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2"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744" y="-18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838200"/>
            <a:ext cx="5852308" cy="523220"/>
          </a:xfrm>
          <a:prstGeom prst="rect">
            <a:avLst/>
          </a:prstGeom>
          <a:noFill/>
        </p:spPr>
        <p:txBody>
          <a:bodyPr wrap="none" rtlCol="0">
            <a:spAutoFit/>
          </a:bodyPr>
          <a:lstStyle/>
          <a:p>
            <a:r>
              <a:rPr lang="en-US" sz="2800" dirty="0" smtClean="0"/>
              <a:t>Practical information about the vf</a:t>
            </a:r>
            <a:r>
              <a:rPr lang="en-US" sz="2800" baseline="30000" dirty="0" smtClean="0"/>
              <a:t>2</a:t>
            </a:r>
            <a:r>
              <a:rPr lang="en-US" sz="2800" dirty="0" smtClean="0"/>
              <a:t>TDC</a:t>
            </a:r>
            <a:endParaRPr lang="en-US" sz="2800" dirty="0"/>
          </a:p>
        </p:txBody>
      </p:sp>
      <p:sp>
        <p:nvSpPr>
          <p:cNvPr id="3" name="TextBox 2"/>
          <p:cNvSpPr txBox="1"/>
          <p:nvPr/>
        </p:nvSpPr>
        <p:spPr>
          <a:xfrm>
            <a:off x="1870969" y="3276600"/>
            <a:ext cx="3236399" cy="1323439"/>
          </a:xfrm>
          <a:prstGeom prst="rect">
            <a:avLst/>
          </a:prstGeom>
          <a:noFill/>
        </p:spPr>
        <p:txBody>
          <a:bodyPr wrap="none" rtlCol="0">
            <a:spAutoFit/>
          </a:bodyPr>
          <a:lstStyle/>
          <a:p>
            <a:pPr marL="342900" indent="-342900">
              <a:buFont typeface="+mj-lt"/>
              <a:buAutoNum type="arabicPeriod"/>
            </a:pPr>
            <a:r>
              <a:rPr lang="en-US" sz="2000" dirty="0" smtClean="0"/>
              <a:t>Document link</a:t>
            </a:r>
          </a:p>
          <a:p>
            <a:pPr marL="342900" indent="-342900">
              <a:buFont typeface="+mj-lt"/>
              <a:buAutoNum type="arabicPeriod"/>
            </a:pPr>
            <a:r>
              <a:rPr lang="en-US" sz="2000" dirty="0" smtClean="0"/>
              <a:t>Overview of the board</a:t>
            </a:r>
          </a:p>
          <a:p>
            <a:pPr marL="342900" indent="-342900">
              <a:buFont typeface="+mj-lt"/>
              <a:buAutoNum type="arabicPeriod"/>
            </a:pPr>
            <a:r>
              <a:rPr lang="en-US" sz="2000" dirty="0" smtClean="0"/>
              <a:t>Variations (current status)</a:t>
            </a:r>
          </a:p>
          <a:p>
            <a:pPr marL="342900" indent="-342900">
              <a:buFont typeface="+mj-lt"/>
              <a:buAutoNum type="arabicPeriod"/>
            </a:pPr>
            <a:r>
              <a:rPr lang="en-US" sz="2000" dirty="0" smtClean="0"/>
              <a:t>Latest order</a:t>
            </a:r>
            <a:endParaRPr lang="en-US" sz="2000" dirty="0"/>
          </a:p>
        </p:txBody>
      </p:sp>
    </p:spTree>
    <p:extLst>
      <p:ext uri="{BB962C8B-B14F-4D97-AF65-F5344CB8AC3E}">
        <p14:creationId xmlns:p14="http://schemas.microsoft.com/office/powerpoint/2010/main" val="248527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2661178" cy="523220"/>
          </a:xfrm>
          <a:prstGeom prst="rect">
            <a:avLst/>
          </a:prstGeom>
          <a:noFill/>
        </p:spPr>
        <p:txBody>
          <a:bodyPr wrap="none" rtlCol="0">
            <a:spAutoFit/>
          </a:bodyPr>
          <a:lstStyle/>
          <a:p>
            <a:r>
              <a:rPr lang="en-US" sz="2800" dirty="0" smtClean="0"/>
              <a:t>1. Document link</a:t>
            </a:r>
            <a:endParaRPr lang="en-US" sz="2800" dirty="0"/>
          </a:p>
        </p:txBody>
      </p:sp>
      <p:sp>
        <p:nvSpPr>
          <p:cNvPr id="3" name="TextBox 2"/>
          <p:cNvSpPr txBox="1"/>
          <p:nvPr/>
        </p:nvSpPr>
        <p:spPr>
          <a:xfrm>
            <a:off x="1143000" y="2057400"/>
            <a:ext cx="7489999" cy="1384995"/>
          </a:xfrm>
          <a:prstGeom prst="rect">
            <a:avLst/>
          </a:prstGeom>
          <a:noFill/>
        </p:spPr>
        <p:txBody>
          <a:bodyPr wrap="none" rtlCol="0">
            <a:spAutoFit/>
          </a:bodyPr>
          <a:lstStyle/>
          <a:p>
            <a:r>
              <a:rPr lang="en-US" sz="2400" dirty="0" smtClean="0"/>
              <a:t>/group/da/distribution/coda/</a:t>
            </a:r>
            <a:r>
              <a:rPr lang="en-US" sz="2400" dirty="0" err="1" smtClean="0"/>
              <a:t>HardwareManual</a:t>
            </a:r>
            <a:r>
              <a:rPr lang="en-US" sz="2400" dirty="0" smtClean="0"/>
              <a:t>/</a:t>
            </a:r>
            <a:r>
              <a:rPr lang="en-US" sz="2400" dirty="0" err="1" smtClean="0"/>
              <a:t>vfTDC</a:t>
            </a:r>
            <a:r>
              <a:rPr lang="en-US" sz="2400" dirty="0" smtClean="0"/>
              <a:t>/</a:t>
            </a:r>
          </a:p>
          <a:p>
            <a:endParaRPr lang="en-US" sz="2000" dirty="0" smtClean="0"/>
          </a:p>
          <a:p>
            <a:pPr lvl="1"/>
            <a:r>
              <a:rPr lang="en-US" sz="2000" dirty="0" smtClean="0"/>
              <a:t>vfTDC.docx, vfTDC.pdf: vf</a:t>
            </a:r>
            <a:r>
              <a:rPr lang="en-US" sz="2000" baseline="30000" dirty="0" smtClean="0"/>
              <a:t>2</a:t>
            </a:r>
            <a:r>
              <a:rPr lang="en-US" sz="2000" dirty="0" smtClean="0"/>
              <a:t>TDC user manual</a:t>
            </a:r>
          </a:p>
          <a:p>
            <a:pPr lvl="1"/>
            <a:r>
              <a:rPr lang="en-US" sz="2000" dirty="0" smtClean="0"/>
              <a:t>vfTDC.pptx: a short presentation about the vf</a:t>
            </a:r>
            <a:r>
              <a:rPr lang="en-US" sz="2000" baseline="30000" dirty="0" smtClean="0"/>
              <a:t>2</a:t>
            </a:r>
            <a:r>
              <a:rPr lang="en-US" sz="2000" dirty="0" smtClean="0"/>
              <a:t>TDC, resolution etc.</a:t>
            </a:r>
          </a:p>
        </p:txBody>
      </p:sp>
    </p:spTree>
    <p:extLst>
      <p:ext uri="{BB962C8B-B14F-4D97-AF65-F5344CB8AC3E}">
        <p14:creationId xmlns:p14="http://schemas.microsoft.com/office/powerpoint/2010/main" val="61510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838200"/>
            <a:ext cx="5852308" cy="523220"/>
          </a:xfrm>
          <a:prstGeom prst="rect">
            <a:avLst/>
          </a:prstGeom>
          <a:noFill/>
        </p:spPr>
        <p:txBody>
          <a:bodyPr wrap="none" rtlCol="0">
            <a:spAutoFit/>
          </a:bodyPr>
          <a:lstStyle/>
          <a:p>
            <a:r>
              <a:rPr lang="en-US" sz="2800" dirty="0" smtClean="0"/>
              <a:t>Practical information about the vf</a:t>
            </a:r>
            <a:r>
              <a:rPr lang="en-US" sz="2800" baseline="30000" dirty="0" smtClean="0"/>
              <a:t>2</a:t>
            </a:r>
            <a:r>
              <a:rPr lang="en-US" sz="2800" dirty="0" smtClean="0"/>
              <a:t>TDC</a:t>
            </a:r>
            <a:endParaRPr lang="en-US" sz="2800" dirty="0"/>
          </a:p>
        </p:txBody>
      </p:sp>
      <p:sp>
        <p:nvSpPr>
          <p:cNvPr id="3" name="TextBox 2"/>
          <p:cNvSpPr txBox="1"/>
          <p:nvPr/>
        </p:nvSpPr>
        <p:spPr>
          <a:xfrm>
            <a:off x="1870969" y="3276600"/>
            <a:ext cx="3236399" cy="1323439"/>
          </a:xfrm>
          <a:prstGeom prst="rect">
            <a:avLst/>
          </a:prstGeom>
          <a:noFill/>
        </p:spPr>
        <p:txBody>
          <a:bodyPr wrap="none" rtlCol="0">
            <a:spAutoFit/>
          </a:bodyPr>
          <a:lstStyle/>
          <a:p>
            <a:pPr marL="342900" indent="-342900">
              <a:buFont typeface="+mj-lt"/>
              <a:buAutoNum type="arabicPeriod"/>
            </a:pPr>
            <a:r>
              <a:rPr lang="en-US" sz="2000" dirty="0" smtClean="0"/>
              <a:t>Document link</a:t>
            </a:r>
          </a:p>
          <a:p>
            <a:pPr marL="342900" indent="-342900">
              <a:buFont typeface="+mj-lt"/>
              <a:buAutoNum type="arabicPeriod"/>
            </a:pPr>
            <a:r>
              <a:rPr lang="en-US" sz="2000" dirty="0" smtClean="0"/>
              <a:t>Overview of the board</a:t>
            </a:r>
          </a:p>
          <a:p>
            <a:pPr marL="342900" indent="-342900">
              <a:buFont typeface="+mj-lt"/>
              <a:buAutoNum type="arabicPeriod"/>
            </a:pPr>
            <a:r>
              <a:rPr lang="en-US" sz="2000" dirty="0" smtClean="0"/>
              <a:t>Variations (current status)</a:t>
            </a:r>
          </a:p>
          <a:p>
            <a:pPr marL="342900" indent="-342900">
              <a:buFont typeface="+mj-lt"/>
              <a:buAutoNum type="arabicPeriod"/>
            </a:pPr>
            <a:r>
              <a:rPr lang="en-US" sz="2000" dirty="0" smtClean="0"/>
              <a:t>Latest order</a:t>
            </a:r>
            <a:endParaRPr lang="en-US" sz="2000" dirty="0"/>
          </a:p>
        </p:txBody>
      </p:sp>
    </p:spTree>
    <p:extLst>
      <p:ext uri="{BB962C8B-B14F-4D97-AF65-F5344CB8AC3E}">
        <p14:creationId xmlns:p14="http://schemas.microsoft.com/office/powerpoint/2010/main" val="415787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780" y="262665"/>
            <a:ext cx="3290260" cy="461665"/>
          </a:xfrm>
          <a:prstGeom prst="rect">
            <a:avLst/>
          </a:prstGeom>
        </p:spPr>
        <p:txBody>
          <a:bodyPr wrap="none">
            <a:spAutoFit/>
          </a:bodyPr>
          <a:lstStyle/>
          <a:p>
            <a:r>
              <a:rPr lang="en-US" sz="2400" dirty="0" smtClean="0"/>
              <a:t>2. </a:t>
            </a:r>
            <a:r>
              <a:rPr lang="en-US" sz="2400" dirty="0"/>
              <a:t>Overview of the </a:t>
            </a:r>
            <a:r>
              <a:rPr lang="en-US" sz="2400" dirty="0" smtClean="0"/>
              <a:t>board</a:t>
            </a:r>
            <a:endParaRPr lang="en-US" sz="2400" dirty="0"/>
          </a:p>
        </p:txBody>
      </p:sp>
      <p:sp>
        <p:nvSpPr>
          <p:cNvPr id="3" name="TextBox 2"/>
          <p:cNvSpPr txBox="1"/>
          <p:nvPr/>
        </p:nvSpPr>
        <p:spPr>
          <a:xfrm>
            <a:off x="838200" y="724330"/>
            <a:ext cx="6777305" cy="1107996"/>
          </a:xfrm>
          <a:prstGeom prst="rect">
            <a:avLst/>
          </a:prstGeom>
          <a:noFill/>
        </p:spPr>
        <p:txBody>
          <a:bodyPr wrap="none" rtlCol="0">
            <a:spAutoFit/>
          </a:bodyPr>
          <a:lstStyle/>
          <a:p>
            <a:r>
              <a:rPr lang="en-US" dirty="0" smtClean="0"/>
              <a:t>The SET: </a:t>
            </a:r>
          </a:p>
          <a:p>
            <a:pPr lvl="1"/>
            <a:r>
              <a:rPr lang="en-US" sz="1600" dirty="0" smtClean="0"/>
              <a:t>VETROCbase, </a:t>
            </a:r>
            <a:r>
              <a:rPr lang="en-US" sz="1200" dirty="0" smtClean="0"/>
              <a:t>6U VME64x, 64 differential channels plus 8 differential inputs and 8 ECL outputs</a:t>
            </a:r>
          </a:p>
          <a:p>
            <a:pPr lvl="1"/>
            <a:r>
              <a:rPr lang="en-US" sz="1600" dirty="0" smtClean="0"/>
              <a:t>2x </a:t>
            </a:r>
            <a:r>
              <a:rPr lang="en-US" sz="1600" dirty="0" err="1" smtClean="0"/>
              <a:t>VETROCmezz</a:t>
            </a:r>
            <a:r>
              <a:rPr lang="en-US" sz="1600" dirty="0" smtClean="0"/>
              <a:t>, </a:t>
            </a:r>
            <a:r>
              <a:rPr lang="en-US" sz="1200" dirty="0" smtClean="0"/>
              <a:t>32-ch </a:t>
            </a:r>
            <a:r>
              <a:rPr lang="en-US" sz="1200" dirty="0"/>
              <a:t>differential </a:t>
            </a:r>
            <a:r>
              <a:rPr lang="en-US" sz="1200" dirty="0" smtClean="0"/>
              <a:t>receiver (to LVTTL)</a:t>
            </a:r>
          </a:p>
          <a:p>
            <a:pPr lvl="1"/>
            <a:r>
              <a:rPr lang="en-US" sz="1600" dirty="0" smtClean="0"/>
              <a:t>VETROCio, </a:t>
            </a:r>
            <a:r>
              <a:rPr lang="en-US" sz="1200" dirty="0" smtClean="0"/>
              <a:t>6U VME64x, P2 IO card, 64-ch </a:t>
            </a:r>
            <a:r>
              <a:rPr lang="en-US" sz="1200" dirty="0"/>
              <a:t>differential receiver (to LVTTL</a:t>
            </a:r>
            <a:r>
              <a:rPr lang="en-US" sz="1200" dirty="0" smtClean="0"/>
              <a:t>)</a:t>
            </a:r>
            <a:endParaRPr lang="en-US" sz="1200" dirty="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3038" b="4306"/>
          <a:stretch/>
        </p:blipFill>
        <p:spPr>
          <a:xfrm>
            <a:off x="2286000" y="1858959"/>
            <a:ext cx="6260260" cy="4648200"/>
          </a:xfrm>
          <a:prstGeom prst="rect">
            <a:avLst/>
          </a:prstGeom>
        </p:spPr>
      </p:pic>
    </p:spTree>
    <p:extLst>
      <p:ext uri="{BB962C8B-B14F-4D97-AF65-F5344CB8AC3E}">
        <p14:creationId xmlns:p14="http://schemas.microsoft.com/office/powerpoint/2010/main" val="296407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7896" y="1382465"/>
            <a:ext cx="4037937" cy="4953000"/>
          </a:xfrm>
          <a:prstGeom prst="rect">
            <a:avLst/>
          </a:prstGeom>
        </p:spPr>
      </p:pic>
      <p:sp>
        <p:nvSpPr>
          <p:cNvPr id="5" name="TextBox 4"/>
          <p:cNvSpPr txBox="1"/>
          <p:nvPr/>
        </p:nvSpPr>
        <p:spPr>
          <a:xfrm>
            <a:off x="615463" y="3716864"/>
            <a:ext cx="1978619" cy="584775"/>
          </a:xfrm>
          <a:prstGeom prst="rect">
            <a:avLst/>
          </a:prstGeom>
          <a:noFill/>
        </p:spPr>
        <p:txBody>
          <a:bodyPr wrap="none" rtlCol="0">
            <a:spAutoFit/>
          </a:bodyPr>
          <a:lstStyle/>
          <a:p>
            <a:r>
              <a:rPr lang="en-US" sz="1600" dirty="0" smtClean="0"/>
              <a:t>Trigger Interface </a:t>
            </a:r>
            <a:r>
              <a:rPr lang="en-US" sz="1200" dirty="0" smtClean="0"/>
              <a:t>(fiber)</a:t>
            </a:r>
          </a:p>
          <a:p>
            <a:r>
              <a:rPr lang="en-US" sz="1600" dirty="0" err="1" smtClean="0"/>
              <a:t>Trg</a:t>
            </a:r>
            <a:r>
              <a:rPr lang="en-US" sz="1600" dirty="0" smtClean="0"/>
              <a:t>/</a:t>
            </a:r>
            <a:r>
              <a:rPr lang="en-US" sz="1600" dirty="0" err="1" smtClean="0"/>
              <a:t>Clk</a:t>
            </a:r>
            <a:r>
              <a:rPr lang="en-US" sz="1600" dirty="0" smtClean="0"/>
              <a:t>/Reset/Busy</a:t>
            </a:r>
            <a:endParaRPr lang="en-US" sz="1600" dirty="0"/>
          </a:p>
        </p:txBody>
      </p:sp>
      <p:sp>
        <p:nvSpPr>
          <p:cNvPr id="6" name="TextBox 5"/>
          <p:cNvSpPr txBox="1"/>
          <p:nvPr/>
        </p:nvSpPr>
        <p:spPr>
          <a:xfrm>
            <a:off x="822946" y="4346030"/>
            <a:ext cx="1413144" cy="338554"/>
          </a:xfrm>
          <a:prstGeom prst="rect">
            <a:avLst/>
          </a:prstGeom>
          <a:noFill/>
        </p:spPr>
        <p:txBody>
          <a:bodyPr wrap="none" rtlCol="0">
            <a:spAutoFit/>
          </a:bodyPr>
          <a:lstStyle/>
          <a:p>
            <a:r>
              <a:rPr lang="en-US" sz="1600" dirty="0" smtClean="0"/>
              <a:t>4x Rx/</a:t>
            </a:r>
            <a:r>
              <a:rPr lang="en-US" sz="1600" dirty="0" err="1" smtClean="0"/>
              <a:t>Tx</a:t>
            </a:r>
            <a:r>
              <a:rPr lang="en-US" sz="1600" smtClean="0"/>
              <a:t> </a:t>
            </a:r>
            <a:r>
              <a:rPr lang="en-US" sz="1400" smtClean="0"/>
              <a:t>(QSFP)</a:t>
            </a:r>
            <a:endParaRPr lang="en-US" sz="1400" dirty="0"/>
          </a:p>
        </p:txBody>
      </p:sp>
      <p:sp>
        <p:nvSpPr>
          <p:cNvPr id="7" name="TextBox 6"/>
          <p:cNvSpPr txBox="1"/>
          <p:nvPr/>
        </p:nvSpPr>
        <p:spPr>
          <a:xfrm>
            <a:off x="7067011" y="3663714"/>
            <a:ext cx="2083647" cy="830997"/>
          </a:xfrm>
          <a:prstGeom prst="rect">
            <a:avLst/>
          </a:prstGeom>
          <a:noFill/>
        </p:spPr>
        <p:txBody>
          <a:bodyPr wrap="none" rtlCol="0">
            <a:spAutoFit/>
          </a:bodyPr>
          <a:lstStyle/>
          <a:p>
            <a:r>
              <a:rPr lang="en-US" sz="1600" dirty="0" smtClean="0"/>
              <a:t>VXS P0:</a:t>
            </a:r>
          </a:p>
          <a:p>
            <a:r>
              <a:rPr lang="en-US" sz="1600" dirty="0" err="1" smtClean="0"/>
              <a:t>Trg</a:t>
            </a:r>
            <a:r>
              <a:rPr lang="en-US" sz="1600" dirty="0" smtClean="0"/>
              <a:t>/</a:t>
            </a:r>
            <a:r>
              <a:rPr lang="en-US" sz="1600" dirty="0" err="1" smtClean="0"/>
              <a:t>Clk</a:t>
            </a:r>
            <a:r>
              <a:rPr lang="en-US" sz="1600" dirty="0" smtClean="0"/>
              <a:t>/Reset/Busy </a:t>
            </a:r>
            <a:r>
              <a:rPr lang="en-US" sz="1200" dirty="0" smtClean="0"/>
              <a:t>(SD)</a:t>
            </a:r>
          </a:p>
          <a:p>
            <a:r>
              <a:rPr lang="en-US" sz="1600" dirty="0" smtClean="0"/>
              <a:t>4x Rx/</a:t>
            </a:r>
            <a:r>
              <a:rPr lang="en-US" sz="1600" dirty="0" err="1" smtClean="0"/>
              <a:t>Tx</a:t>
            </a:r>
            <a:r>
              <a:rPr lang="en-US" sz="1600" dirty="0" smtClean="0"/>
              <a:t> </a:t>
            </a:r>
            <a:r>
              <a:rPr lang="en-US" sz="1200" dirty="0" smtClean="0"/>
              <a:t>(to SW#A)</a:t>
            </a:r>
            <a:endParaRPr lang="en-US" sz="1200" dirty="0"/>
          </a:p>
        </p:txBody>
      </p:sp>
      <p:sp>
        <p:nvSpPr>
          <p:cNvPr id="8" name="TextBox 7"/>
          <p:cNvSpPr txBox="1"/>
          <p:nvPr/>
        </p:nvSpPr>
        <p:spPr>
          <a:xfrm>
            <a:off x="822946" y="3245079"/>
            <a:ext cx="1116909" cy="338554"/>
          </a:xfrm>
          <a:prstGeom prst="rect">
            <a:avLst/>
          </a:prstGeom>
          <a:noFill/>
        </p:spPr>
        <p:txBody>
          <a:bodyPr wrap="none" rtlCol="0">
            <a:spAutoFit/>
          </a:bodyPr>
          <a:lstStyle/>
          <a:p>
            <a:r>
              <a:rPr lang="en-US" sz="1600" dirty="0" smtClean="0"/>
              <a:t>32 LVTTL in</a:t>
            </a:r>
            <a:endParaRPr lang="en-US" sz="1600" dirty="0"/>
          </a:p>
        </p:txBody>
      </p:sp>
      <p:sp>
        <p:nvSpPr>
          <p:cNvPr id="9" name="TextBox 8"/>
          <p:cNvSpPr txBox="1"/>
          <p:nvPr/>
        </p:nvSpPr>
        <p:spPr>
          <a:xfrm>
            <a:off x="792896" y="2830265"/>
            <a:ext cx="1551515" cy="338554"/>
          </a:xfrm>
          <a:prstGeom prst="rect">
            <a:avLst/>
          </a:prstGeom>
          <a:noFill/>
        </p:spPr>
        <p:txBody>
          <a:bodyPr wrap="none" rtlCol="0">
            <a:spAutoFit/>
          </a:bodyPr>
          <a:lstStyle/>
          <a:p>
            <a:r>
              <a:rPr lang="en-US" sz="1600" dirty="0" smtClean="0"/>
              <a:t>32 differential in</a:t>
            </a:r>
            <a:endParaRPr lang="en-US" sz="1600" dirty="0"/>
          </a:p>
        </p:txBody>
      </p:sp>
      <p:sp>
        <p:nvSpPr>
          <p:cNvPr id="10" name="TextBox 9"/>
          <p:cNvSpPr txBox="1"/>
          <p:nvPr/>
        </p:nvSpPr>
        <p:spPr>
          <a:xfrm>
            <a:off x="945296" y="1391990"/>
            <a:ext cx="1452129" cy="830997"/>
          </a:xfrm>
          <a:prstGeom prst="rect">
            <a:avLst/>
          </a:prstGeom>
          <a:noFill/>
        </p:spPr>
        <p:txBody>
          <a:bodyPr wrap="none" rtlCol="0">
            <a:spAutoFit/>
          </a:bodyPr>
          <a:lstStyle/>
          <a:p>
            <a:r>
              <a:rPr lang="en-US" sz="1600" dirty="0" smtClean="0"/>
              <a:t>Generic </a:t>
            </a:r>
          </a:p>
          <a:p>
            <a:r>
              <a:rPr lang="en-US" sz="1600" dirty="0" smtClean="0"/>
              <a:t>8 differential In</a:t>
            </a:r>
          </a:p>
          <a:p>
            <a:r>
              <a:rPr lang="en-US" sz="1600" dirty="0" smtClean="0"/>
              <a:t>8 ECL out</a:t>
            </a:r>
            <a:endParaRPr lang="en-US" sz="1600" dirty="0"/>
          </a:p>
        </p:txBody>
      </p:sp>
      <p:sp>
        <p:nvSpPr>
          <p:cNvPr id="11" name="TextBox 10"/>
          <p:cNvSpPr txBox="1"/>
          <p:nvPr/>
        </p:nvSpPr>
        <p:spPr>
          <a:xfrm>
            <a:off x="822946" y="5421065"/>
            <a:ext cx="1565642" cy="830997"/>
          </a:xfrm>
          <a:prstGeom prst="rect">
            <a:avLst/>
          </a:prstGeom>
          <a:noFill/>
        </p:spPr>
        <p:txBody>
          <a:bodyPr wrap="square" rtlCol="0">
            <a:spAutoFit/>
          </a:bodyPr>
          <a:lstStyle/>
          <a:p>
            <a:r>
              <a:rPr lang="en-US" sz="1600" dirty="0" smtClean="0"/>
              <a:t>32 LVTTL in (with </a:t>
            </a:r>
            <a:r>
              <a:rPr lang="en-US" sz="1600" dirty="0" err="1" smtClean="0"/>
              <a:t>mezz</a:t>
            </a:r>
            <a:r>
              <a:rPr lang="en-US" sz="1600" dirty="0" smtClean="0"/>
              <a:t>. for differential IN)</a:t>
            </a:r>
          </a:p>
        </p:txBody>
      </p:sp>
      <p:sp>
        <p:nvSpPr>
          <p:cNvPr id="12" name="TextBox 11"/>
          <p:cNvSpPr txBox="1"/>
          <p:nvPr/>
        </p:nvSpPr>
        <p:spPr>
          <a:xfrm>
            <a:off x="792896" y="5006251"/>
            <a:ext cx="1551515" cy="338554"/>
          </a:xfrm>
          <a:prstGeom prst="rect">
            <a:avLst/>
          </a:prstGeom>
          <a:noFill/>
        </p:spPr>
        <p:txBody>
          <a:bodyPr wrap="none" rtlCol="0">
            <a:spAutoFit/>
          </a:bodyPr>
          <a:lstStyle/>
          <a:p>
            <a:r>
              <a:rPr lang="en-US" sz="1600" dirty="0" smtClean="0"/>
              <a:t>32 differential in</a:t>
            </a:r>
            <a:endParaRPr lang="en-US" sz="1600" dirty="0"/>
          </a:p>
        </p:txBody>
      </p:sp>
      <p:sp>
        <p:nvSpPr>
          <p:cNvPr id="13" name="TextBox 12"/>
          <p:cNvSpPr txBox="1"/>
          <p:nvPr/>
        </p:nvSpPr>
        <p:spPr>
          <a:xfrm>
            <a:off x="7067011" y="4742182"/>
            <a:ext cx="2021323" cy="1077218"/>
          </a:xfrm>
          <a:prstGeom prst="rect">
            <a:avLst/>
          </a:prstGeom>
          <a:noFill/>
        </p:spPr>
        <p:txBody>
          <a:bodyPr wrap="none" rtlCol="0">
            <a:spAutoFit/>
          </a:bodyPr>
          <a:lstStyle/>
          <a:p>
            <a:r>
              <a:rPr lang="en-US" sz="1600" dirty="0" smtClean="0"/>
              <a:t>28 LVTTL on row A</a:t>
            </a:r>
          </a:p>
          <a:p>
            <a:r>
              <a:rPr lang="en-US" sz="1600" dirty="0" smtClean="0"/>
              <a:t>4 + 4 LVTTL on row D</a:t>
            </a:r>
          </a:p>
          <a:p>
            <a:r>
              <a:rPr lang="en-US" sz="1600" dirty="0" smtClean="0"/>
              <a:t>28 </a:t>
            </a:r>
            <a:r>
              <a:rPr lang="en-US" sz="1600" dirty="0"/>
              <a:t>LVTTL on row </a:t>
            </a:r>
            <a:r>
              <a:rPr lang="en-US" sz="1600" dirty="0" smtClean="0"/>
              <a:t>C</a:t>
            </a:r>
          </a:p>
          <a:p>
            <a:r>
              <a:rPr lang="en-US" sz="1600" dirty="0" smtClean="0"/>
              <a:t>2x Rx/</a:t>
            </a:r>
            <a:r>
              <a:rPr lang="en-US" sz="1600" dirty="0" err="1" smtClean="0"/>
              <a:t>Tx</a:t>
            </a:r>
            <a:r>
              <a:rPr lang="en-US" sz="1600" dirty="0" smtClean="0"/>
              <a:t> on row A &amp; C</a:t>
            </a:r>
            <a:endParaRPr lang="en-US" sz="1600" dirty="0"/>
          </a:p>
        </p:txBody>
      </p:sp>
      <p:sp>
        <p:nvSpPr>
          <p:cNvPr id="14" name="TextBox 13"/>
          <p:cNvSpPr txBox="1"/>
          <p:nvPr/>
        </p:nvSpPr>
        <p:spPr>
          <a:xfrm>
            <a:off x="7047961" y="1981569"/>
            <a:ext cx="1319592" cy="830997"/>
          </a:xfrm>
          <a:prstGeom prst="rect">
            <a:avLst/>
          </a:prstGeom>
          <a:noFill/>
        </p:spPr>
        <p:txBody>
          <a:bodyPr wrap="none" rtlCol="0">
            <a:spAutoFit/>
          </a:bodyPr>
          <a:lstStyle/>
          <a:p>
            <a:r>
              <a:rPr lang="en-US" sz="1600" dirty="0" smtClean="0"/>
              <a:t>VME64x:</a:t>
            </a:r>
          </a:p>
          <a:p>
            <a:r>
              <a:rPr lang="en-US" sz="1600" dirty="0" smtClean="0"/>
              <a:t>Register,</a:t>
            </a:r>
          </a:p>
          <a:p>
            <a:r>
              <a:rPr lang="en-US" sz="1600" dirty="0" smtClean="0"/>
              <a:t>Data Readout</a:t>
            </a:r>
            <a:endParaRPr lang="en-US" sz="1600" dirty="0"/>
          </a:p>
        </p:txBody>
      </p:sp>
      <p:cxnSp>
        <p:nvCxnSpPr>
          <p:cNvPr id="16" name="Straight Arrow Connector 15"/>
          <p:cNvCxnSpPr>
            <a:stCxn id="10" idx="3"/>
          </p:cNvCxnSpPr>
          <p:nvPr/>
        </p:nvCxnSpPr>
        <p:spPr>
          <a:xfrm>
            <a:off x="2397425" y="1807489"/>
            <a:ext cx="681471" cy="1845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p:cNvCxnSpPr>
          <p:nvPr/>
        </p:nvCxnSpPr>
        <p:spPr>
          <a:xfrm>
            <a:off x="2344411" y="2999542"/>
            <a:ext cx="73448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p:cNvCxnSpPr>
          <p:nvPr/>
        </p:nvCxnSpPr>
        <p:spPr>
          <a:xfrm flipV="1">
            <a:off x="1939855" y="3135065"/>
            <a:ext cx="2358241" cy="2792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3"/>
          </p:cNvCxnSpPr>
          <p:nvPr/>
        </p:nvCxnSpPr>
        <p:spPr>
          <a:xfrm>
            <a:off x="2594082" y="4009252"/>
            <a:ext cx="713414" cy="1164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3"/>
          </p:cNvCxnSpPr>
          <p:nvPr/>
        </p:nvCxnSpPr>
        <p:spPr>
          <a:xfrm>
            <a:off x="2236090" y="4515307"/>
            <a:ext cx="99520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3"/>
          </p:cNvCxnSpPr>
          <p:nvPr/>
        </p:nvCxnSpPr>
        <p:spPr>
          <a:xfrm>
            <a:off x="2344411" y="5175528"/>
            <a:ext cx="810685" cy="1692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3"/>
          </p:cNvCxnSpPr>
          <p:nvPr/>
        </p:nvCxnSpPr>
        <p:spPr>
          <a:xfrm flipV="1">
            <a:off x="2388588" y="5497265"/>
            <a:ext cx="1833308" cy="3392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1"/>
          </p:cNvCxnSpPr>
          <p:nvPr/>
        </p:nvCxnSpPr>
        <p:spPr>
          <a:xfrm flipH="1" flipV="1">
            <a:off x="6584097" y="5157681"/>
            <a:ext cx="482914" cy="1231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 idx="1"/>
          </p:cNvCxnSpPr>
          <p:nvPr/>
        </p:nvCxnSpPr>
        <p:spPr>
          <a:xfrm flipH="1" flipV="1">
            <a:off x="6584097" y="3956103"/>
            <a:ext cx="482914" cy="1231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4" idx="1"/>
          </p:cNvCxnSpPr>
          <p:nvPr/>
        </p:nvCxnSpPr>
        <p:spPr>
          <a:xfrm flipH="1" flipV="1">
            <a:off x="6584096" y="2397067"/>
            <a:ext cx="463865"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496" y="6514267"/>
            <a:ext cx="2458302" cy="338554"/>
          </a:xfrm>
          <a:prstGeom prst="rect">
            <a:avLst/>
          </a:prstGeom>
          <a:noFill/>
        </p:spPr>
        <p:txBody>
          <a:bodyPr wrap="none" rtlCol="0">
            <a:spAutoFit/>
          </a:bodyPr>
          <a:lstStyle/>
          <a:p>
            <a:r>
              <a:rPr lang="en-US" sz="1600" dirty="0" smtClean="0"/>
              <a:t>FPGA, XC7A200T-2FF1156C</a:t>
            </a:r>
            <a:endParaRPr lang="en-US" sz="1600" dirty="0"/>
          </a:p>
        </p:txBody>
      </p:sp>
      <p:cxnSp>
        <p:nvCxnSpPr>
          <p:cNvPr id="46" name="Straight Arrow Connector 45"/>
          <p:cNvCxnSpPr>
            <a:stCxn id="44" idx="0"/>
          </p:cNvCxnSpPr>
          <p:nvPr/>
        </p:nvCxnSpPr>
        <p:spPr>
          <a:xfrm flipH="1" flipV="1">
            <a:off x="4831496" y="4067458"/>
            <a:ext cx="467151" cy="244680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274519" y="971211"/>
            <a:ext cx="1242648" cy="338554"/>
          </a:xfrm>
          <a:prstGeom prst="rect">
            <a:avLst/>
          </a:prstGeom>
          <a:noFill/>
        </p:spPr>
        <p:txBody>
          <a:bodyPr wrap="none" rtlCol="0">
            <a:spAutoFit/>
          </a:bodyPr>
          <a:lstStyle/>
          <a:p>
            <a:r>
              <a:rPr lang="en-US" sz="1600" dirty="0" smtClean="0"/>
              <a:t>18Mbit RAM</a:t>
            </a:r>
            <a:endParaRPr lang="en-US" sz="1600" dirty="0"/>
          </a:p>
        </p:txBody>
      </p:sp>
      <p:cxnSp>
        <p:nvCxnSpPr>
          <p:cNvPr id="49" name="Straight Arrow Connector 48"/>
          <p:cNvCxnSpPr>
            <a:stCxn id="47" idx="2"/>
          </p:cNvCxnSpPr>
          <p:nvPr/>
        </p:nvCxnSpPr>
        <p:spPr>
          <a:xfrm flipH="1">
            <a:off x="4602896" y="1309765"/>
            <a:ext cx="292947" cy="1689777"/>
          </a:xfrm>
          <a:prstGeom prst="straightConnector1">
            <a:avLst/>
          </a:prstGeom>
          <a:ln w="38100">
            <a:solidFill>
              <a:srgbClr val="C00000">
                <a:alpha val="63000"/>
              </a:srgb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42780" y="262665"/>
            <a:ext cx="7320209" cy="461665"/>
          </a:xfrm>
          <a:prstGeom prst="rect">
            <a:avLst/>
          </a:prstGeom>
        </p:spPr>
        <p:txBody>
          <a:bodyPr wrap="none">
            <a:spAutoFit/>
          </a:bodyPr>
          <a:lstStyle/>
          <a:p>
            <a:r>
              <a:rPr lang="en-US" sz="2400" dirty="0" smtClean="0"/>
              <a:t>2. </a:t>
            </a:r>
            <a:r>
              <a:rPr lang="en-US" sz="2400" dirty="0"/>
              <a:t>Overview of the </a:t>
            </a:r>
            <a:r>
              <a:rPr lang="en-US" sz="2400" dirty="0" smtClean="0"/>
              <a:t>board, </a:t>
            </a:r>
            <a:r>
              <a:rPr lang="en-US" sz="2000" dirty="0" smtClean="0"/>
              <a:t>details about the 6U VME base board</a:t>
            </a:r>
            <a:endParaRPr lang="en-US" sz="2000" dirty="0"/>
          </a:p>
        </p:txBody>
      </p:sp>
    </p:spTree>
    <p:extLst>
      <p:ext uri="{BB962C8B-B14F-4D97-AF65-F5344CB8AC3E}">
        <p14:creationId xmlns:p14="http://schemas.microsoft.com/office/powerpoint/2010/main" val="107192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3396186" cy="523220"/>
          </a:xfrm>
          <a:prstGeom prst="rect">
            <a:avLst/>
          </a:prstGeom>
          <a:noFill/>
        </p:spPr>
        <p:txBody>
          <a:bodyPr wrap="none" rtlCol="0">
            <a:spAutoFit/>
          </a:bodyPr>
          <a:lstStyle/>
          <a:p>
            <a:r>
              <a:rPr lang="en-US" sz="2800" dirty="0" smtClean="0"/>
              <a:t>3. Variations </a:t>
            </a:r>
            <a:r>
              <a:rPr lang="en-US" sz="2400" dirty="0" smtClean="0"/>
              <a:t>(firmware)</a:t>
            </a:r>
            <a:endParaRPr lang="en-US" sz="2400" dirty="0"/>
          </a:p>
        </p:txBody>
      </p:sp>
      <p:sp>
        <p:nvSpPr>
          <p:cNvPr id="3" name="TextBox 2"/>
          <p:cNvSpPr txBox="1"/>
          <p:nvPr/>
        </p:nvSpPr>
        <p:spPr>
          <a:xfrm>
            <a:off x="914401" y="999655"/>
            <a:ext cx="7543799" cy="1785104"/>
          </a:xfrm>
          <a:prstGeom prst="rect">
            <a:avLst/>
          </a:prstGeom>
          <a:noFill/>
        </p:spPr>
        <p:txBody>
          <a:bodyPr wrap="square" rtlCol="0">
            <a:spAutoFit/>
          </a:bodyPr>
          <a:lstStyle/>
          <a:p>
            <a:r>
              <a:rPr lang="en-US" sz="2000" dirty="0" smtClean="0"/>
              <a:t>3.1:  192-ch version (hardware: the SET)</a:t>
            </a:r>
          </a:p>
          <a:p>
            <a:pPr indent="457200"/>
            <a:r>
              <a:rPr lang="en-US" dirty="0" smtClean="0"/>
              <a:t>There is a 4 µs ring buffer for every channel waiting for the readout trigger’s arrival.  The data buffer is implemented in FPGA’s BRAM (~100 Kbyte).  This data buffer can be expanded to the external 2 Mbyte ram.</a:t>
            </a:r>
            <a:r>
              <a:rPr lang="en-US" dirty="0"/>
              <a:t> </a:t>
            </a:r>
            <a:r>
              <a:rPr lang="en-US" dirty="0" smtClean="0"/>
              <a:t>The TDC resolution (</a:t>
            </a:r>
            <a:r>
              <a:rPr lang="en-US" dirty="0" err="1" smtClean="0"/>
              <a:t>rms</a:t>
            </a:r>
            <a:r>
              <a:rPr lang="en-US" dirty="0" smtClean="0"/>
              <a:t>) ~ 30 ps.</a:t>
            </a:r>
          </a:p>
          <a:p>
            <a:pPr indent="457200"/>
            <a:r>
              <a:rPr lang="en-US" dirty="0" smtClean="0"/>
              <a:t>This firmware is used in HallA.</a:t>
            </a:r>
          </a:p>
        </p:txBody>
      </p:sp>
      <p:sp>
        <p:nvSpPr>
          <p:cNvPr id="4" name="TextBox 3"/>
          <p:cNvSpPr txBox="1"/>
          <p:nvPr/>
        </p:nvSpPr>
        <p:spPr>
          <a:xfrm>
            <a:off x="914401" y="2895600"/>
            <a:ext cx="7543799" cy="2062103"/>
          </a:xfrm>
          <a:prstGeom prst="rect">
            <a:avLst/>
          </a:prstGeom>
          <a:noFill/>
        </p:spPr>
        <p:txBody>
          <a:bodyPr wrap="square" rtlCol="0">
            <a:spAutoFit/>
          </a:bodyPr>
          <a:lstStyle/>
          <a:p>
            <a:r>
              <a:rPr lang="en-US" sz="2000" dirty="0" smtClean="0"/>
              <a:t>3.2:  64-ch version (hardware: The 6U </a:t>
            </a:r>
            <a:r>
              <a:rPr lang="en-US" sz="2000" dirty="0" err="1" smtClean="0"/>
              <a:t>vme</a:t>
            </a:r>
            <a:r>
              <a:rPr lang="en-US" sz="2000" dirty="0" smtClean="0"/>
              <a:t> base board only)</a:t>
            </a:r>
          </a:p>
          <a:p>
            <a:pPr indent="457200"/>
            <a:r>
              <a:rPr lang="en-US" dirty="0" smtClean="0"/>
              <a:t>There is a 8 µs ring buffer for every channel waiting for the readout trigger’s arrival.  The edges are measured (at least) twice for better timing resolution and large delay cell mitigation.  The data buffer is implemented in FPGA’s BRAM (~100 Kbyte).  This data buffer can be expanded to the external 2 Mbyte ram.  The TDC resolution (</a:t>
            </a:r>
            <a:r>
              <a:rPr lang="en-US" dirty="0" err="1" smtClean="0"/>
              <a:t>rms</a:t>
            </a:r>
            <a:r>
              <a:rPr lang="en-US" dirty="0" smtClean="0"/>
              <a:t>) ~ 20 ps.</a:t>
            </a:r>
          </a:p>
          <a:p>
            <a:pPr indent="457200"/>
            <a:r>
              <a:rPr lang="en-US" dirty="0" smtClean="0"/>
              <a:t>This firmware is used in HallB.</a:t>
            </a:r>
          </a:p>
        </p:txBody>
      </p:sp>
    </p:spTree>
    <p:extLst>
      <p:ext uri="{BB962C8B-B14F-4D97-AF65-F5344CB8AC3E}">
        <p14:creationId xmlns:p14="http://schemas.microsoft.com/office/powerpoint/2010/main" val="127696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3698000" cy="523220"/>
          </a:xfrm>
          <a:prstGeom prst="rect">
            <a:avLst/>
          </a:prstGeom>
          <a:noFill/>
        </p:spPr>
        <p:txBody>
          <a:bodyPr wrap="none" rtlCol="0">
            <a:spAutoFit/>
          </a:bodyPr>
          <a:lstStyle/>
          <a:p>
            <a:r>
              <a:rPr lang="en-US" sz="2800" dirty="0" smtClean="0"/>
              <a:t>4. </a:t>
            </a:r>
            <a:r>
              <a:rPr lang="en-US" sz="2800" dirty="0" err="1" smtClean="0"/>
              <a:t>Lastest</a:t>
            </a:r>
            <a:r>
              <a:rPr lang="en-US" sz="2800" dirty="0" smtClean="0"/>
              <a:t> order </a:t>
            </a:r>
            <a:r>
              <a:rPr lang="en-US" sz="2400" dirty="0" smtClean="0"/>
              <a:t>(the cost)</a:t>
            </a:r>
            <a:endParaRPr lang="en-US" sz="2400" dirty="0"/>
          </a:p>
        </p:txBody>
      </p:sp>
      <p:sp>
        <p:nvSpPr>
          <p:cNvPr id="4" name="TextBox 3"/>
          <p:cNvSpPr txBox="1"/>
          <p:nvPr/>
        </p:nvSpPr>
        <p:spPr>
          <a:xfrm>
            <a:off x="1600200" y="1295400"/>
            <a:ext cx="4482894" cy="923330"/>
          </a:xfrm>
          <a:prstGeom prst="rect">
            <a:avLst/>
          </a:prstGeom>
          <a:noFill/>
        </p:spPr>
        <p:txBody>
          <a:bodyPr wrap="none" rtlCol="0">
            <a:spAutoFit/>
          </a:bodyPr>
          <a:lstStyle/>
          <a:p>
            <a:r>
              <a:rPr lang="en-US" dirty="0" smtClean="0"/>
              <a:t>FY2024</a:t>
            </a:r>
          </a:p>
          <a:p>
            <a:pPr lvl="1"/>
            <a:r>
              <a:rPr lang="en-US" dirty="0" smtClean="0"/>
              <a:t>PCB orders: PR# 430581, 424127</a:t>
            </a:r>
          </a:p>
          <a:p>
            <a:pPr lvl="1"/>
            <a:r>
              <a:rPr lang="en-US" dirty="0" smtClean="0"/>
              <a:t>Front panels: PR#432423, 423948, I1, I2, </a:t>
            </a:r>
            <a:endParaRPr lang="en-US" dirty="0"/>
          </a:p>
        </p:txBody>
      </p:sp>
      <p:sp>
        <p:nvSpPr>
          <p:cNvPr id="5" name="Rectangle 4"/>
          <p:cNvSpPr/>
          <p:nvPr/>
        </p:nvSpPr>
        <p:spPr>
          <a:xfrm>
            <a:off x="1622394" y="2590800"/>
            <a:ext cx="6683406" cy="2031325"/>
          </a:xfrm>
          <a:prstGeom prst="rect">
            <a:avLst/>
          </a:prstGeom>
        </p:spPr>
        <p:txBody>
          <a:bodyPr wrap="square">
            <a:spAutoFit/>
          </a:bodyPr>
          <a:lstStyle/>
          <a:p>
            <a:r>
              <a:rPr lang="en-US" dirty="0" smtClean="0"/>
              <a:t>Costs:</a:t>
            </a:r>
            <a:endParaRPr lang="en-US" dirty="0"/>
          </a:p>
          <a:p>
            <a:pPr lvl="1"/>
            <a:r>
              <a:rPr lang="en-US" dirty="0" smtClean="0"/>
              <a:t>VETROCbase: ~$1700 each at the quantity of 60</a:t>
            </a:r>
          </a:p>
          <a:p>
            <a:pPr lvl="1"/>
            <a:r>
              <a:rPr lang="en-US" dirty="0" smtClean="0"/>
              <a:t>VETROCio: ~$450 each at the quantity of 40</a:t>
            </a:r>
            <a:endParaRPr lang="en-US" dirty="0"/>
          </a:p>
          <a:p>
            <a:pPr lvl="1"/>
            <a:r>
              <a:rPr lang="en-US" dirty="0" err="1" smtClean="0"/>
              <a:t>VETROCmezz</a:t>
            </a:r>
            <a:r>
              <a:rPr lang="en-US" dirty="0" smtClean="0"/>
              <a:t>: ~$110 each at the quantity of 80</a:t>
            </a:r>
          </a:p>
          <a:p>
            <a:pPr marL="742950" lvl="1" indent="-285750">
              <a:buFont typeface="Wingdings" panose="05000000000000000000" pitchFamily="2" charset="2"/>
              <a:buChar char="è"/>
            </a:pPr>
            <a:r>
              <a:rPr lang="en-US" dirty="0" smtClean="0">
                <a:sym typeface="Wingdings" panose="05000000000000000000" pitchFamily="2" charset="2"/>
              </a:rPr>
              <a:t>The 192-channel version: ~$2350 each</a:t>
            </a:r>
          </a:p>
          <a:p>
            <a:pPr marL="742950" lvl="1" indent="-285750">
              <a:buFont typeface="Wingdings" panose="05000000000000000000" pitchFamily="2" charset="2"/>
              <a:buChar char="è"/>
            </a:pPr>
            <a:r>
              <a:rPr lang="en-US" dirty="0" smtClean="0">
                <a:sym typeface="Wingdings" panose="05000000000000000000" pitchFamily="2" charset="2"/>
              </a:rPr>
              <a:t>The 64-channel version: ~$1700 each</a:t>
            </a:r>
            <a:r>
              <a:rPr lang="en-US" dirty="0" smtClean="0"/>
              <a:t> </a:t>
            </a:r>
          </a:p>
          <a:p>
            <a:pPr lvl="2"/>
            <a:r>
              <a:rPr lang="en-US" sz="1600" dirty="0" smtClean="0"/>
              <a:t>* But, (much) higher price for small quantity orders</a:t>
            </a:r>
            <a:endParaRPr lang="en-US" sz="1600" dirty="0"/>
          </a:p>
        </p:txBody>
      </p:sp>
    </p:spTree>
    <p:extLst>
      <p:ext uri="{BB962C8B-B14F-4D97-AF65-F5344CB8AC3E}">
        <p14:creationId xmlns:p14="http://schemas.microsoft.com/office/powerpoint/2010/main" val="3598444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466</Words>
  <Application>Microsoft Office PowerPoint</Application>
  <PresentationFormat>On-screen Show (4:3)</PresentationFormat>
  <Paragraphs>61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jgu</dc:creator>
  <cp:lastModifiedBy>William Gu</cp:lastModifiedBy>
  <cp:revision>31</cp:revision>
  <dcterms:created xsi:type="dcterms:W3CDTF">2006-08-16T00:00:00Z</dcterms:created>
  <dcterms:modified xsi:type="dcterms:W3CDTF">2025-03-18T18:14:55Z</dcterms:modified>
</cp:coreProperties>
</file>