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56" r:id="rId2"/>
  </p:sldIdLst>
  <p:sldSz cx="32918400" cy="51206400"/>
  <p:notesSz cx="32099250" cy="50150713"/>
  <p:embeddedFontLst>
    <p:embeddedFont>
      <p:font typeface="Comic Sans MS" pitchFamily="66" charset="0"/>
      <p:regular r:id="rId5"/>
      <p:bold r:id="rId6"/>
    </p:embeddedFont>
    <p:embeddedFont>
      <p:font typeface="Tahoma" pitchFamily="34" charset="0"/>
      <p:regular r:id="rId7"/>
      <p:bold r:id="rId8"/>
    </p:embeddedFont>
    <p:embeddedFont>
      <p:font typeface="Calibri" pitchFamily="34" charset="0"/>
      <p:regular r:id="rId9"/>
      <p:bold r:id="rId10"/>
      <p:italic r:id="rId11"/>
      <p:boldItalic r:id="rId12"/>
    </p:embeddedFont>
  </p:embeddedFont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F0FE"/>
    <a:srgbClr val="B9B9FF"/>
    <a:srgbClr val="FFFF00"/>
    <a:srgbClr val="FFFFCC"/>
    <a:srgbClr val="DADE99"/>
    <a:srgbClr val="D6D100"/>
    <a:srgbClr val="E3DE00"/>
    <a:srgbClr val="FFFF99"/>
    <a:srgbClr val="8A8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04" autoAdjust="0"/>
    <p:restoredTop sz="86433" autoAdjust="0"/>
  </p:normalViewPr>
  <p:slideViewPr>
    <p:cSldViewPr>
      <p:cViewPr>
        <p:scale>
          <a:sx n="33" d="100"/>
          <a:sy n="33" d="100"/>
        </p:scale>
        <p:origin x="-522" y="4548"/>
      </p:cViewPr>
      <p:guideLst>
        <p:guide orient="horz" pos="16128"/>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 d="100"/>
          <a:sy n="15" d="100"/>
        </p:scale>
        <p:origin x="-2562" y="-276"/>
      </p:cViewPr>
      <p:guideLst>
        <p:guide orient="horz" pos="15795"/>
        <p:guide pos="1011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909675" cy="2513013"/>
          </a:xfrm>
          <a:prstGeom prst="rect">
            <a:avLst/>
          </a:prstGeom>
          <a:noFill/>
          <a:ln w="9525">
            <a:noFill/>
            <a:miter lim="800000"/>
            <a:headEnd/>
            <a:tailEnd/>
          </a:ln>
          <a:effectLst/>
        </p:spPr>
        <p:txBody>
          <a:bodyPr vert="horz" wrap="square" lIns="450858" tIns="225432" rIns="450858" bIns="225432" numCol="1" anchor="t" anchorCtr="0" compatLnSpc="1">
            <a:prstTxWarp prst="textNoShape">
              <a:avLst/>
            </a:prstTxWarp>
          </a:bodyPr>
          <a:lstStyle>
            <a:lvl1pPr algn="l" defTabSz="4494213">
              <a:defRPr sz="5500"/>
            </a:lvl1pPr>
          </a:lstStyle>
          <a:p>
            <a:endParaRPr lang="en-US"/>
          </a:p>
        </p:txBody>
      </p:sp>
      <p:sp>
        <p:nvSpPr>
          <p:cNvPr id="4099" name="Rectangle 1027"/>
          <p:cNvSpPr>
            <a:spLocks noGrp="1" noChangeArrowheads="1"/>
          </p:cNvSpPr>
          <p:nvPr>
            <p:ph type="dt" sz="quarter" idx="1"/>
          </p:nvPr>
        </p:nvSpPr>
        <p:spPr bwMode="auto">
          <a:xfrm>
            <a:off x="18189575" y="0"/>
            <a:ext cx="13909675" cy="2513013"/>
          </a:xfrm>
          <a:prstGeom prst="rect">
            <a:avLst/>
          </a:prstGeom>
          <a:noFill/>
          <a:ln w="9525">
            <a:noFill/>
            <a:miter lim="800000"/>
            <a:headEnd/>
            <a:tailEnd/>
          </a:ln>
          <a:effectLst/>
        </p:spPr>
        <p:txBody>
          <a:bodyPr vert="horz" wrap="square" lIns="450858" tIns="225432" rIns="450858" bIns="225432" numCol="1" anchor="t" anchorCtr="0" compatLnSpc="1">
            <a:prstTxWarp prst="textNoShape">
              <a:avLst/>
            </a:prstTxWarp>
          </a:bodyPr>
          <a:lstStyle>
            <a:lvl1pPr algn="r" defTabSz="4494213">
              <a:defRPr sz="5500"/>
            </a:lvl1pPr>
          </a:lstStyle>
          <a:p>
            <a:endParaRPr lang="en-US"/>
          </a:p>
        </p:txBody>
      </p:sp>
      <p:sp>
        <p:nvSpPr>
          <p:cNvPr id="4100" name="Rectangle 1028"/>
          <p:cNvSpPr>
            <a:spLocks noGrp="1" noChangeArrowheads="1"/>
          </p:cNvSpPr>
          <p:nvPr>
            <p:ph type="ftr" sz="quarter" idx="2"/>
          </p:nvPr>
        </p:nvSpPr>
        <p:spPr bwMode="auto">
          <a:xfrm>
            <a:off x="0" y="47637700"/>
            <a:ext cx="13909675" cy="2513013"/>
          </a:xfrm>
          <a:prstGeom prst="rect">
            <a:avLst/>
          </a:prstGeom>
          <a:noFill/>
          <a:ln w="9525">
            <a:noFill/>
            <a:miter lim="800000"/>
            <a:headEnd/>
            <a:tailEnd/>
          </a:ln>
          <a:effectLst/>
        </p:spPr>
        <p:txBody>
          <a:bodyPr vert="horz" wrap="square" lIns="450858" tIns="225432" rIns="450858" bIns="225432" numCol="1" anchor="b" anchorCtr="0" compatLnSpc="1">
            <a:prstTxWarp prst="textNoShape">
              <a:avLst/>
            </a:prstTxWarp>
          </a:bodyPr>
          <a:lstStyle>
            <a:lvl1pPr algn="l" defTabSz="4494213">
              <a:defRPr sz="5500"/>
            </a:lvl1pPr>
          </a:lstStyle>
          <a:p>
            <a:endParaRPr lang="en-US"/>
          </a:p>
        </p:txBody>
      </p:sp>
      <p:sp>
        <p:nvSpPr>
          <p:cNvPr id="4101" name="Rectangle 1029"/>
          <p:cNvSpPr>
            <a:spLocks noGrp="1" noChangeArrowheads="1"/>
          </p:cNvSpPr>
          <p:nvPr>
            <p:ph type="sldNum" sz="quarter" idx="3"/>
          </p:nvPr>
        </p:nvSpPr>
        <p:spPr bwMode="auto">
          <a:xfrm>
            <a:off x="18189575" y="47637700"/>
            <a:ext cx="13909675" cy="2513013"/>
          </a:xfrm>
          <a:prstGeom prst="rect">
            <a:avLst/>
          </a:prstGeom>
          <a:noFill/>
          <a:ln w="9525">
            <a:noFill/>
            <a:miter lim="800000"/>
            <a:headEnd/>
            <a:tailEnd/>
          </a:ln>
          <a:effectLst/>
        </p:spPr>
        <p:txBody>
          <a:bodyPr vert="horz" wrap="square" lIns="450858" tIns="225432" rIns="450858" bIns="225432" numCol="1" anchor="b" anchorCtr="0" compatLnSpc="1">
            <a:prstTxWarp prst="textNoShape">
              <a:avLst/>
            </a:prstTxWarp>
          </a:bodyPr>
          <a:lstStyle>
            <a:lvl1pPr algn="r" defTabSz="4494213">
              <a:defRPr sz="5500"/>
            </a:lvl1pPr>
          </a:lstStyle>
          <a:p>
            <a:fld id="{841AB7B6-CC3F-4817-9C66-F1085BB4465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909675" cy="25082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8181638" y="0"/>
            <a:ext cx="13909675" cy="2508250"/>
          </a:xfrm>
          <a:prstGeom prst="rect">
            <a:avLst/>
          </a:prstGeom>
        </p:spPr>
        <p:txBody>
          <a:bodyPr vert="horz" lIns="91440" tIns="45720" rIns="91440" bIns="45720" rtlCol="0"/>
          <a:lstStyle>
            <a:lvl1pPr algn="r">
              <a:defRPr sz="1200"/>
            </a:lvl1pPr>
          </a:lstStyle>
          <a:p>
            <a:fld id="{BD188572-94F4-4F6F-98F1-D5F2B3F7E0BF}" type="datetimeFigureOut">
              <a:rPr lang="en-US" smtClean="0"/>
              <a:pPr/>
              <a:t>10/6/2009</a:t>
            </a:fld>
            <a:endParaRPr lang="en-US"/>
          </a:p>
        </p:txBody>
      </p:sp>
      <p:sp>
        <p:nvSpPr>
          <p:cNvPr id="4" name="Slide Image Placeholder 3"/>
          <p:cNvSpPr>
            <a:spLocks noGrp="1" noRot="1" noChangeAspect="1"/>
          </p:cNvSpPr>
          <p:nvPr>
            <p:ph type="sldImg" idx="2"/>
          </p:nvPr>
        </p:nvSpPr>
        <p:spPr>
          <a:xfrm>
            <a:off x="10004425" y="3760788"/>
            <a:ext cx="12090400" cy="188071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209925" y="23822025"/>
            <a:ext cx="25679400" cy="22567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7634525"/>
            <a:ext cx="13909675" cy="2508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8181638" y="47634525"/>
            <a:ext cx="13909675" cy="2508250"/>
          </a:xfrm>
          <a:prstGeom prst="rect">
            <a:avLst/>
          </a:prstGeom>
        </p:spPr>
        <p:txBody>
          <a:bodyPr vert="horz" lIns="91440" tIns="45720" rIns="91440" bIns="45720" rtlCol="0" anchor="b"/>
          <a:lstStyle>
            <a:lvl1pPr algn="r">
              <a:defRPr sz="1200"/>
            </a:lvl1pPr>
          </a:lstStyle>
          <a:p>
            <a:fld id="{4CF3B0F7-3F2E-4716-A543-9240CA9518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3B0F7-3F2E-4716-A543-9240CA95185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5906750"/>
            <a:ext cx="27981275" cy="1097597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9016325"/>
            <a:ext cx="23044150" cy="130873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B06913-9023-455E-B926-012E4D7230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7F93FF-8EB4-490E-B7D7-EA5225B41C4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3" y="4551363"/>
            <a:ext cx="6994525" cy="40965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0150" y="4551363"/>
            <a:ext cx="20832763" cy="4096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2124ED-6427-4913-A5B0-234AF920E92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2AD220-80EE-4500-A964-65BCD6A88FE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32904113"/>
            <a:ext cx="27981275" cy="101711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21702713"/>
            <a:ext cx="27981275" cy="11201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914FAE-6C23-4FAF-98E1-4077EF1334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0150" y="14792325"/>
            <a:ext cx="13912850" cy="30724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4792325"/>
            <a:ext cx="13914438" cy="30724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F0CAFA-3F70-4840-8A59-0B6F995E17F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2051050"/>
            <a:ext cx="29625925"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11461750"/>
            <a:ext cx="14544675" cy="47767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6238538"/>
            <a:ext cx="14544675" cy="29503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11461750"/>
            <a:ext cx="14549438" cy="47767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6238538"/>
            <a:ext cx="14549438" cy="29503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6C3CB5-ED51-456C-8CD4-BCD07F16FF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253EB38-2714-44CA-A812-B49EA0178B9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5540A1-DABC-4F0F-BE63-9646A545BD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2038350"/>
            <a:ext cx="10829925" cy="86772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2038350"/>
            <a:ext cx="18402300" cy="437038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10715625"/>
            <a:ext cx="10829925" cy="3502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4DD021-5373-4795-95D5-2995C38047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5844163"/>
            <a:ext cx="19751675" cy="42322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4575175"/>
            <a:ext cx="19751675" cy="30724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40076438"/>
            <a:ext cx="19751675" cy="6008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4AB466-2FA9-46F4-A57B-19E3EED5D2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0150" y="4551363"/>
            <a:ext cx="27979688" cy="8534400"/>
          </a:xfrm>
          <a:prstGeom prst="rect">
            <a:avLst/>
          </a:prstGeom>
          <a:noFill/>
          <a:ln w="9525">
            <a:noFill/>
            <a:miter lim="800000"/>
            <a:headEnd/>
            <a:tailEnd/>
          </a:ln>
          <a:effectLst/>
        </p:spPr>
        <p:txBody>
          <a:bodyPr vert="horz" wrap="square" lIns="433682" tIns="216841" rIns="433682" bIns="21684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70150" y="14792325"/>
            <a:ext cx="27979688" cy="30724475"/>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70150" y="46655038"/>
            <a:ext cx="6858000" cy="3413125"/>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l" defTabSz="4337050">
              <a:defRPr sz="6600"/>
            </a:lvl1pPr>
          </a:lstStyle>
          <a:p>
            <a:endParaRPr lang="en-US"/>
          </a:p>
        </p:txBody>
      </p:sp>
      <p:sp>
        <p:nvSpPr>
          <p:cNvPr id="1029" name="Rectangle 5"/>
          <p:cNvSpPr>
            <a:spLocks noGrp="1" noChangeArrowheads="1"/>
          </p:cNvSpPr>
          <p:nvPr>
            <p:ph type="ftr" sz="quarter" idx="3"/>
          </p:nvPr>
        </p:nvSpPr>
        <p:spPr bwMode="auto">
          <a:xfrm>
            <a:off x="11247438" y="46655038"/>
            <a:ext cx="10425112" cy="3413125"/>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defTabSz="4337050">
              <a:defRPr sz="6600"/>
            </a:lvl1pPr>
          </a:lstStyle>
          <a:p>
            <a:endParaRPr lang="en-US"/>
          </a:p>
        </p:txBody>
      </p:sp>
      <p:sp>
        <p:nvSpPr>
          <p:cNvPr id="1030" name="Rectangle 6"/>
          <p:cNvSpPr>
            <a:spLocks noGrp="1" noChangeArrowheads="1"/>
          </p:cNvSpPr>
          <p:nvPr>
            <p:ph type="sldNum" sz="quarter" idx="4"/>
          </p:nvPr>
        </p:nvSpPr>
        <p:spPr bwMode="auto">
          <a:xfrm>
            <a:off x="23591838" y="46655038"/>
            <a:ext cx="6858000" cy="3413125"/>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r" defTabSz="4337050">
              <a:defRPr sz="6600"/>
            </a:lvl1pPr>
          </a:lstStyle>
          <a:p>
            <a:fld id="{31BDD75E-C99E-46B1-B733-E91315B0B2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37050" rtl="0" fontAlgn="base">
        <a:spcBef>
          <a:spcPct val="0"/>
        </a:spcBef>
        <a:spcAft>
          <a:spcPct val="0"/>
        </a:spcAft>
        <a:defRPr sz="20900">
          <a:solidFill>
            <a:schemeClr val="tx2"/>
          </a:solidFill>
          <a:latin typeface="+mj-lt"/>
          <a:ea typeface="+mj-ea"/>
          <a:cs typeface="+mj-cs"/>
        </a:defRPr>
      </a:lvl1pPr>
      <a:lvl2pPr algn="ctr" defTabSz="4337050" rtl="0" fontAlgn="base">
        <a:spcBef>
          <a:spcPct val="0"/>
        </a:spcBef>
        <a:spcAft>
          <a:spcPct val="0"/>
        </a:spcAft>
        <a:defRPr sz="20900">
          <a:solidFill>
            <a:schemeClr val="tx2"/>
          </a:solidFill>
          <a:latin typeface="Times New Roman" pitchFamily="18" charset="0"/>
        </a:defRPr>
      </a:lvl2pPr>
      <a:lvl3pPr algn="ctr" defTabSz="4337050" rtl="0" fontAlgn="base">
        <a:spcBef>
          <a:spcPct val="0"/>
        </a:spcBef>
        <a:spcAft>
          <a:spcPct val="0"/>
        </a:spcAft>
        <a:defRPr sz="20900">
          <a:solidFill>
            <a:schemeClr val="tx2"/>
          </a:solidFill>
          <a:latin typeface="Times New Roman" pitchFamily="18" charset="0"/>
        </a:defRPr>
      </a:lvl3pPr>
      <a:lvl4pPr algn="ctr" defTabSz="4337050" rtl="0" fontAlgn="base">
        <a:spcBef>
          <a:spcPct val="0"/>
        </a:spcBef>
        <a:spcAft>
          <a:spcPct val="0"/>
        </a:spcAft>
        <a:defRPr sz="20900">
          <a:solidFill>
            <a:schemeClr val="tx2"/>
          </a:solidFill>
          <a:latin typeface="Times New Roman" pitchFamily="18" charset="0"/>
        </a:defRPr>
      </a:lvl4pPr>
      <a:lvl5pPr algn="ctr" defTabSz="4337050" rtl="0" fontAlgn="base">
        <a:spcBef>
          <a:spcPct val="0"/>
        </a:spcBef>
        <a:spcAft>
          <a:spcPct val="0"/>
        </a:spcAft>
        <a:defRPr sz="20900">
          <a:solidFill>
            <a:schemeClr val="tx2"/>
          </a:solidFill>
          <a:latin typeface="Times New Roman" pitchFamily="18" charset="0"/>
        </a:defRPr>
      </a:lvl5pPr>
      <a:lvl6pPr marL="457200" algn="ctr" defTabSz="4337050" rtl="0" fontAlgn="base">
        <a:spcBef>
          <a:spcPct val="0"/>
        </a:spcBef>
        <a:spcAft>
          <a:spcPct val="0"/>
        </a:spcAft>
        <a:defRPr sz="20900">
          <a:solidFill>
            <a:schemeClr val="tx2"/>
          </a:solidFill>
          <a:latin typeface="Times New Roman" pitchFamily="18" charset="0"/>
        </a:defRPr>
      </a:lvl6pPr>
      <a:lvl7pPr marL="914400" algn="ctr" defTabSz="4337050" rtl="0" fontAlgn="base">
        <a:spcBef>
          <a:spcPct val="0"/>
        </a:spcBef>
        <a:spcAft>
          <a:spcPct val="0"/>
        </a:spcAft>
        <a:defRPr sz="20900">
          <a:solidFill>
            <a:schemeClr val="tx2"/>
          </a:solidFill>
          <a:latin typeface="Times New Roman" pitchFamily="18" charset="0"/>
        </a:defRPr>
      </a:lvl7pPr>
      <a:lvl8pPr marL="1371600" algn="ctr" defTabSz="4337050" rtl="0" fontAlgn="base">
        <a:spcBef>
          <a:spcPct val="0"/>
        </a:spcBef>
        <a:spcAft>
          <a:spcPct val="0"/>
        </a:spcAft>
        <a:defRPr sz="20900">
          <a:solidFill>
            <a:schemeClr val="tx2"/>
          </a:solidFill>
          <a:latin typeface="Times New Roman" pitchFamily="18" charset="0"/>
        </a:defRPr>
      </a:lvl8pPr>
      <a:lvl9pPr marL="1828800" algn="ctr" defTabSz="4337050" rtl="0" fontAlgn="base">
        <a:spcBef>
          <a:spcPct val="0"/>
        </a:spcBef>
        <a:spcAft>
          <a:spcPct val="0"/>
        </a:spcAft>
        <a:defRPr sz="20900">
          <a:solidFill>
            <a:schemeClr val="tx2"/>
          </a:solidFill>
          <a:latin typeface="Times New Roman" pitchFamily="18" charset="0"/>
        </a:defRPr>
      </a:lvl9pPr>
    </p:titleStyle>
    <p:bodyStyle>
      <a:lvl1pPr marL="1625600" indent="-1625600" algn="l" defTabSz="4337050" rtl="0" fontAlgn="base">
        <a:spcBef>
          <a:spcPct val="20000"/>
        </a:spcBef>
        <a:spcAft>
          <a:spcPct val="0"/>
        </a:spcAft>
        <a:buChar char="•"/>
        <a:defRPr sz="15200">
          <a:solidFill>
            <a:schemeClr val="tx1"/>
          </a:solidFill>
          <a:latin typeface="+mn-lt"/>
          <a:ea typeface="+mn-ea"/>
          <a:cs typeface="+mn-cs"/>
        </a:defRPr>
      </a:lvl1pPr>
      <a:lvl2pPr marL="3524250" indent="-1355725" algn="l" defTabSz="4337050" rtl="0" fontAlgn="base">
        <a:spcBef>
          <a:spcPct val="20000"/>
        </a:spcBef>
        <a:spcAft>
          <a:spcPct val="0"/>
        </a:spcAft>
        <a:buChar char="–"/>
        <a:defRPr sz="13300">
          <a:solidFill>
            <a:schemeClr val="tx1"/>
          </a:solidFill>
          <a:latin typeface="+mn-lt"/>
        </a:defRPr>
      </a:lvl2pPr>
      <a:lvl3pPr marL="5421313" indent="-1084263" algn="l" defTabSz="4337050" rtl="0" fontAlgn="base">
        <a:spcBef>
          <a:spcPct val="20000"/>
        </a:spcBef>
        <a:spcAft>
          <a:spcPct val="0"/>
        </a:spcAft>
        <a:buChar char="•"/>
        <a:defRPr sz="11400">
          <a:solidFill>
            <a:schemeClr val="tx1"/>
          </a:solidFill>
          <a:latin typeface="+mn-lt"/>
        </a:defRPr>
      </a:lvl3pPr>
      <a:lvl4pPr marL="7589838" indent="-1084263" algn="l" defTabSz="4337050" rtl="0" fontAlgn="base">
        <a:spcBef>
          <a:spcPct val="20000"/>
        </a:spcBef>
        <a:spcAft>
          <a:spcPct val="0"/>
        </a:spcAft>
        <a:buChar char="–"/>
        <a:defRPr sz="9500">
          <a:solidFill>
            <a:schemeClr val="tx1"/>
          </a:solidFill>
          <a:latin typeface="+mn-lt"/>
        </a:defRPr>
      </a:lvl4pPr>
      <a:lvl5pPr marL="9758363" indent="-1084263" algn="l" defTabSz="4337050" rtl="0" fontAlgn="base">
        <a:spcBef>
          <a:spcPct val="20000"/>
        </a:spcBef>
        <a:spcAft>
          <a:spcPct val="0"/>
        </a:spcAft>
        <a:buChar char="»"/>
        <a:defRPr sz="9500">
          <a:solidFill>
            <a:schemeClr val="tx1"/>
          </a:solidFill>
          <a:latin typeface="+mn-lt"/>
        </a:defRPr>
      </a:lvl5pPr>
      <a:lvl6pPr marL="10215563" indent="-1084263" algn="l" defTabSz="4337050" rtl="0" fontAlgn="base">
        <a:spcBef>
          <a:spcPct val="20000"/>
        </a:spcBef>
        <a:spcAft>
          <a:spcPct val="0"/>
        </a:spcAft>
        <a:buChar char="»"/>
        <a:defRPr sz="9500">
          <a:solidFill>
            <a:schemeClr val="tx1"/>
          </a:solidFill>
          <a:latin typeface="+mn-lt"/>
        </a:defRPr>
      </a:lvl6pPr>
      <a:lvl7pPr marL="10672763" indent="-1084263" algn="l" defTabSz="4337050" rtl="0" fontAlgn="base">
        <a:spcBef>
          <a:spcPct val="20000"/>
        </a:spcBef>
        <a:spcAft>
          <a:spcPct val="0"/>
        </a:spcAft>
        <a:buChar char="»"/>
        <a:defRPr sz="9500">
          <a:solidFill>
            <a:schemeClr val="tx1"/>
          </a:solidFill>
          <a:latin typeface="+mn-lt"/>
        </a:defRPr>
      </a:lvl7pPr>
      <a:lvl8pPr marL="11129963" indent="-1084263" algn="l" defTabSz="4337050" rtl="0" fontAlgn="base">
        <a:spcBef>
          <a:spcPct val="20000"/>
        </a:spcBef>
        <a:spcAft>
          <a:spcPct val="0"/>
        </a:spcAft>
        <a:buChar char="»"/>
        <a:defRPr sz="9500">
          <a:solidFill>
            <a:schemeClr val="tx1"/>
          </a:solidFill>
          <a:latin typeface="+mn-lt"/>
        </a:defRPr>
      </a:lvl8pPr>
      <a:lvl9pPr marL="11587163" indent="-1084263" algn="l" defTabSz="4337050" rtl="0" fontAlgn="base">
        <a:spcBef>
          <a:spcPct val="20000"/>
        </a:spcBef>
        <a:spcAft>
          <a:spcPct val="0"/>
        </a:spcAft>
        <a:buChar char="»"/>
        <a:defRPr sz="9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18900000" scaled="1"/>
        </a:gradFill>
        <a:effectLst/>
      </p:bgPr>
    </p:bg>
    <p:spTree>
      <p:nvGrpSpPr>
        <p:cNvPr id="1" name=""/>
        <p:cNvGrpSpPr/>
        <p:nvPr/>
      </p:nvGrpSpPr>
      <p:grpSpPr>
        <a:xfrm>
          <a:off x="0" y="0"/>
          <a:ext cx="0" cy="0"/>
          <a:chOff x="0" y="0"/>
          <a:chExt cx="0" cy="0"/>
        </a:xfrm>
      </p:grpSpPr>
      <p:sp>
        <p:nvSpPr>
          <p:cNvPr id="5838" name="Rectangle 718"/>
          <p:cNvSpPr>
            <a:spLocks noChangeArrowheads="1"/>
          </p:cNvSpPr>
          <p:nvPr/>
        </p:nvSpPr>
        <p:spPr bwMode="auto">
          <a:xfrm>
            <a:off x="14782800" y="35356800"/>
            <a:ext cx="16992600" cy="8610600"/>
          </a:xfrm>
          <a:prstGeom prst="rect">
            <a:avLst/>
          </a:prstGeom>
          <a:gradFill rotWithShape="1">
            <a:gsLst>
              <a:gs pos="0">
                <a:srgbClr val="FFFF99"/>
              </a:gs>
              <a:gs pos="100000">
                <a:srgbClr val="FFFF99">
                  <a:gamma/>
                  <a:shade val="86275"/>
                  <a:invGamma/>
                </a:srgbClr>
              </a:gs>
            </a:gsLst>
            <a:path path="shape">
              <a:fillToRect l="50000" t="50000" r="50000" b="50000"/>
            </a:path>
          </a:gradFill>
          <a:ln w="9525" algn="ctr">
            <a:solidFill>
              <a:schemeClr val="tx1"/>
            </a:solidFill>
            <a:miter lim="800000"/>
            <a:headEnd/>
            <a:tailEnd/>
          </a:ln>
          <a:effectLst/>
        </p:spPr>
        <p:txBody>
          <a:bodyPr wrap="none" anchor="ctr"/>
          <a:lstStyle/>
          <a:p>
            <a:endParaRPr lang="en-US"/>
          </a:p>
        </p:txBody>
      </p:sp>
      <p:sp>
        <p:nvSpPr>
          <p:cNvPr id="2327" name="Text Box 279"/>
          <p:cNvSpPr txBox="1">
            <a:spLocks noChangeArrowheads="1"/>
          </p:cNvSpPr>
          <p:nvPr/>
        </p:nvSpPr>
        <p:spPr bwMode="auto">
          <a:xfrm>
            <a:off x="13411200" y="885885"/>
            <a:ext cx="18745200" cy="4524315"/>
          </a:xfrm>
          <a:prstGeom prst="rect">
            <a:avLst/>
          </a:prstGeom>
          <a:noFill/>
          <a:ln w="9525">
            <a:noFill/>
            <a:miter lim="800000"/>
            <a:headEnd/>
            <a:tailEnd/>
          </a:ln>
          <a:effectLst/>
        </p:spPr>
        <p:txBody>
          <a:bodyPr>
            <a:spAutoFit/>
          </a:bodyPr>
          <a:lstStyle/>
          <a:p>
            <a:pPr>
              <a:spcBef>
                <a:spcPct val="50000"/>
              </a:spcBef>
            </a:pPr>
            <a:r>
              <a:rPr lang="en-GB" sz="9600" dirty="0" smtClean="0">
                <a:solidFill>
                  <a:srgbClr val="0099FF"/>
                </a:solidFill>
                <a:effectLst>
                  <a:outerShdw blurRad="38100" dist="38100" dir="2700000" algn="tl">
                    <a:srgbClr val="000000"/>
                  </a:outerShdw>
                </a:effectLst>
                <a:latin typeface="Arial" charset="0"/>
              </a:rPr>
              <a:t>Decoupling Control System Components Using Asynchronous Publish/Subscribe Middleware</a:t>
            </a:r>
            <a:endParaRPr lang="en-US" sz="9600" dirty="0">
              <a:solidFill>
                <a:srgbClr val="0099FF"/>
              </a:solidFill>
              <a:latin typeface="Comic Sans MS" pitchFamily="66" charset="0"/>
              <a:cs typeface="Times New Roman" pitchFamily="18" charset="0"/>
            </a:endParaRPr>
          </a:p>
        </p:txBody>
      </p:sp>
      <p:sp>
        <p:nvSpPr>
          <p:cNvPr id="5751" name="Rectangle 631"/>
          <p:cNvSpPr>
            <a:spLocks noChangeArrowheads="1"/>
          </p:cNvSpPr>
          <p:nvPr/>
        </p:nvSpPr>
        <p:spPr bwMode="auto">
          <a:xfrm>
            <a:off x="228600" y="228600"/>
            <a:ext cx="32308800" cy="50673000"/>
          </a:xfrm>
          <a:prstGeom prst="rect">
            <a:avLst/>
          </a:prstGeom>
          <a:noFill/>
          <a:ln w="9525">
            <a:solidFill>
              <a:srgbClr val="0000FF"/>
            </a:solidFill>
            <a:miter lim="800000"/>
            <a:headEnd/>
            <a:tailEnd/>
          </a:ln>
          <a:effectLst/>
        </p:spPr>
        <p:txBody>
          <a:bodyPr wrap="none" anchor="ctr"/>
          <a:lstStyle/>
          <a:p>
            <a:endParaRPr lang="en-US"/>
          </a:p>
        </p:txBody>
      </p:sp>
      <p:sp>
        <p:nvSpPr>
          <p:cNvPr id="5947" name="Text Box 827"/>
          <p:cNvSpPr txBox="1">
            <a:spLocks noChangeArrowheads="1"/>
          </p:cNvSpPr>
          <p:nvPr/>
        </p:nvSpPr>
        <p:spPr bwMode="auto">
          <a:xfrm>
            <a:off x="15087600" y="35814000"/>
            <a:ext cx="3962400" cy="1569660"/>
          </a:xfrm>
          <a:prstGeom prst="rect">
            <a:avLst/>
          </a:prstGeom>
          <a:noFill/>
          <a:ln w="9525">
            <a:noFill/>
            <a:miter lim="800000"/>
            <a:headEnd/>
            <a:tailEnd/>
          </a:ln>
          <a:effectLst/>
        </p:spPr>
        <p:txBody>
          <a:bodyPr wrap="square">
            <a:spAutoFit/>
          </a:bodyPr>
          <a:lstStyle/>
          <a:p>
            <a:pPr>
              <a:spcBef>
                <a:spcPct val="50000"/>
              </a:spcBef>
            </a:pPr>
            <a:r>
              <a:rPr lang="en-GB" sz="4800" dirty="0" smtClean="0">
                <a:solidFill>
                  <a:srgbClr val="0099FF"/>
                </a:solidFill>
                <a:effectLst>
                  <a:outerShdw blurRad="38100" dist="38100" dir="2700000" algn="tl">
                    <a:srgbClr val="000000"/>
                  </a:outerShdw>
                </a:effectLst>
                <a:latin typeface="Arial" charset="0"/>
              </a:rPr>
              <a:t>Narrow </a:t>
            </a:r>
            <a:r>
              <a:rPr lang="en-GB" sz="4800" dirty="0" smtClean="0">
                <a:solidFill>
                  <a:srgbClr val="0099FF"/>
                </a:solidFill>
                <a:effectLst>
                  <a:outerShdw blurRad="38100" dist="38100" dir="2700000" algn="tl">
                    <a:srgbClr val="000000"/>
                  </a:outerShdw>
                </a:effectLst>
                <a:latin typeface="Arial" charset="0"/>
              </a:rPr>
              <a:t>Interface, </a:t>
            </a:r>
            <a:r>
              <a:rPr lang="en-GB" sz="4800" dirty="0">
                <a:solidFill>
                  <a:srgbClr val="0099FF"/>
                </a:solidFill>
                <a:effectLst>
                  <a:outerShdw blurRad="38100" dist="38100" dir="2700000" algn="tl">
                    <a:srgbClr val="000000"/>
                  </a:outerShdw>
                </a:effectLst>
                <a:latin typeface="Arial" charset="0"/>
              </a:rPr>
              <a:t>API</a:t>
            </a:r>
            <a:endParaRPr lang="en-US" sz="4800" dirty="0">
              <a:solidFill>
                <a:srgbClr val="0099FF"/>
              </a:solidFill>
              <a:effectLst>
                <a:outerShdw blurRad="38100" dist="38100" dir="2700000" algn="tl">
                  <a:srgbClr val="000000"/>
                </a:outerShdw>
              </a:effectLst>
              <a:latin typeface="Comic Sans MS" pitchFamily="66" charset="0"/>
              <a:cs typeface="Times New Roman" pitchFamily="18" charset="0"/>
            </a:endParaRPr>
          </a:p>
        </p:txBody>
      </p:sp>
      <p:sp>
        <p:nvSpPr>
          <p:cNvPr id="6103" name="Text Box 983"/>
          <p:cNvSpPr txBox="1">
            <a:spLocks noChangeArrowheads="1"/>
          </p:cNvSpPr>
          <p:nvPr/>
        </p:nvSpPr>
        <p:spPr bwMode="auto">
          <a:xfrm>
            <a:off x="9296400" y="49758600"/>
            <a:ext cx="13792200" cy="707886"/>
          </a:xfrm>
          <a:prstGeom prst="rect">
            <a:avLst/>
          </a:prstGeom>
          <a:noFill/>
          <a:ln w="9525">
            <a:noFill/>
            <a:miter lim="800000"/>
            <a:headEnd/>
            <a:tailEnd/>
          </a:ln>
          <a:effectLst/>
        </p:spPr>
        <p:txBody>
          <a:bodyPr>
            <a:spAutoFit/>
          </a:bodyPr>
          <a:lstStyle/>
          <a:p>
            <a:pPr>
              <a:spcBef>
                <a:spcPct val="50000"/>
              </a:spcBef>
            </a:pPr>
            <a:r>
              <a:rPr lang="en-US" sz="4000" dirty="0" smtClean="0">
                <a:solidFill>
                  <a:srgbClr val="C00000"/>
                </a:solidFill>
                <a:effectLst>
                  <a:outerShdw blurRad="38100" dist="38100" dir="2700000" algn="tl">
                    <a:srgbClr val="000000">
                      <a:alpha val="43137"/>
                    </a:srgbClr>
                  </a:outerShdw>
                </a:effectLst>
                <a:latin typeface="Tahoma" pitchFamily="34" charset="0"/>
                <a:cs typeface="Times New Roman" pitchFamily="18" charset="0"/>
              </a:rPr>
              <a:t>Download at </a:t>
            </a:r>
            <a:r>
              <a:rPr lang="en-US" sz="4000" dirty="0">
                <a:solidFill>
                  <a:srgbClr val="C00000"/>
                </a:solidFill>
                <a:effectLst>
                  <a:outerShdw blurRad="38100" dist="38100" dir="2700000" algn="tl">
                    <a:srgbClr val="000000">
                      <a:alpha val="43137"/>
                    </a:srgbClr>
                  </a:outerShdw>
                </a:effectLst>
                <a:latin typeface="Tahoma" pitchFamily="34" charset="0"/>
              </a:rPr>
              <a:t>ftp://</a:t>
            </a:r>
            <a:r>
              <a:rPr lang="en-US" sz="4000" dirty="0" smtClean="0">
                <a:solidFill>
                  <a:srgbClr val="C00000"/>
                </a:solidFill>
                <a:effectLst>
                  <a:outerShdw blurRad="38100" dist="38100" dir="2700000" algn="tl">
                    <a:srgbClr val="000000">
                      <a:alpha val="43137"/>
                    </a:srgbClr>
                  </a:outerShdw>
                </a:effectLst>
                <a:latin typeface="Tahoma" pitchFamily="34" charset="0"/>
              </a:rPr>
              <a:t>ftp.jlab.org/pub/coda/cMsg</a:t>
            </a:r>
            <a:endParaRPr lang="en-US" sz="4000" dirty="0">
              <a:solidFill>
                <a:srgbClr val="C00000"/>
              </a:solidFill>
              <a:effectLst>
                <a:outerShdw blurRad="38100" dist="38100" dir="2700000" algn="tl">
                  <a:srgbClr val="000000">
                    <a:alpha val="43137"/>
                  </a:srgbClr>
                </a:outerShdw>
              </a:effectLst>
              <a:latin typeface="Tahoma" pitchFamily="34" charset="0"/>
            </a:endParaRPr>
          </a:p>
        </p:txBody>
      </p:sp>
      <p:graphicFrame>
        <p:nvGraphicFramePr>
          <p:cNvPr id="6391" name="Group 1271"/>
          <p:cNvGraphicFramePr>
            <a:graphicFrameLocks noGrp="1"/>
          </p:cNvGraphicFramePr>
          <p:nvPr/>
        </p:nvGraphicFramePr>
        <p:xfrm>
          <a:off x="19278600" y="35890200"/>
          <a:ext cx="12039600" cy="7360920"/>
        </p:xfrm>
        <a:graphic>
          <a:graphicData uri="http://schemas.openxmlformats.org/drawingml/2006/table">
            <a:tbl>
              <a:tblPr/>
              <a:tblGrid>
                <a:gridCol w="6019800"/>
                <a:gridCol w="6019800"/>
              </a:tblGrid>
              <a:tr h="6096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pitchFamily="34" charset="0"/>
                        </a:rPr>
                        <a:t>Function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Tahoma" pitchFamily="34" charset="0"/>
                        </a:rPr>
                        <a:t>Description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4572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connect</a:t>
                      </a:r>
                      <a:r>
                        <a:rPr kumimoji="0" lang="en-US" sz="2400" b="0" i="0" u="none" strike="noStrike" cap="none" normalizeH="0" baseline="0" dirty="0" smtClean="0">
                          <a:ln>
                            <a:noFill/>
                          </a:ln>
                          <a:solidFill>
                            <a:schemeClr val="tx1"/>
                          </a:solidFill>
                          <a:effectLst/>
                          <a:latin typeface="Tahoma" pitchFamily="34" charset="0"/>
                        </a:rPr>
                        <a:t>(UDL, </a:t>
                      </a:r>
                      <a:r>
                        <a:rPr kumimoji="0" lang="en-US" sz="2400" b="0" i="0" u="none" strike="noStrike" cap="none" normalizeH="0" baseline="0" dirty="0" err="1" smtClean="0">
                          <a:ln>
                            <a:noFill/>
                          </a:ln>
                          <a:solidFill>
                            <a:schemeClr val="tx1"/>
                          </a:solidFill>
                          <a:effectLst/>
                          <a:latin typeface="Tahoma" pitchFamily="34" charset="0"/>
                        </a:rPr>
                        <a:t>myName</a:t>
                      </a:r>
                      <a:r>
                        <a:rPr kumimoji="0" lang="en-US" sz="2400" b="0" i="0" u="none" strike="noStrike" cap="none" normalizeH="0" baseline="0" dirty="0" smtClean="0">
                          <a:ln>
                            <a:noFill/>
                          </a:ln>
                          <a:solidFill>
                            <a:schemeClr val="tx1"/>
                          </a:solidFill>
                          <a:effectLst/>
                          <a:latin typeface="Tahoma"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Connect to a cMsg system specified by the UDL for client </a:t>
                      </a:r>
                      <a:r>
                        <a:rPr kumimoji="0" lang="en-US" sz="2000" b="0" i="0" u="none" strike="noStrike" cap="none" normalizeH="0" baseline="0" dirty="0" err="1" smtClean="0">
                          <a:ln>
                            <a:noFill/>
                          </a:ln>
                          <a:solidFill>
                            <a:schemeClr val="tx1"/>
                          </a:solidFill>
                          <a:effectLst/>
                          <a:latin typeface="Tahoma" pitchFamily="34" charset="0"/>
                        </a:rPr>
                        <a:t>myName</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4572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disconnect</a:t>
                      </a:r>
                      <a:r>
                        <a:rPr kumimoji="0" lang="en-US" sz="2400" b="0" i="0" u="none" strike="noStrike" cap="none" normalizeH="0" baseline="0" dirty="0" smtClean="0">
                          <a:ln>
                            <a:noFill/>
                          </a:ln>
                          <a:solidFill>
                            <a:schemeClr val="tx1"/>
                          </a:solidFill>
                          <a:effectLst/>
                          <a:latin typeface="Tahoma"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Disconnect from the cMsg system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4572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send</a:t>
                      </a:r>
                      <a:r>
                        <a:rPr kumimoji="0" lang="en-US" sz="2400" b="0" i="0" u="none" strike="noStrike" cap="none" normalizeH="0" baseline="0" dirty="0" smtClean="0">
                          <a:ln>
                            <a:noFill/>
                          </a:ln>
                          <a:solidFill>
                            <a:schemeClr val="tx1"/>
                          </a:solidFill>
                          <a:effectLst/>
                          <a:latin typeface="Tahoma" pitchFamily="34" charset="0"/>
                        </a:rPr>
                        <a:t>(msg)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rPr>
                        <a:t>Send a message asynchronously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3810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flush</a:t>
                      </a:r>
                      <a:r>
                        <a:rPr kumimoji="0" lang="en-US" sz="2400" b="0" i="0" u="none" strike="noStrike" cap="none" normalizeH="0" baseline="0" dirty="0" smtClean="0">
                          <a:ln>
                            <a:noFill/>
                          </a:ln>
                          <a:solidFill>
                            <a:schemeClr val="tx1"/>
                          </a:solidFill>
                          <a:effectLst/>
                          <a:latin typeface="Tahoma" pitchFamily="34" charset="0"/>
                        </a:rPr>
                        <a:t>(timeout)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Flush messages to send from client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4572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syncSend</a:t>
                      </a:r>
                      <a:r>
                        <a:rPr kumimoji="0" lang="en-US" sz="2400" b="0" i="0" u="none" strike="noStrike" cap="none" normalizeH="0" baseline="0" dirty="0" smtClean="0">
                          <a:ln>
                            <a:noFill/>
                          </a:ln>
                          <a:solidFill>
                            <a:schemeClr val="tx1"/>
                          </a:solidFill>
                          <a:effectLst/>
                          <a:latin typeface="Tahoma" pitchFamily="34" charset="0"/>
                        </a:rPr>
                        <a:t>(msg, timeout)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Send a message and wait for server response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4572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sendAndGet</a:t>
                      </a:r>
                      <a:r>
                        <a:rPr kumimoji="0" lang="en-US" sz="2400" b="0" i="0" u="none" strike="noStrike" cap="none" normalizeH="0" baseline="0" dirty="0" smtClean="0">
                          <a:ln>
                            <a:noFill/>
                          </a:ln>
                          <a:solidFill>
                            <a:schemeClr val="tx1"/>
                          </a:solidFill>
                          <a:effectLst/>
                          <a:latin typeface="Tahoma" pitchFamily="34" charset="0"/>
                        </a:rPr>
                        <a:t>(msg, timeout)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Send a message and wait for receiving client to send a response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6858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subscribe</a:t>
                      </a:r>
                      <a:r>
                        <a:rPr kumimoji="0" lang="en-US" sz="2400" b="0" i="0" u="none" strike="noStrike" cap="none" normalizeH="0" baseline="0" dirty="0" smtClean="0">
                          <a:ln>
                            <a:noFill/>
                          </a:ln>
                          <a:solidFill>
                            <a:schemeClr val="tx1"/>
                          </a:solidFill>
                          <a:effectLst/>
                          <a:latin typeface="Tahoma" pitchFamily="34" charset="0"/>
                        </a:rPr>
                        <a:t>(subject, type, callback)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Subscribe to messages of a given subject &amp; type, registering a callback for incoming messages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51816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unsubscribe</a:t>
                      </a:r>
                      <a:r>
                        <a:rPr kumimoji="0" lang="en-US" sz="2400" b="0" i="0" u="none" strike="noStrike" cap="none" normalizeH="0" baseline="0" dirty="0" smtClean="0">
                          <a:ln>
                            <a:noFill/>
                          </a:ln>
                          <a:solidFill>
                            <a:schemeClr val="tx1"/>
                          </a:solidFill>
                          <a:effectLst/>
                          <a:latin typeface="Tahoma"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Remove a subscription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5334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subscribeAndGet</a:t>
                      </a:r>
                      <a:r>
                        <a:rPr kumimoji="0" lang="en-US" sz="2400" b="0" i="0" u="none" strike="noStrike" cap="none" normalizeH="0" baseline="0" dirty="0" smtClean="0">
                          <a:ln>
                            <a:noFill/>
                          </a:ln>
                          <a:solidFill>
                            <a:schemeClr val="tx1"/>
                          </a:solidFill>
                          <a:effectLst/>
                          <a:latin typeface="Tahoma" pitchFamily="34" charset="0"/>
                        </a:rPr>
                        <a:t>(subject, type, timeout)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Subscribe to a subject &amp; type and wait for one response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5334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start</a:t>
                      </a:r>
                      <a:r>
                        <a:rPr kumimoji="0" lang="en-US" sz="2400" b="0" i="0" u="none" strike="noStrike" cap="none" normalizeH="0" baseline="0" dirty="0" smtClean="0">
                          <a:ln>
                            <a:noFill/>
                          </a:ln>
                          <a:solidFill>
                            <a:schemeClr val="tx1"/>
                          </a:solidFill>
                          <a:effectLst/>
                          <a:latin typeface="Tahoma"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Start receiving messages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5334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stop</a:t>
                      </a:r>
                      <a:r>
                        <a:rPr kumimoji="0" lang="en-US" sz="2400" b="0" i="0" u="none" strike="noStrike" cap="none" normalizeH="0" baseline="0" dirty="0" smtClean="0">
                          <a:ln>
                            <a:noFill/>
                          </a:ln>
                          <a:solidFill>
                            <a:schemeClr val="tx1"/>
                          </a:solidFill>
                          <a:effectLst/>
                          <a:latin typeface="Tahoma"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Stop receiving messages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r h="533400">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rPr>
                        <a:t>monitor</a:t>
                      </a:r>
                      <a:r>
                        <a:rPr kumimoji="0" lang="en-US" sz="2400" b="0" i="0" u="none" strike="noStrike" cap="none" normalizeH="0" baseline="0" dirty="0" smtClean="0">
                          <a:ln>
                            <a:noFill/>
                          </a:ln>
                          <a:solidFill>
                            <a:schemeClr val="tx1"/>
                          </a:solidFill>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c>
                  <a:txBody>
                    <a:bodyPr/>
                    <a:lstStyle/>
                    <a:p>
                      <a:pPr marL="0" marR="0" lvl="0" indent="0" algn="l" defTabSz="433705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Synchronous call to request monitoring information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B9B9FF"/>
                        </a:gs>
                      </a:gsLst>
                      <a:lin ang="0" scaled="1"/>
                    </a:gradFill>
                  </a:tcPr>
                </a:tc>
              </a:tr>
            </a:tbl>
          </a:graphicData>
        </a:graphic>
      </p:graphicFrame>
      <p:sp>
        <p:nvSpPr>
          <p:cNvPr id="6235" name="Text Box 1115"/>
          <p:cNvSpPr txBox="1">
            <a:spLocks noChangeArrowheads="1"/>
          </p:cNvSpPr>
          <p:nvPr/>
        </p:nvSpPr>
        <p:spPr bwMode="auto">
          <a:xfrm>
            <a:off x="15316200" y="37642800"/>
            <a:ext cx="3581400" cy="5632311"/>
          </a:xfrm>
          <a:prstGeom prst="rect">
            <a:avLst/>
          </a:prstGeom>
          <a:noFill/>
          <a:ln w="25400" algn="ctr">
            <a:noFill/>
            <a:miter lim="800000"/>
            <a:headEnd/>
            <a:tailEnd/>
          </a:ln>
          <a:effectLst/>
        </p:spPr>
        <p:txBody>
          <a:bodyPr wrap="square">
            <a:spAutoFit/>
          </a:bodyPr>
          <a:lstStyle/>
          <a:p>
            <a:pPr algn="l">
              <a:spcBef>
                <a:spcPct val="50000"/>
              </a:spcBef>
            </a:pPr>
            <a:r>
              <a:rPr lang="en-US" b="1" dirty="0" smtClean="0">
                <a:latin typeface="Tahoma" pitchFamily="34" charset="0"/>
              </a:rPr>
              <a:t>cMsg </a:t>
            </a:r>
            <a:r>
              <a:rPr lang="en-US" b="1" dirty="0" smtClean="0">
                <a:latin typeface="Tahoma" pitchFamily="34" charset="0"/>
              </a:rPr>
              <a:t>unifies </a:t>
            </a:r>
            <a:r>
              <a:rPr lang="en-US" b="1" dirty="0" smtClean="0">
                <a:latin typeface="Tahoma" pitchFamily="34" charset="0"/>
              </a:rPr>
              <a:t>communication </a:t>
            </a:r>
            <a:r>
              <a:rPr lang="en-US" b="1" dirty="0" smtClean="0">
                <a:latin typeface="Tahoma" pitchFamily="34" charset="0"/>
              </a:rPr>
              <a:t>under </a:t>
            </a:r>
            <a:r>
              <a:rPr lang="en-US" b="1" dirty="0">
                <a:latin typeface="Tahoma" pitchFamily="34" charset="0"/>
              </a:rPr>
              <a:t>a single, message-passing API (Java, C, </a:t>
            </a:r>
            <a:r>
              <a:rPr lang="en-US" b="1" dirty="0" smtClean="0">
                <a:latin typeface="Tahoma" pitchFamily="34" charset="0"/>
              </a:rPr>
              <a:t>C</a:t>
            </a:r>
            <a:r>
              <a:rPr lang="en-US" b="1" dirty="0">
                <a:latin typeface="Tahoma" pitchFamily="34" charset="0"/>
              </a:rPr>
              <a:t>++). </a:t>
            </a:r>
            <a:r>
              <a:rPr lang="en-US" b="1" dirty="0" smtClean="0">
                <a:latin typeface="Tahoma" pitchFamily="34" charset="0"/>
              </a:rPr>
              <a:t>This </a:t>
            </a:r>
            <a:r>
              <a:rPr lang="en-US" b="1" dirty="0">
                <a:latin typeface="Tahoma" pitchFamily="34" charset="0"/>
              </a:rPr>
              <a:t>table contains a simplified list of the major client </a:t>
            </a:r>
            <a:r>
              <a:rPr lang="en-US" b="1" dirty="0" smtClean="0">
                <a:latin typeface="Tahoma" pitchFamily="34" charset="0"/>
              </a:rPr>
              <a:t>functions in Java. </a:t>
            </a:r>
            <a:r>
              <a:rPr lang="en-US" b="1" dirty="0">
                <a:latin typeface="Tahoma" pitchFamily="34" charset="0"/>
              </a:rPr>
              <a:t>The </a:t>
            </a:r>
            <a:r>
              <a:rPr lang="en-US" b="1" dirty="0" smtClean="0">
                <a:latin typeface="Tahoma" pitchFamily="34" charset="0"/>
              </a:rPr>
              <a:t>messages can </a:t>
            </a:r>
            <a:r>
              <a:rPr lang="en-US" b="1" dirty="0">
                <a:latin typeface="Tahoma" pitchFamily="34" charset="0"/>
              </a:rPr>
              <a:t>contain </a:t>
            </a:r>
            <a:r>
              <a:rPr lang="en-US" b="1" dirty="0" smtClean="0">
                <a:latin typeface="Tahoma" pitchFamily="34" charset="0"/>
              </a:rPr>
              <a:t>unlimited user-settable fields including strings, primitive types, cMsg  messages, binary and arrays of each. </a:t>
            </a:r>
            <a:endParaRPr lang="en-US" b="1" dirty="0">
              <a:latin typeface="Tahoma" pitchFamily="34" charset="0"/>
            </a:endParaRPr>
          </a:p>
        </p:txBody>
      </p:sp>
      <p:grpSp>
        <p:nvGrpSpPr>
          <p:cNvPr id="37" name="Group 36"/>
          <p:cNvGrpSpPr/>
          <p:nvPr/>
        </p:nvGrpSpPr>
        <p:grpSpPr>
          <a:xfrm>
            <a:off x="1066800" y="8077201"/>
            <a:ext cx="30784800" cy="4114800"/>
            <a:chOff x="1066800" y="8077201"/>
            <a:chExt cx="30784800" cy="4114800"/>
          </a:xfrm>
        </p:grpSpPr>
        <p:sp>
          <p:nvSpPr>
            <p:cNvPr id="6415" name="Rectangle 1295"/>
            <p:cNvSpPr>
              <a:spLocks noChangeArrowheads="1"/>
            </p:cNvSpPr>
            <p:nvPr/>
          </p:nvSpPr>
          <p:spPr bwMode="auto">
            <a:xfrm>
              <a:off x="1066800" y="8077201"/>
              <a:ext cx="30784800" cy="4114800"/>
            </a:xfrm>
            <a:prstGeom prst="rect">
              <a:avLst/>
            </a:prstGeom>
            <a:gradFill rotWithShape="1">
              <a:gsLst>
                <a:gs pos="0">
                  <a:srgbClr val="FFFF99"/>
                </a:gs>
                <a:gs pos="100000">
                  <a:srgbClr val="FFFF99">
                    <a:gamma/>
                    <a:shade val="86275"/>
                    <a:invGamma/>
                  </a:srgbClr>
                </a:gs>
              </a:gsLst>
              <a:path path="shape">
                <a:fillToRect l="50000" t="50000" r="50000" b="50000"/>
              </a:path>
            </a:gradFill>
            <a:ln w="9525" algn="ctr">
              <a:solidFill>
                <a:schemeClr val="tx1"/>
              </a:solidFill>
              <a:miter lim="800000"/>
              <a:headEnd/>
              <a:tailEnd/>
            </a:ln>
            <a:effectLst/>
          </p:spPr>
          <p:txBody>
            <a:bodyPr wrap="none" anchor="ctr"/>
            <a:lstStyle/>
            <a:p>
              <a:endParaRPr lang="en-US"/>
            </a:p>
          </p:txBody>
        </p:sp>
        <p:sp>
          <p:nvSpPr>
            <p:cNvPr id="6423" name="Text Box 1303"/>
            <p:cNvSpPr txBox="1">
              <a:spLocks noChangeArrowheads="1"/>
            </p:cNvSpPr>
            <p:nvPr/>
          </p:nvSpPr>
          <p:spPr bwMode="auto">
            <a:xfrm>
              <a:off x="13030200" y="8089900"/>
              <a:ext cx="6705600" cy="1098550"/>
            </a:xfrm>
            <a:prstGeom prst="rect">
              <a:avLst/>
            </a:prstGeom>
            <a:noFill/>
            <a:ln w="9525">
              <a:noFill/>
              <a:miter lim="800000"/>
              <a:headEnd/>
              <a:tailEnd/>
            </a:ln>
            <a:effectLst/>
          </p:spPr>
          <p:txBody>
            <a:bodyPr>
              <a:spAutoFit/>
            </a:bodyPr>
            <a:lstStyle/>
            <a:p>
              <a:pPr>
                <a:spcBef>
                  <a:spcPct val="50000"/>
                </a:spcBef>
              </a:pPr>
              <a:r>
                <a:rPr lang="en-GB" sz="6600" dirty="0">
                  <a:solidFill>
                    <a:srgbClr val="0099FF"/>
                  </a:solidFill>
                  <a:effectLst>
                    <a:outerShdw blurRad="38100" dist="38100" dir="2700000" algn="tl">
                      <a:srgbClr val="000000"/>
                    </a:outerShdw>
                  </a:effectLst>
                  <a:latin typeface="Arial" charset="0"/>
                </a:rPr>
                <a:t>Introduction</a:t>
              </a:r>
              <a:endParaRPr lang="en-US" sz="4000" dirty="0">
                <a:solidFill>
                  <a:srgbClr val="0099FF"/>
                </a:solidFill>
                <a:effectLst>
                  <a:outerShdw blurRad="38100" dist="38100" dir="2700000" algn="tl">
                    <a:srgbClr val="000000"/>
                  </a:outerShdw>
                </a:effectLst>
                <a:latin typeface="Comic Sans MS" pitchFamily="66" charset="0"/>
                <a:cs typeface="Times New Roman" pitchFamily="18" charset="0"/>
              </a:endParaRPr>
            </a:p>
          </p:txBody>
        </p:sp>
        <p:sp>
          <p:nvSpPr>
            <p:cNvPr id="6425" name="Text Box 1305"/>
            <p:cNvSpPr txBox="1">
              <a:spLocks noChangeArrowheads="1"/>
            </p:cNvSpPr>
            <p:nvPr/>
          </p:nvSpPr>
          <p:spPr bwMode="auto">
            <a:xfrm>
              <a:off x="1828800" y="9342438"/>
              <a:ext cx="29260800" cy="2308225"/>
            </a:xfrm>
            <a:prstGeom prst="rect">
              <a:avLst/>
            </a:prstGeom>
            <a:noFill/>
            <a:ln w="9525" algn="ctr">
              <a:noFill/>
              <a:miter lim="800000"/>
              <a:headEnd/>
              <a:tailEnd/>
            </a:ln>
            <a:effectLst/>
          </p:spPr>
          <p:txBody>
            <a:bodyPr>
              <a:spAutoFit/>
            </a:bodyPr>
            <a:lstStyle/>
            <a:p>
              <a:pPr algn="l">
                <a:spcBef>
                  <a:spcPct val="50000"/>
                </a:spcBef>
              </a:pPr>
              <a:r>
                <a:rPr lang="en-US" sz="4800" b="1" dirty="0">
                  <a:latin typeface="Tahoma" pitchFamily="34" charset="0"/>
                </a:rPr>
                <a:t>     </a:t>
              </a:r>
              <a:r>
                <a:rPr lang="en-US" sz="4800" dirty="0">
                  <a:latin typeface="Tahoma" pitchFamily="34" charset="0"/>
                </a:rPr>
                <a:t>cMsg is </a:t>
              </a:r>
              <a:r>
                <a:rPr lang="en-US" sz="4800" dirty="0" smtClean="0">
                  <a:latin typeface="Tahoma" pitchFamily="34" charset="0"/>
                </a:rPr>
                <a:t>a </a:t>
              </a:r>
              <a:r>
                <a:rPr lang="en-US" sz="4800" dirty="0">
                  <a:latin typeface="Tahoma" pitchFamily="34" charset="0"/>
                </a:rPr>
                <a:t>full-featured message-based publish/subscribe IPC system. </a:t>
              </a:r>
              <a:r>
                <a:rPr lang="en-US" sz="4800" dirty="0" smtClean="0">
                  <a:latin typeface="Tahoma" pitchFamily="34" charset="0"/>
                </a:rPr>
                <a:t>Using this publish-subscribe software, control system components can be completely decoupled from each other. When each component does NOT depend on any other process (either its presence or behavior) then fully decoupling is achieved.</a:t>
              </a:r>
              <a:endParaRPr lang="en-US" sz="4800" dirty="0">
                <a:latin typeface="Tahoma" pitchFamily="34" charset="0"/>
              </a:endParaRPr>
            </a:p>
          </p:txBody>
        </p:sp>
      </p:grpSp>
      <p:pic>
        <p:nvPicPr>
          <p:cNvPr id="6431" name="Picture 1311" descr="JLab_logo_white1"/>
          <p:cNvPicPr>
            <a:picLocks noChangeAspect="1" noChangeArrowheads="1"/>
          </p:cNvPicPr>
          <p:nvPr/>
        </p:nvPicPr>
        <p:blipFill>
          <a:blip r:embed="rId3" cstate="print"/>
          <a:srcRect/>
          <a:stretch>
            <a:fillRect/>
          </a:stretch>
        </p:blipFill>
        <p:spPr bwMode="auto">
          <a:xfrm>
            <a:off x="990600" y="1219200"/>
            <a:ext cx="12039600" cy="3762375"/>
          </a:xfrm>
          <a:prstGeom prst="rect">
            <a:avLst/>
          </a:prstGeom>
          <a:noFill/>
        </p:spPr>
      </p:pic>
      <p:sp>
        <p:nvSpPr>
          <p:cNvPr id="165" name="Text Box 279"/>
          <p:cNvSpPr txBox="1">
            <a:spLocks noChangeArrowheads="1"/>
          </p:cNvSpPr>
          <p:nvPr/>
        </p:nvSpPr>
        <p:spPr bwMode="auto">
          <a:xfrm>
            <a:off x="3124200" y="5836384"/>
            <a:ext cx="26746200" cy="1631216"/>
          </a:xfrm>
          <a:prstGeom prst="rect">
            <a:avLst/>
          </a:prstGeom>
          <a:noFill/>
          <a:ln w="9525">
            <a:noFill/>
            <a:miter lim="800000"/>
            <a:headEnd/>
            <a:tailEnd/>
          </a:ln>
          <a:effectLst/>
        </p:spPr>
        <p:txBody>
          <a:bodyPr wrap="square">
            <a:spAutoFit/>
          </a:bodyPr>
          <a:lstStyle/>
          <a:p>
            <a:pPr>
              <a:spcBef>
                <a:spcPct val="50000"/>
              </a:spcBef>
            </a:pPr>
            <a:r>
              <a:rPr lang="en-US" sz="4000" dirty="0" smtClean="0">
                <a:latin typeface="Comic Sans MS" pitchFamily="66" charset="0"/>
                <a:cs typeface="Times New Roman" pitchFamily="18" charset="0"/>
              </a:rPr>
              <a:t>Elliott </a:t>
            </a:r>
            <a:r>
              <a:rPr lang="en-US" sz="4000" dirty="0">
                <a:latin typeface="Comic Sans MS" pitchFamily="66" charset="0"/>
                <a:cs typeface="Times New Roman" pitchFamily="18" charset="0"/>
              </a:rPr>
              <a:t>Wolin,</a:t>
            </a:r>
            <a:r>
              <a:rPr lang="en-US" sz="3600" dirty="0">
                <a:latin typeface="Comic Sans MS" pitchFamily="66" charset="0"/>
                <a:cs typeface="Times New Roman" pitchFamily="18" charset="0"/>
              </a:rPr>
              <a:t> </a:t>
            </a:r>
            <a:r>
              <a:rPr lang="en-US" sz="4000" dirty="0">
                <a:latin typeface="Comic Sans MS" pitchFamily="66" charset="0"/>
                <a:cs typeface="Times New Roman" pitchFamily="18" charset="0"/>
              </a:rPr>
              <a:t>Carl Timmer, </a:t>
            </a:r>
            <a:r>
              <a:rPr lang="en-GB" sz="4000" dirty="0">
                <a:latin typeface="Comic Sans MS" pitchFamily="66" charset="0"/>
              </a:rPr>
              <a:t>D Abbott, </a:t>
            </a:r>
            <a:r>
              <a:rPr lang="en-GB" sz="4000" dirty="0" smtClean="0">
                <a:latin typeface="Comic Sans MS" pitchFamily="66" charset="0"/>
              </a:rPr>
              <a:t>W </a:t>
            </a:r>
            <a:r>
              <a:rPr lang="en-GB" sz="4000" dirty="0" err="1" smtClean="0">
                <a:latin typeface="Comic Sans MS" pitchFamily="66" charset="0"/>
              </a:rPr>
              <a:t>Gu</a:t>
            </a:r>
            <a:r>
              <a:rPr lang="en-GB" sz="4000" dirty="0" smtClean="0">
                <a:latin typeface="Comic Sans MS" pitchFamily="66" charset="0"/>
              </a:rPr>
              <a:t>, V </a:t>
            </a:r>
            <a:r>
              <a:rPr lang="en-GB" sz="4000" dirty="0" err="1">
                <a:latin typeface="Comic Sans MS" pitchFamily="66" charset="0"/>
              </a:rPr>
              <a:t>Gyurjyan</a:t>
            </a:r>
            <a:r>
              <a:rPr lang="en-GB" sz="4000" dirty="0">
                <a:latin typeface="Comic Sans MS" pitchFamily="66" charset="0"/>
              </a:rPr>
              <a:t>, G Heyes, E </a:t>
            </a:r>
            <a:r>
              <a:rPr lang="en-GB" sz="4000" dirty="0" smtClean="0">
                <a:latin typeface="Comic Sans MS" pitchFamily="66" charset="0"/>
              </a:rPr>
              <a:t>Jastrzembski,  D Lawrence, and B </a:t>
            </a:r>
            <a:r>
              <a:rPr lang="en-GB" sz="4000" dirty="0" smtClean="0">
                <a:latin typeface="Comic Sans MS" pitchFamily="66" charset="0"/>
              </a:rPr>
              <a:t>Moffitt</a:t>
            </a:r>
            <a:endParaRPr lang="en-US" sz="4000" dirty="0">
              <a:latin typeface="Comic Sans MS" pitchFamily="66" charset="0"/>
              <a:cs typeface="Times New Roman" pitchFamily="18" charset="0"/>
            </a:endParaRPr>
          </a:p>
          <a:p>
            <a:pPr>
              <a:spcBef>
                <a:spcPct val="50000"/>
              </a:spcBef>
            </a:pPr>
            <a:r>
              <a:rPr lang="en-US" sz="4000" dirty="0">
                <a:latin typeface="Comic Sans MS" pitchFamily="66" charset="0"/>
                <a:cs typeface="Times New Roman" pitchFamily="18" charset="0"/>
              </a:rPr>
              <a:t>Thomas Jefferson National Accelerator Facility, Newport News, VA 23606</a:t>
            </a:r>
          </a:p>
        </p:txBody>
      </p:sp>
      <p:grpSp>
        <p:nvGrpSpPr>
          <p:cNvPr id="40" name="Group 39"/>
          <p:cNvGrpSpPr/>
          <p:nvPr/>
        </p:nvGrpSpPr>
        <p:grpSpPr>
          <a:xfrm>
            <a:off x="16840200" y="12649200"/>
            <a:ext cx="14935200" cy="8686800"/>
            <a:chOff x="16840200" y="12649200"/>
            <a:chExt cx="14935200" cy="8686800"/>
          </a:xfrm>
        </p:grpSpPr>
        <p:sp>
          <p:nvSpPr>
            <p:cNvPr id="27" name="Rectangle 718"/>
            <p:cNvSpPr>
              <a:spLocks noChangeArrowheads="1"/>
            </p:cNvSpPr>
            <p:nvPr/>
          </p:nvSpPr>
          <p:spPr bwMode="auto">
            <a:xfrm>
              <a:off x="16840200" y="12649200"/>
              <a:ext cx="14935200" cy="8686800"/>
            </a:xfrm>
            <a:prstGeom prst="rect">
              <a:avLst/>
            </a:prstGeom>
            <a:gradFill rotWithShape="1">
              <a:gsLst>
                <a:gs pos="0">
                  <a:srgbClr val="FFFF99"/>
                </a:gs>
                <a:gs pos="100000">
                  <a:srgbClr val="FFFF99">
                    <a:gamma/>
                    <a:shade val="86275"/>
                    <a:invGamma/>
                  </a:srgbClr>
                </a:gs>
              </a:gsLst>
              <a:path path="shape">
                <a:fillToRect l="50000" t="50000" r="50000" b="50000"/>
              </a:path>
            </a:gradFill>
            <a:ln w="9525" algn="ctr">
              <a:solidFill>
                <a:schemeClr val="tx1"/>
              </a:solidFill>
              <a:miter lim="800000"/>
              <a:headEnd/>
              <a:tailEnd/>
            </a:ln>
            <a:effectLst/>
          </p:spPr>
          <p:txBody>
            <a:bodyPr wrap="none" anchor="ctr"/>
            <a:lstStyle/>
            <a:p>
              <a:endParaRPr lang="en-US"/>
            </a:p>
          </p:txBody>
        </p:sp>
        <p:sp>
          <p:nvSpPr>
            <p:cNvPr id="28" name="Text Box 827"/>
            <p:cNvSpPr txBox="1">
              <a:spLocks noChangeArrowheads="1"/>
            </p:cNvSpPr>
            <p:nvPr/>
          </p:nvSpPr>
          <p:spPr bwMode="auto">
            <a:xfrm>
              <a:off x="19735800" y="12989004"/>
              <a:ext cx="8915400" cy="830997"/>
            </a:xfrm>
            <a:prstGeom prst="rect">
              <a:avLst/>
            </a:prstGeom>
            <a:noFill/>
            <a:ln w="9525">
              <a:noFill/>
              <a:miter lim="800000"/>
              <a:headEnd/>
              <a:tailEnd/>
            </a:ln>
            <a:effectLst/>
          </p:spPr>
          <p:txBody>
            <a:bodyPr wrap="square">
              <a:spAutoFit/>
            </a:bodyPr>
            <a:lstStyle/>
            <a:p>
              <a:pPr>
                <a:spcBef>
                  <a:spcPct val="50000"/>
                </a:spcBef>
              </a:pPr>
              <a:r>
                <a:rPr lang="en-GB" sz="4800" dirty="0" smtClean="0">
                  <a:solidFill>
                    <a:srgbClr val="0099FF"/>
                  </a:solidFill>
                  <a:effectLst>
                    <a:outerShdw blurRad="38100" dist="38100" dir="2700000" algn="tl">
                      <a:srgbClr val="000000"/>
                    </a:outerShdw>
                  </a:effectLst>
                  <a:latin typeface="Arial" charset="0"/>
                </a:rPr>
                <a:t>What is Decoupling ?</a:t>
              </a:r>
              <a:endParaRPr lang="en-US" sz="4800" dirty="0">
                <a:solidFill>
                  <a:srgbClr val="0099FF"/>
                </a:solidFill>
                <a:effectLst>
                  <a:outerShdw blurRad="38100" dist="38100" dir="2700000" algn="tl">
                    <a:srgbClr val="000000"/>
                  </a:outerShdw>
                </a:effectLst>
                <a:latin typeface="Comic Sans MS" pitchFamily="66" charset="0"/>
                <a:cs typeface="Times New Roman" pitchFamily="18" charset="0"/>
              </a:endParaRPr>
            </a:p>
          </p:txBody>
        </p:sp>
        <p:sp>
          <p:nvSpPr>
            <p:cNvPr id="30" name="Text Box 1115"/>
            <p:cNvSpPr txBox="1">
              <a:spLocks noChangeArrowheads="1"/>
            </p:cNvSpPr>
            <p:nvPr/>
          </p:nvSpPr>
          <p:spPr bwMode="auto">
            <a:xfrm>
              <a:off x="17297400" y="14020800"/>
              <a:ext cx="14020800" cy="6986528"/>
            </a:xfrm>
            <a:prstGeom prst="rect">
              <a:avLst/>
            </a:prstGeom>
            <a:noFill/>
            <a:ln w="25400" algn="ctr">
              <a:noFill/>
              <a:miter lim="800000"/>
              <a:headEnd/>
              <a:tailEnd/>
            </a:ln>
            <a:effectLst/>
          </p:spPr>
          <p:txBody>
            <a:bodyPr>
              <a:spAutoFit/>
            </a:bodyPr>
            <a:lstStyle/>
            <a:p>
              <a:pPr algn="just">
                <a:spcBef>
                  <a:spcPct val="50000"/>
                </a:spcBef>
              </a:pPr>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Communication Type:</a:t>
              </a:r>
              <a:endParaRPr lang="en-GB" b="1" dirty="0" smtClean="0">
                <a:latin typeface="Tahoma" pitchFamily="34" charset="0"/>
                <a:cs typeface="Tahoma" pitchFamily="34" charset="0"/>
              </a:endParaRPr>
            </a:p>
            <a:p>
              <a:pPr algn="l">
                <a:spcBef>
                  <a:spcPts val="1200"/>
                </a:spcBef>
                <a:buFont typeface="Wingdings" pitchFamily="2" charset="2"/>
                <a:buChar char="Ø"/>
              </a:pPr>
              <a:r>
                <a:rPr lang="en-GB" b="1" dirty="0" smtClean="0">
                  <a:latin typeface="Tahoma" pitchFamily="34" charset="0"/>
                  <a:cs typeface="Tahoma" pitchFamily="34" charset="0"/>
                </a:rPr>
                <a:t> Uses communication which is asynchronous in nature, eliminating needless waits and timeouts</a:t>
              </a:r>
            </a:p>
            <a:p>
              <a:pPr algn="l">
                <a:spcBef>
                  <a:spcPts val="1200"/>
                </a:spcBef>
                <a:buFont typeface="Wingdings" pitchFamily="2" charset="2"/>
                <a:buChar char="Ø"/>
              </a:pPr>
              <a:r>
                <a:rPr lang="en-GB" b="1" dirty="0" smtClean="0">
                  <a:latin typeface="Tahoma" pitchFamily="34" charset="0"/>
                  <a:cs typeface="Tahoma" pitchFamily="34" charset="0"/>
                </a:rPr>
                <a:t>The </a:t>
              </a:r>
              <a:r>
                <a:rPr lang="en-GB" b="1" dirty="0" smtClean="0">
                  <a:latin typeface="Tahoma" pitchFamily="34" charset="0"/>
                  <a:cs typeface="Tahoma" pitchFamily="34" charset="0"/>
                </a:rPr>
                <a:t>ability to asynchronously publish and subscribe independent of the existence of other producers and consumers is key to implementing the </a:t>
              </a:r>
              <a:r>
                <a:rPr lang="en-GB" b="1" dirty="0" smtClean="0">
                  <a:latin typeface="Tahoma" pitchFamily="34" charset="0"/>
                  <a:cs typeface="Tahoma" pitchFamily="34" charset="0"/>
                </a:rPr>
                <a:t>decoupling</a:t>
              </a:r>
            </a:p>
            <a:p>
              <a:pPr algn="just">
                <a:spcBef>
                  <a:spcPct val="50000"/>
                </a:spcBef>
              </a:pPr>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Control System Modification:</a:t>
              </a:r>
              <a:endParaRPr lang="en-GB" sz="4000" b="1" dirty="0" smtClean="0">
                <a:latin typeface="Tahoma" pitchFamily="34" charset="0"/>
                <a:cs typeface="Tahoma" pitchFamily="34" charset="0"/>
              </a:endParaRPr>
            </a:p>
            <a:p>
              <a:pPr algn="l">
                <a:spcBef>
                  <a:spcPts val="1200"/>
                </a:spcBef>
                <a:buFont typeface="Wingdings" pitchFamily="2" charset="2"/>
                <a:buChar char="Ø"/>
              </a:pPr>
              <a:r>
                <a:rPr lang="en-GB" b="1" dirty="0" smtClean="0">
                  <a:latin typeface="Tahoma" pitchFamily="34" charset="0"/>
                  <a:cs typeface="Tahoma" pitchFamily="34" charset="0"/>
                </a:rPr>
                <a:t> Changes </a:t>
              </a:r>
              <a:r>
                <a:rPr lang="en-GB" b="1" dirty="0" smtClean="0">
                  <a:latin typeface="Tahoma" pitchFamily="34" charset="0"/>
                  <a:cs typeface="Tahoma" pitchFamily="34" charset="0"/>
                </a:rPr>
                <a:t>to one part of a control system have no effect on other parts of the </a:t>
              </a:r>
              <a:r>
                <a:rPr lang="en-GB" b="1" dirty="0" smtClean="0">
                  <a:latin typeface="Tahoma" pitchFamily="34" charset="0"/>
                  <a:cs typeface="Tahoma" pitchFamily="34" charset="0"/>
                </a:rPr>
                <a:t>system</a:t>
              </a:r>
              <a:endParaRPr lang="en-GB" b="1" dirty="0" smtClean="0">
                <a:latin typeface="Tahoma" pitchFamily="34" charset="0"/>
                <a:cs typeface="Tahoma" pitchFamily="34" charset="0"/>
              </a:endParaRPr>
            </a:p>
            <a:p>
              <a:pPr algn="l">
                <a:spcBef>
                  <a:spcPts val="1200"/>
                </a:spcBef>
                <a:buFont typeface="Wingdings" pitchFamily="2" charset="2"/>
                <a:buChar char="Ø"/>
              </a:pPr>
              <a:r>
                <a:rPr lang="en-GB" b="1" dirty="0" smtClean="0">
                  <a:latin typeface="Tahoma" pitchFamily="34" charset="0"/>
                  <a:cs typeface="Tahoma" pitchFamily="34" charset="0"/>
                </a:rPr>
                <a:t> Functionality can be added </a:t>
              </a:r>
              <a:r>
                <a:rPr lang="en-GB" b="1" dirty="0" smtClean="0">
                  <a:latin typeface="Tahoma" pitchFamily="34" charset="0"/>
                  <a:cs typeface="Tahoma" pitchFamily="34" charset="0"/>
                </a:rPr>
                <a:t>incrementally, with no disruption to existing </a:t>
              </a:r>
              <a:r>
                <a:rPr lang="en-GB" b="1" dirty="0" smtClean="0">
                  <a:latin typeface="Tahoma" pitchFamily="34" charset="0"/>
                  <a:cs typeface="Tahoma" pitchFamily="34" charset="0"/>
                </a:rPr>
                <a:t>systems</a:t>
              </a:r>
              <a:endParaRPr lang="en-US" b="1" dirty="0" smtClean="0">
                <a:latin typeface="Tahoma" pitchFamily="34" charset="0"/>
                <a:cs typeface="Tahoma" pitchFamily="34" charset="0"/>
              </a:endParaRPr>
            </a:p>
            <a:p>
              <a:pPr algn="l">
                <a:spcBef>
                  <a:spcPts val="1200"/>
                </a:spcBef>
                <a:buFont typeface="Wingdings" pitchFamily="2" charset="2"/>
                <a:buChar char="Ø"/>
              </a:pPr>
              <a:r>
                <a:rPr lang="en-GB" b="1" dirty="0" smtClean="0">
                  <a:latin typeface="Tahoma" pitchFamily="34" charset="0"/>
                  <a:cs typeface="Tahoma" pitchFamily="34" charset="0"/>
                </a:rPr>
                <a:t>System </a:t>
              </a:r>
              <a:r>
                <a:rPr lang="en-GB" b="1" dirty="0" smtClean="0">
                  <a:latin typeface="Tahoma" pitchFamily="34" charset="0"/>
                  <a:cs typeface="Tahoma" pitchFamily="34" charset="0"/>
                </a:rPr>
                <a:t>designers can implement basic interprocess communications </a:t>
              </a:r>
              <a:r>
                <a:rPr lang="en-GB" b="1" dirty="0" smtClean="0">
                  <a:latin typeface="Tahoma" pitchFamily="34" charset="0"/>
                  <a:cs typeface="Tahoma" pitchFamily="34" charset="0"/>
                </a:rPr>
                <a:t>between processes</a:t>
              </a:r>
              <a:r>
                <a:rPr lang="en-GB" b="1" dirty="0" smtClean="0">
                  <a:latin typeface="Tahoma" pitchFamily="34" charset="0"/>
                  <a:cs typeface="Tahoma" pitchFamily="34" charset="0"/>
                </a:rPr>
                <a:t>, then at a later date transparently add more consumers implementing new functionality, with no disturbance to the original </a:t>
              </a:r>
              <a:r>
                <a:rPr lang="en-GB" b="1" dirty="0" smtClean="0">
                  <a:latin typeface="Tahoma" pitchFamily="34" charset="0"/>
                  <a:cs typeface="Tahoma" pitchFamily="34" charset="0"/>
                </a:rPr>
                <a:t>system </a:t>
              </a:r>
            </a:p>
            <a:p>
              <a:pPr algn="l">
                <a:spcBef>
                  <a:spcPts val="1200"/>
                </a:spcBef>
                <a:buFont typeface="Wingdings" pitchFamily="2" charset="2"/>
                <a:buChar char="Ø"/>
              </a:pPr>
              <a:r>
                <a:rPr lang="en-GB" b="1" dirty="0" smtClean="0">
                  <a:latin typeface="Tahoma" pitchFamily="34" charset="0"/>
                  <a:cs typeface="Tahoma" pitchFamily="34" charset="0"/>
                </a:rPr>
                <a:t>For example, at a later date a logger process could be activated that subscribes to the same subjects used by other processes and logs all the communications between them to disk or database, with no disruption to the original system).</a:t>
              </a:r>
            </a:p>
          </p:txBody>
        </p:sp>
      </p:grpSp>
      <p:grpSp>
        <p:nvGrpSpPr>
          <p:cNvPr id="39" name="Group 38"/>
          <p:cNvGrpSpPr/>
          <p:nvPr/>
        </p:nvGrpSpPr>
        <p:grpSpPr>
          <a:xfrm>
            <a:off x="990600" y="12725400"/>
            <a:ext cx="15392400" cy="10668000"/>
            <a:chOff x="990600" y="12725400"/>
            <a:chExt cx="15392400" cy="10668000"/>
          </a:xfrm>
        </p:grpSpPr>
        <p:sp>
          <p:nvSpPr>
            <p:cNvPr id="31" name="Rectangle 718"/>
            <p:cNvSpPr>
              <a:spLocks noChangeArrowheads="1"/>
            </p:cNvSpPr>
            <p:nvPr/>
          </p:nvSpPr>
          <p:spPr bwMode="auto">
            <a:xfrm>
              <a:off x="990600" y="12725400"/>
              <a:ext cx="15392400" cy="10668000"/>
            </a:xfrm>
            <a:prstGeom prst="rect">
              <a:avLst/>
            </a:prstGeom>
            <a:gradFill rotWithShape="1">
              <a:gsLst>
                <a:gs pos="0">
                  <a:srgbClr val="FFFF99"/>
                </a:gs>
                <a:gs pos="100000">
                  <a:srgbClr val="FFFF99">
                    <a:gamma/>
                    <a:shade val="86275"/>
                    <a:invGamma/>
                  </a:srgbClr>
                </a:gs>
              </a:gsLst>
              <a:path path="shape">
                <a:fillToRect l="50000" t="50000" r="50000" b="50000"/>
              </a:path>
            </a:gradFill>
            <a:ln w="9525" algn="ctr">
              <a:solidFill>
                <a:schemeClr val="tx1"/>
              </a:solidFill>
              <a:miter lim="800000"/>
              <a:headEnd/>
              <a:tailEnd/>
            </a:ln>
            <a:effectLst/>
          </p:spPr>
          <p:txBody>
            <a:bodyPr wrap="none" anchor="ctr"/>
            <a:lstStyle/>
            <a:p>
              <a:endParaRPr lang="en-US"/>
            </a:p>
          </p:txBody>
        </p:sp>
        <p:sp>
          <p:nvSpPr>
            <p:cNvPr id="32" name="Text Box 827"/>
            <p:cNvSpPr txBox="1">
              <a:spLocks noChangeArrowheads="1"/>
            </p:cNvSpPr>
            <p:nvPr/>
          </p:nvSpPr>
          <p:spPr bwMode="auto">
            <a:xfrm>
              <a:off x="2895600" y="13030200"/>
              <a:ext cx="11125200" cy="830997"/>
            </a:xfrm>
            <a:prstGeom prst="rect">
              <a:avLst/>
            </a:prstGeom>
            <a:noFill/>
            <a:ln w="9525">
              <a:noFill/>
              <a:miter lim="800000"/>
              <a:headEnd/>
              <a:tailEnd/>
            </a:ln>
            <a:effectLst/>
          </p:spPr>
          <p:txBody>
            <a:bodyPr wrap="square">
              <a:spAutoFit/>
            </a:bodyPr>
            <a:lstStyle/>
            <a:p>
              <a:pPr>
                <a:spcBef>
                  <a:spcPct val="50000"/>
                </a:spcBef>
              </a:pPr>
              <a:r>
                <a:rPr lang="en-GB" sz="4800" dirty="0" smtClean="0">
                  <a:solidFill>
                    <a:srgbClr val="0099FF"/>
                  </a:solidFill>
                  <a:effectLst>
                    <a:outerShdw blurRad="38100" dist="38100" dir="2700000" algn="tl">
                      <a:srgbClr val="000000"/>
                    </a:outerShdw>
                  </a:effectLst>
                  <a:latin typeface="Arial" charset="0"/>
                </a:rPr>
                <a:t>What is Publish/Subscribe ?</a:t>
              </a:r>
              <a:endParaRPr lang="en-US" sz="4800" dirty="0">
                <a:solidFill>
                  <a:srgbClr val="0099FF"/>
                </a:solidFill>
                <a:effectLst>
                  <a:outerShdw blurRad="38100" dist="38100" dir="2700000" algn="tl">
                    <a:srgbClr val="000000"/>
                  </a:outerShdw>
                </a:effectLst>
                <a:latin typeface="Comic Sans MS" pitchFamily="66" charset="0"/>
                <a:cs typeface="Times New Roman" pitchFamily="18" charset="0"/>
              </a:endParaRPr>
            </a:p>
          </p:txBody>
        </p:sp>
        <p:sp>
          <p:nvSpPr>
            <p:cNvPr id="34" name="Text Box 1115"/>
            <p:cNvSpPr txBox="1">
              <a:spLocks noChangeArrowheads="1"/>
            </p:cNvSpPr>
            <p:nvPr/>
          </p:nvSpPr>
          <p:spPr bwMode="auto">
            <a:xfrm>
              <a:off x="1219200" y="14020800"/>
              <a:ext cx="14935200" cy="9202519"/>
            </a:xfrm>
            <a:prstGeom prst="rect">
              <a:avLst/>
            </a:prstGeom>
            <a:noFill/>
            <a:ln w="25400" algn="ctr">
              <a:noFill/>
              <a:miter lim="800000"/>
              <a:headEnd/>
              <a:tailEnd/>
            </a:ln>
            <a:effectLst/>
          </p:spPr>
          <p:txBody>
            <a:bodyPr wrap="square">
              <a:spAutoFit/>
            </a:bodyPr>
            <a:lstStyle/>
            <a:p>
              <a:pPr algn="l"/>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Message producers:</a:t>
              </a:r>
            </a:p>
            <a:p>
              <a:pPr algn="l">
                <a:buFont typeface="Wingdings" pitchFamily="2" charset="2"/>
                <a:buChar char="Ø"/>
              </a:pPr>
              <a:r>
                <a:rPr lang="en-GB" b="1" dirty="0" smtClean="0">
                  <a:latin typeface="Tahoma" pitchFamily="34" charset="0"/>
                  <a:cs typeface="Tahoma" pitchFamily="34" charset="0"/>
                </a:rPr>
                <a:t> Publish or send messages </a:t>
              </a:r>
              <a:r>
                <a:rPr lang="en-GB" b="1" dirty="0" smtClean="0">
                  <a:latin typeface="Tahoma" pitchFamily="34" charset="0"/>
                  <a:cs typeface="Tahoma" pitchFamily="34" charset="0"/>
                </a:rPr>
                <a:t>to abstract </a:t>
              </a:r>
              <a:r>
                <a:rPr lang="en-GB" b="1" dirty="0" smtClean="0">
                  <a:latin typeface="Tahoma" pitchFamily="34" charset="0"/>
                  <a:cs typeface="Tahoma" pitchFamily="34" charset="0"/>
                </a:rPr>
                <a:t>subjects (strings)</a:t>
              </a:r>
            </a:p>
            <a:p>
              <a:pPr algn="l">
                <a:buFont typeface="Wingdings" pitchFamily="2" charset="2"/>
                <a:buChar char="Ø"/>
              </a:pPr>
              <a:r>
                <a:rPr lang="en-GB" b="1" dirty="0" smtClean="0">
                  <a:latin typeface="Tahoma" pitchFamily="34" charset="0"/>
                  <a:cs typeface="Tahoma" pitchFamily="34" charset="0"/>
                </a:rPr>
                <a:t> Publish </a:t>
              </a:r>
              <a:r>
                <a:rPr lang="en-GB" b="1" dirty="0" smtClean="0">
                  <a:latin typeface="Tahoma" pitchFamily="34" charset="0"/>
                  <a:cs typeface="Tahoma" pitchFamily="34" charset="0"/>
                </a:rPr>
                <a:t>to any </a:t>
              </a:r>
              <a:r>
                <a:rPr lang="en-GB" b="1" dirty="0" smtClean="0">
                  <a:latin typeface="Tahoma" pitchFamily="34" charset="0"/>
                  <a:cs typeface="Tahoma" pitchFamily="34" charset="0"/>
                </a:rPr>
                <a:t>subject at any </a:t>
              </a:r>
              <a:r>
                <a:rPr lang="en-GB" b="1" dirty="0" smtClean="0">
                  <a:latin typeface="Tahoma" pitchFamily="34" charset="0"/>
                  <a:cs typeface="Tahoma" pitchFamily="34" charset="0"/>
                </a:rPr>
                <a:t>time, independent </a:t>
              </a:r>
              <a:r>
                <a:rPr lang="en-GB" b="1" dirty="0" smtClean="0">
                  <a:latin typeface="Tahoma" pitchFamily="34" charset="0"/>
                  <a:cs typeface="Tahoma" pitchFamily="34" charset="0"/>
                </a:rPr>
                <a:t>of others</a:t>
              </a:r>
            </a:p>
            <a:p>
              <a:pPr algn="l">
                <a:buFont typeface="Wingdings" pitchFamily="2" charset="2"/>
                <a:buChar char="Ø"/>
              </a:pPr>
              <a:r>
                <a:rPr lang="en-GB" b="1" dirty="0" smtClean="0">
                  <a:latin typeface="Tahoma" pitchFamily="34" charset="0"/>
                  <a:cs typeface="Tahoma" pitchFamily="34" charset="0"/>
                </a:rPr>
                <a:t> No knowledge of consumers and their subscriptions necessary</a:t>
              </a:r>
            </a:p>
            <a:p>
              <a:pPr algn="l">
                <a:buFont typeface="Wingdings" pitchFamily="2" charset="2"/>
                <a:buChar char="Ø"/>
              </a:pPr>
              <a:r>
                <a:rPr lang="en-GB" b="1" dirty="0" smtClean="0">
                  <a:latin typeface="Tahoma" pitchFamily="34" charset="0"/>
                  <a:cs typeface="Tahoma" pitchFamily="34" charset="0"/>
                </a:rPr>
                <a:t> M</a:t>
              </a:r>
              <a:r>
                <a:rPr lang="en-GB" b="1" dirty="0" smtClean="0">
                  <a:latin typeface="Tahoma" pitchFamily="34" charset="0"/>
                  <a:cs typeface="Tahoma" pitchFamily="34" charset="0"/>
                </a:rPr>
                <a:t>ay publish to a subject no consumer subscribes to</a:t>
              </a:r>
              <a:endParaRPr lang="en-GB" b="1" dirty="0" smtClean="0">
                <a:latin typeface="Tahoma" pitchFamily="34" charset="0"/>
                <a:cs typeface="Tahoma" pitchFamily="34" charset="0"/>
              </a:endParaRPr>
            </a:p>
            <a:p>
              <a:pPr algn="l">
                <a:buFont typeface="Wingdings" pitchFamily="2" charset="2"/>
                <a:buChar char="Ø"/>
              </a:pPr>
              <a:r>
                <a:rPr lang="en-GB" b="1" dirty="0" smtClean="0">
                  <a:latin typeface="Tahoma" pitchFamily="34" charset="0"/>
                  <a:cs typeface="Tahoma" pitchFamily="34" charset="0"/>
                </a:rPr>
                <a:t> No </a:t>
              </a:r>
              <a:r>
                <a:rPr lang="en-GB" b="1" dirty="0" smtClean="0">
                  <a:latin typeface="Tahoma" pitchFamily="34" charset="0"/>
                  <a:cs typeface="Tahoma" pitchFamily="34" charset="0"/>
                </a:rPr>
                <a:t>prior registration of subjects </a:t>
              </a:r>
              <a:r>
                <a:rPr lang="en-GB" b="1" dirty="0" smtClean="0">
                  <a:latin typeface="Tahoma" pitchFamily="34" charset="0"/>
                  <a:cs typeface="Tahoma" pitchFamily="34" charset="0"/>
                </a:rPr>
                <a:t>required</a:t>
              </a:r>
            </a:p>
            <a:p>
              <a:pPr algn="l">
                <a:buFont typeface="Wingdings" pitchFamily="2" charset="2"/>
                <a:buChar char="Ø"/>
              </a:pPr>
              <a:r>
                <a:rPr lang="en-GB" b="1" dirty="0" smtClean="0">
                  <a:latin typeface="Tahoma" pitchFamily="34" charset="0"/>
                  <a:cs typeface="Tahoma" pitchFamily="34" charset="0"/>
                </a:rPr>
                <a:t> </a:t>
              </a:r>
              <a:r>
                <a:rPr lang="en-GB" b="1" dirty="0" smtClean="0">
                  <a:latin typeface="Tahoma" pitchFamily="34" charset="0"/>
                  <a:cs typeface="Tahoma" pitchFamily="34" charset="0"/>
                </a:rPr>
                <a:t>Subjects </a:t>
              </a:r>
              <a:r>
                <a:rPr lang="en-GB" b="1" dirty="0" smtClean="0">
                  <a:latin typeface="Tahoma" pitchFamily="34" charset="0"/>
                  <a:cs typeface="Tahoma" pitchFamily="34" charset="0"/>
                </a:rPr>
                <a:t>can be created dynamically, at </a:t>
              </a:r>
              <a:r>
                <a:rPr lang="en-GB" b="1" dirty="0" smtClean="0">
                  <a:latin typeface="Tahoma" pitchFamily="34" charset="0"/>
                  <a:cs typeface="Tahoma" pitchFamily="34" charset="0"/>
                </a:rPr>
                <a:t>will</a:t>
              </a:r>
            </a:p>
            <a:p>
              <a:pPr algn="l">
                <a:buFont typeface="Wingdings" pitchFamily="2" charset="2"/>
                <a:buChar char="Ø"/>
              </a:pPr>
              <a:r>
                <a:rPr lang="en-GB" b="1" dirty="0" smtClean="0">
                  <a:latin typeface="Tahoma" pitchFamily="34" charset="0"/>
                  <a:cs typeface="Tahoma" pitchFamily="34" charset="0"/>
                </a:rPr>
                <a:t> N</a:t>
              </a:r>
              <a:r>
                <a:rPr lang="en-GB" b="1" dirty="0" smtClean="0">
                  <a:latin typeface="Tahoma" pitchFamily="34" charset="0"/>
                  <a:cs typeface="Tahoma" pitchFamily="34" charset="0"/>
                </a:rPr>
                <a:t>o </a:t>
              </a:r>
              <a:r>
                <a:rPr lang="en-GB" b="1" dirty="0" smtClean="0">
                  <a:latin typeface="Tahoma" pitchFamily="34" charset="0"/>
                  <a:cs typeface="Tahoma" pitchFamily="34" charset="0"/>
                </a:rPr>
                <a:t>connection or “coupling” of a </a:t>
              </a:r>
              <a:r>
                <a:rPr lang="en-GB" b="1" dirty="0" smtClean="0">
                  <a:latin typeface="Tahoma" pitchFamily="34" charset="0"/>
                  <a:cs typeface="Tahoma" pitchFamily="34" charset="0"/>
                </a:rPr>
                <a:t>subject </a:t>
              </a:r>
              <a:r>
                <a:rPr lang="en-GB" b="1" dirty="0" smtClean="0">
                  <a:latin typeface="Tahoma" pitchFamily="34" charset="0"/>
                  <a:cs typeface="Tahoma" pitchFamily="34" charset="0"/>
                </a:rPr>
                <a:t>to a </a:t>
              </a:r>
              <a:r>
                <a:rPr lang="en-GB" b="1" dirty="0" smtClean="0">
                  <a:latin typeface="Tahoma" pitchFamily="34" charset="0"/>
                  <a:cs typeface="Tahoma" pitchFamily="34" charset="0"/>
                </a:rPr>
                <a:t>producer process</a:t>
              </a:r>
              <a:endParaRPr lang="en-GB" b="1" dirty="0" smtClean="0">
                <a:latin typeface="Tahoma" pitchFamily="34" charset="0"/>
                <a:cs typeface="Tahoma" pitchFamily="34" charset="0"/>
              </a:endParaRPr>
            </a:p>
            <a:p>
              <a:pPr algn="l">
                <a:buFont typeface="Wingdings" pitchFamily="2" charset="2"/>
                <a:buChar char="Ø"/>
              </a:pPr>
              <a:r>
                <a:rPr lang="en-GB" b="1" dirty="0" smtClean="0">
                  <a:latin typeface="Tahoma" pitchFamily="34" charset="0"/>
                  <a:cs typeface="Tahoma" pitchFamily="34" charset="0"/>
                </a:rPr>
                <a:t> Publish </a:t>
              </a:r>
              <a:r>
                <a:rPr lang="en-GB" b="1" dirty="0" smtClean="0">
                  <a:latin typeface="Tahoma" pitchFamily="34" charset="0"/>
                  <a:cs typeface="Tahoma" pitchFamily="34" charset="0"/>
                </a:rPr>
                <a:t>messages at will in a “publish-and-forget” </a:t>
              </a:r>
              <a:r>
                <a:rPr lang="en-GB" b="1" dirty="0" smtClean="0">
                  <a:latin typeface="Tahoma" pitchFamily="34" charset="0"/>
                  <a:cs typeface="Tahoma" pitchFamily="34" charset="0"/>
                </a:rPr>
                <a:t>mode</a:t>
              </a:r>
            </a:p>
            <a:p>
              <a:pPr algn="just"/>
              <a:endParaRPr lang="en-US" sz="3200" dirty="0" smtClean="0">
                <a:latin typeface="Tahoma" pitchFamily="34" charset="0"/>
                <a:cs typeface="Tahoma" pitchFamily="34" charset="0"/>
              </a:endParaRPr>
            </a:p>
            <a:p>
              <a:pPr algn="just"/>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Message consumers:</a:t>
              </a:r>
            </a:p>
            <a:p>
              <a:pPr algn="l">
                <a:buFont typeface="Wingdings" pitchFamily="2" charset="2"/>
                <a:buChar char="Ø"/>
              </a:pPr>
              <a:r>
                <a:rPr lang="en-GB" b="1" dirty="0" smtClean="0">
                  <a:latin typeface="Tahoma" pitchFamily="34" charset="0"/>
                  <a:cs typeface="Tahoma" pitchFamily="34" charset="0"/>
                </a:rPr>
                <a:t> Subscribe </a:t>
              </a:r>
              <a:r>
                <a:rPr lang="en-GB" b="1" dirty="0" smtClean="0">
                  <a:latin typeface="Tahoma" pitchFamily="34" charset="0"/>
                  <a:cs typeface="Tahoma" pitchFamily="34" charset="0"/>
                </a:rPr>
                <a:t>to </a:t>
              </a:r>
              <a:r>
                <a:rPr lang="en-GB" b="1" dirty="0" smtClean="0">
                  <a:latin typeface="Tahoma" pitchFamily="34" charset="0"/>
                  <a:cs typeface="Tahoma" pitchFamily="34" charset="0"/>
                </a:rPr>
                <a:t>subjects (strings), wildcards often supported</a:t>
              </a:r>
            </a:p>
            <a:p>
              <a:pPr algn="l">
                <a:buFont typeface="Wingdings" pitchFamily="2" charset="2"/>
                <a:buChar char="Ø"/>
              </a:pPr>
              <a:r>
                <a:rPr lang="en-GB" b="1" dirty="0" smtClean="0">
                  <a:latin typeface="Tahoma" pitchFamily="34" charset="0"/>
                  <a:cs typeface="Tahoma" pitchFamily="34" charset="0"/>
                </a:rPr>
                <a:t> No </a:t>
              </a:r>
              <a:r>
                <a:rPr lang="en-GB" b="1" dirty="0" smtClean="0">
                  <a:latin typeface="Tahoma" pitchFamily="34" charset="0"/>
                  <a:cs typeface="Tahoma" pitchFamily="34" charset="0"/>
                </a:rPr>
                <a:t>knowledge of </a:t>
              </a:r>
              <a:r>
                <a:rPr lang="en-GB" b="1" dirty="0" smtClean="0">
                  <a:latin typeface="Tahoma" pitchFamily="34" charset="0"/>
                  <a:cs typeface="Tahoma" pitchFamily="34" charset="0"/>
                </a:rPr>
                <a:t>producers </a:t>
              </a:r>
              <a:r>
                <a:rPr lang="en-GB" b="1" dirty="0" smtClean="0">
                  <a:latin typeface="Tahoma" pitchFamily="34" charset="0"/>
                  <a:cs typeface="Tahoma" pitchFamily="34" charset="0"/>
                </a:rPr>
                <a:t>and </a:t>
              </a:r>
              <a:r>
                <a:rPr lang="en-GB" b="1" dirty="0" smtClean="0">
                  <a:latin typeface="Tahoma" pitchFamily="34" charset="0"/>
                  <a:cs typeface="Tahoma" pitchFamily="34" charset="0"/>
                </a:rPr>
                <a:t>the </a:t>
              </a:r>
              <a:r>
                <a:rPr lang="en-GB" b="1" dirty="0" smtClean="0">
                  <a:latin typeface="Tahoma" pitchFamily="34" charset="0"/>
                  <a:cs typeface="Tahoma" pitchFamily="34" charset="0"/>
                </a:rPr>
                <a:t>subjects they publish </a:t>
              </a:r>
              <a:r>
                <a:rPr lang="en-GB" b="1" dirty="0" smtClean="0">
                  <a:latin typeface="Tahoma" pitchFamily="34" charset="0"/>
                  <a:cs typeface="Tahoma" pitchFamily="34" charset="0"/>
                </a:rPr>
                <a:t>to required</a:t>
              </a:r>
            </a:p>
            <a:p>
              <a:pPr algn="l">
                <a:buFont typeface="Wingdings" pitchFamily="2" charset="2"/>
                <a:buChar char="Ø"/>
              </a:pPr>
              <a:r>
                <a:rPr lang="en-GB" b="1" dirty="0" smtClean="0">
                  <a:latin typeface="Tahoma" pitchFamily="34" charset="0"/>
                  <a:cs typeface="Tahoma" pitchFamily="34" charset="0"/>
                </a:rPr>
                <a:t> May </a:t>
              </a:r>
              <a:r>
                <a:rPr lang="en-GB" b="1" dirty="0" smtClean="0">
                  <a:latin typeface="Tahoma" pitchFamily="34" charset="0"/>
                  <a:cs typeface="Tahoma" pitchFamily="34" charset="0"/>
                </a:rPr>
                <a:t>subscribe to a subject that no producer ever publishes </a:t>
              </a:r>
              <a:r>
                <a:rPr lang="en-GB" b="1" dirty="0" smtClean="0">
                  <a:latin typeface="Tahoma" pitchFamily="34" charset="0"/>
                  <a:cs typeface="Tahoma" pitchFamily="34" charset="0"/>
                </a:rPr>
                <a:t>to</a:t>
              </a:r>
            </a:p>
            <a:p>
              <a:pPr algn="l">
                <a:buFont typeface="Wingdings" pitchFamily="2" charset="2"/>
                <a:buChar char="Ø"/>
              </a:pPr>
              <a:r>
                <a:rPr lang="en-GB" b="1" dirty="0" smtClean="0">
                  <a:latin typeface="Tahoma" pitchFamily="34" charset="0"/>
                  <a:cs typeface="Tahoma" pitchFamily="34" charset="0"/>
                </a:rPr>
                <a:t> Operate </a:t>
              </a:r>
              <a:r>
                <a:rPr lang="en-GB" b="1" dirty="0" smtClean="0">
                  <a:latin typeface="Tahoma" pitchFamily="34" charset="0"/>
                  <a:cs typeface="Tahoma" pitchFamily="34" charset="0"/>
                </a:rPr>
                <a:t>in a “subscribe-and-forget” </a:t>
              </a:r>
              <a:r>
                <a:rPr lang="en-GB" b="1" dirty="0" smtClean="0">
                  <a:latin typeface="Tahoma" pitchFamily="34" charset="0"/>
                  <a:cs typeface="Tahoma" pitchFamily="34" charset="0"/>
                </a:rPr>
                <a:t>mode</a:t>
              </a:r>
              <a:endParaRPr lang="en-US" b="1" dirty="0" smtClean="0">
                <a:latin typeface="Tahoma" pitchFamily="34" charset="0"/>
                <a:cs typeface="Tahoma" pitchFamily="34" charset="0"/>
              </a:endParaRPr>
            </a:p>
            <a:p>
              <a:pPr algn="just"/>
              <a:endParaRPr lang="en-GB" sz="3200" dirty="0" smtClean="0">
                <a:latin typeface="Tahoma" pitchFamily="34" charset="0"/>
                <a:cs typeface="Tahoma" pitchFamily="34" charset="0"/>
              </a:endParaRPr>
            </a:p>
            <a:p>
              <a:pPr algn="just"/>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Asynchronous communication:</a:t>
              </a:r>
            </a:p>
            <a:p>
              <a:pPr algn="l">
                <a:buFont typeface="Wingdings" pitchFamily="2" charset="2"/>
                <a:buChar char="Ø"/>
              </a:pPr>
              <a:r>
                <a:rPr lang="en-GB" b="1" dirty="0" smtClean="0">
                  <a:latin typeface="Tahoma" pitchFamily="34" charset="0"/>
                  <a:cs typeface="Tahoma" pitchFamily="34" charset="0"/>
                </a:rPr>
                <a:t> Producers do </a:t>
              </a:r>
              <a:r>
                <a:rPr lang="en-GB" b="1" dirty="0" smtClean="0">
                  <a:latin typeface="Tahoma" pitchFamily="34" charset="0"/>
                  <a:cs typeface="Tahoma" pitchFamily="34" charset="0"/>
                </a:rPr>
                <a:t>not block when a message is </a:t>
              </a:r>
              <a:r>
                <a:rPr lang="en-GB" b="1" dirty="0" smtClean="0">
                  <a:latin typeface="Tahoma" pitchFamily="34" charset="0"/>
                  <a:cs typeface="Tahoma" pitchFamily="34" charset="0"/>
                </a:rPr>
                <a:t>published</a:t>
              </a:r>
            </a:p>
            <a:p>
              <a:pPr algn="l">
                <a:buFont typeface="Wingdings" pitchFamily="2" charset="2"/>
                <a:buChar char="Ø"/>
              </a:pPr>
              <a:r>
                <a:rPr lang="en-GB" b="1" dirty="0" smtClean="0">
                  <a:latin typeface="Tahoma" pitchFamily="34" charset="0"/>
                  <a:cs typeface="Tahoma" pitchFamily="34" charset="0"/>
                </a:rPr>
                <a:t> </a:t>
              </a:r>
              <a:r>
                <a:rPr lang="en-GB" b="1" dirty="0" smtClean="0">
                  <a:latin typeface="Tahoma" pitchFamily="34" charset="0"/>
                  <a:cs typeface="Tahoma" pitchFamily="34" charset="0"/>
                </a:rPr>
                <a:t>Producers do </a:t>
              </a:r>
              <a:r>
                <a:rPr lang="en-GB" b="1" dirty="0" smtClean="0">
                  <a:latin typeface="Tahoma" pitchFamily="34" charset="0"/>
                  <a:cs typeface="Tahoma" pitchFamily="34" charset="0"/>
                </a:rPr>
                <a:t>not have to wait for some process to receive </a:t>
              </a:r>
              <a:r>
                <a:rPr lang="en-GB" b="1" dirty="0" smtClean="0">
                  <a:latin typeface="Tahoma" pitchFamily="34" charset="0"/>
                  <a:cs typeface="Tahoma" pitchFamily="34" charset="0"/>
                </a:rPr>
                <a:t>it</a:t>
              </a:r>
            </a:p>
            <a:p>
              <a:pPr algn="l">
                <a:buFont typeface="Wingdings" pitchFamily="2" charset="2"/>
                <a:buChar char="Ø"/>
              </a:pPr>
              <a:r>
                <a:rPr lang="en-GB" b="1" dirty="0" smtClean="0">
                  <a:latin typeface="Tahoma" pitchFamily="34" charset="0"/>
                  <a:cs typeface="Tahoma" pitchFamily="34" charset="0"/>
                </a:rPr>
                <a:t> </a:t>
              </a:r>
              <a:r>
                <a:rPr lang="en-GB" b="1" dirty="0" smtClean="0">
                  <a:latin typeface="Tahoma" pitchFamily="34" charset="0"/>
                  <a:cs typeface="Tahoma" pitchFamily="34" charset="0"/>
                </a:rPr>
                <a:t>Consumers </a:t>
              </a:r>
              <a:r>
                <a:rPr lang="en-GB" b="1" dirty="0" smtClean="0">
                  <a:latin typeface="Tahoma" pitchFamily="34" charset="0"/>
                  <a:cs typeface="Tahoma" pitchFamily="34" charset="0"/>
                </a:rPr>
                <a:t>receive messages via an asynchronous callback mechanism, </a:t>
              </a:r>
              <a:r>
                <a:rPr lang="en-GB" b="1" dirty="0" smtClean="0">
                  <a:latin typeface="Tahoma" pitchFamily="34" charset="0"/>
                  <a:cs typeface="Tahoma" pitchFamily="34" charset="0"/>
                </a:rPr>
                <a:t>running </a:t>
              </a:r>
              <a:r>
                <a:rPr lang="en-GB" b="1" dirty="0" smtClean="0">
                  <a:latin typeface="Tahoma" pitchFamily="34" charset="0"/>
                  <a:cs typeface="Tahoma" pitchFamily="34" charset="0"/>
                </a:rPr>
                <a:t>in a separate </a:t>
              </a:r>
              <a:r>
                <a:rPr lang="en-GB" b="1" dirty="0" smtClean="0">
                  <a:latin typeface="Tahoma" pitchFamily="34" charset="0"/>
                  <a:cs typeface="Tahoma" pitchFamily="34" charset="0"/>
                </a:rPr>
                <a:t>thread</a:t>
              </a:r>
            </a:p>
            <a:p>
              <a:pPr algn="l">
                <a:buFont typeface="Wingdings" pitchFamily="2" charset="2"/>
                <a:buChar char="Ø"/>
              </a:pPr>
              <a:r>
                <a:rPr lang="en-GB" b="1" dirty="0" smtClean="0">
                  <a:latin typeface="Tahoma" pitchFamily="34" charset="0"/>
                  <a:cs typeface="Tahoma" pitchFamily="34" charset="0"/>
                </a:rPr>
                <a:t> C</a:t>
              </a:r>
              <a:r>
                <a:rPr lang="en-GB" b="1" dirty="0" smtClean="0">
                  <a:latin typeface="Tahoma" pitchFamily="34" charset="0"/>
                  <a:cs typeface="Tahoma" pitchFamily="34" charset="0"/>
                </a:rPr>
                <a:t>onsumers </a:t>
              </a:r>
              <a:r>
                <a:rPr lang="en-GB" b="1" dirty="0" smtClean="0">
                  <a:latin typeface="Tahoma" pitchFamily="34" charset="0"/>
                  <a:cs typeface="Tahoma" pitchFamily="34" charset="0"/>
                </a:rPr>
                <a:t>do not block when the subscription is </a:t>
              </a:r>
              <a:r>
                <a:rPr lang="en-GB" b="1" dirty="0" smtClean="0">
                  <a:latin typeface="Tahoma" pitchFamily="34" charset="0"/>
                  <a:cs typeface="Tahoma" pitchFamily="34" charset="0"/>
                </a:rPr>
                <a:t>made</a:t>
              </a:r>
            </a:p>
          </p:txBody>
        </p:sp>
      </p:grpSp>
      <p:sp>
        <p:nvSpPr>
          <p:cNvPr id="6253" name="Rectangle 1133"/>
          <p:cNvSpPr>
            <a:spLocks noChangeArrowheads="1"/>
          </p:cNvSpPr>
          <p:nvPr/>
        </p:nvSpPr>
        <p:spPr bwMode="auto">
          <a:xfrm>
            <a:off x="1066800" y="44348400"/>
            <a:ext cx="30708600" cy="4800600"/>
          </a:xfrm>
          <a:prstGeom prst="rect">
            <a:avLst/>
          </a:prstGeom>
          <a:gradFill rotWithShape="1">
            <a:gsLst>
              <a:gs pos="0">
                <a:srgbClr val="FFFF99"/>
              </a:gs>
              <a:gs pos="100000">
                <a:srgbClr val="FFFF99">
                  <a:gamma/>
                  <a:shade val="86275"/>
                  <a:invGamma/>
                </a:srgbClr>
              </a:gs>
            </a:gsLst>
            <a:path path="shape">
              <a:fillToRect l="50000" t="50000" r="50000" b="50000"/>
            </a:path>
          </a:gradFill>
          <a:ln w="9525" algn="ctr">
            <a:solidFill>
              <a:schemeClr val="tx1"/>
            </a:solidFill>
            <a:miter lim="800000"/>
            <a:headEnd/>
            <a:tailEnd/>
          </a:ln>
          <a:effectLst/>
        </p:spPr>
        <p:txBody>
          <a:bodyPr wrap="none" anchor="ctr"/>
          <a:lstStyle/>
          <a:p>
            <a:endParaRPr lang="en-US"/>
          </a:p>
        </p:txBody>
      </p:sp>
      <p:sp>
        <p:nvSpPr>
          <p:cNvPr id="6099" name="Text Box 979"/>
          <p:cNvSpPr txBox="1">
            <a:spLocks noChangeArrowheads="1"/>
          </p:cNvSpPr>
          <p:nvPr/>
        </p:nvSpPr>
        <p:spPr bwMode="auto">
          <a:xfrm>
            <a:off x="8065328" y="44523465"/>
            <a:ext cx="17408194" cy="1107996"/>
          </a:xfrm>
          <a:prstGeom prst="rect">
            <a:avLst/>
          </a:prstGeom>
          <a:noFill/>
          <a:ln w="9525">
            <a:noFill/>
            <a:miter lim="800000"/>
            <a:headEnd/>
            <a:tailEnd/>
          </a:ln>
          <a:effectLst/>
        </p:spPr>
        <p:txBody>
          <a:bodyPr wrap="square">
            <a:spAutoFit/>
          </a:bodyPr>
          <a:lstStyle/>
          <a:p>
            <a:pPr>
              <a:spcBef>
                <a:spcPct val="50000"/>
              </a:spcBef>
            </a:pPr>
            <a:r>
              <a:rPr lang="en-GB" sz="6600">
                <a:solidFill>
                  <a:srgbClr val="0099FF"/>
                </a:solidFill>
                <a:effectLst>
                  <a:outerShdw blurRad="38100" dist="38100" dir="2700000" algn="tl">
                    <a:srgbClr val="000000"/>
                  </a:outerShdw>
                </a:effectLst>
                <a:latin typeface="Arial" charset="0"/>
              </a:rPr>
              <a:t>Conclusions</a:t>
            </a:r>
            <a:endParaRPr lang="en-US" sz="4000">
              <a:solidFill>
                <a:srgbClr val="0099FF"/>
              </a:solidFill>
              <a:effectLst>
                <a:outerShdw blurRad="38100" dist="38100" dir="2700000" algn="tl">
                  <a:srgbClr val="000000"/>
                </a:outerShdw>
              </a:effectLst>
              <a:latin typeface="Comic Sans MS" pitchFamily="66" charset="0"/>
              <a:cs typeface="Times New Roman" pitchFamily="18" charset="0"/>
            </a:endParaRPr>
          </a:p>
        </p:txBody>
      </p:sp>
      <p:sp>
        <p:nvSpPr>
          <p:cNvPr id="6102" name="Text Box 982"/>
          <p:cNvSpPr txBox="1">
            <a:spLocks noChangeArrowheads="1"/>
          </p:cNvSpPr>
          <p:nvPr/>
        </p:nvSpPr>
        <p:spPr bwMode="auto">
          <a:xfrm>
            <a:off x="1619727" y="45643800"/>
            <a:ext cx="29774673" cy="3354765"/>
          </a:xfrm>
          <a:prstGeom prst="rect">
            <a:avLst/>
          </a:prstGeom>
          <a:noFill/>
          <a:ln w="9525" algn="ctr">
            <a:noFill/>
            <a:miter lim="800000"/>
            <a:headEnd/>
            <a:tailEnd/>
          </a:ln>
          <a:effectLst/>
        </p:spPr>
        <p:txBody>
          <a:bodyPr wrap="square">
            <a:spAutoFit/>
          </a:bodyPr>
          <a:lstStyle/>
          <a:p>
            <a:pPr algn="just">
              <a:spcBef>
                <a:spcPts val="1200"/>
              </a:spcBef>
            </a:pPr>
            <a:r>
              <a:rPr lang="en-GB" b="1" dirty="0" smtClean="0">
                <a:latin typeface="Tahoma" pitchFamily="34" charset="0"/>
                <a:cs typeface="Tahoma" pitchFamily="34" charset="0"/>
              </a:rPr>
              <a:t>The </a:t>
            </a:r>
            <a:r>
              <a:rPr lang="en-GB" b="1" dirty="0" smtClean="0">
                <a:latin typeface="Tahoma" pitchFamily="34" charset="0"/>
                <a:cs typeface="Tahoma" pitchFamily="34" charset="0"/>
              </a:rPr>
              <a:t>asynchronous publish/subscribe model is ideal for implementing a decoupled interprocess communication system. Producers can publish messages to </a:t>
            </a:r>
            <a:r>
              <a:rPr lang="en-GB" b="1" dirty="0" smtClean="0">
                <a:latin typeface="Tahoma" pitchFamily="34" charset="0"/>
                <a:cs typeface="Tahoma" pitchFamily="34" charset="0"/>
              </a:rPr>
              <a:t>any subject </a:t>
            </a:r>
            <a:r>
              <a:rPr lang="en-GB" b="1" dirty="0" smtClean="0">
                <a:latin typeface="Tahoma" pitchFamily="34" charset="0"/>
                <a:cs typeface="Tahoma" pitchFamily="34" charset="0"/>
              </a:rPr>
              <a:t>with no regard for </a:t>
            </a:r>
            <a:r>
              <a:rPr lang="en-GB" b="1" dirty="0" smtClean="0">
                <a:latin typeface="Tahoma" pitchFamily="34" charset="0"/>
                <a:cs typeface="Tahoma" pitchFamily="34" charset="0"/>
              </a:rPr>
              <a:t>the existence </a:t>
            </a:r>
            <a:r>
              <a:rPr lang="en-GB" b="1" dirty="0" smtClean="0">
                <a:latin typeface="Tahoma" pitchFamily="34" charset="0"/>
                <a:cs typeface="Tahoma" pitchFamily="34" charset="0"/>
              </a:rPr>
              <a:t>of other producers or </a:t>
            </a:r>
            <a:r>
              <a:rPr lang="en-GB" b="1" dirty="0" smtClean="0">
                <a:latin typeface="Tahoma" pitchFamily="34" charset="0"/>
                <a:cs typeface="Tahoma" pitchFamily="34" charset="0"/>
              </a:rPr>
              <a:t>consumers</a:t>
            </a:r>
            <a:r>
              <a:rPr lang="en-GB" b="1" dirty="0" smtClean="0">
                <a:latin typeface="Tahoma" pitchFamily="34" charset="0"/>
                <a:cs typeface="Tahoma" pitchFamily="34" charset="0"/>
              </a:rPr>
              <a:t>.  Consumers can subscribe to </a:t>
            </a:r>
            <a:r>
              <a:rPr lang="en-GB" b="1" dirty="0" smtClean="0">
                <a:latin typeface="Tahoma" pitchFamily="34" charset="0"/>
                <a:cs typeface="Tahoma" pitchFamily="34" charset="0"/>
              </a:rPr>
              <a:t>any subject </a:t>
            </a:r>
            <a:r>
              <a:rPr lang="en-GB" b="1" dirty="0" smtClean="0">
                <a:latin typeface="Tahoma" pitchFamily="34" charset="0"/>
                <a:cs typeface="Tahoma" pitchFamily="34" charset="0"/>
              </a:rPr>
              <a:t>with no regard for the </a:t>
            </a:r>
            <a:r>
              <a:rPr lang="en-GB" b="1" dirty="0" smtClean="0">
                <a:latin typeface="Tahoma" pitchFamily="34" charset="0"/>
                <a:cs typeface="Tahoma" pitchFamily="34" charset="0"/>
              </a:rPr>
              <a:t>existence of </a:t>
            </a:r>
            <a:r>
              <a:rPr lang="en-GB" b="1" dirty="0" smtClean="0">
                <a:latin typeface="Tahoma" pitchFamily="34" charset="0"/>
                <a:cs typeface="Tahoma" pitchFamily="34" charset="0"/>
              </a:rPr>
              <a:t>other </a:t>
            </a:r>
            <a:r>
              <a:rPr lang="en-GB" b="1" dirty="0" smtClean="0">
                <a:latin typeface="Tahoma" pitchFamily="34" charset="0"/>
                <a:cs typeface="Tahoma" pitchFamily="34" charset="0"/>
              </a:rPr>
              <a:t>consumers or producers. </a:t>
            </a:r>
            <a:r>
              <a:rPr lang="en-GB" b="1" dirty="0" smtClean="0">
                <a:latin typeface="Tahoma" pitchFamily="34" charset="0"/>
                <a:cs typeface="Tahoma" pitchFamily="34" charset="0"/>
              </a:rPr>
              <a:t>New consumers can be added to implement additional functionality with no change needed to the existing system.</a:t>
            </a:r>
            <a:endParaRPr lang="en-US" b="1" dirty="0" smtClean="0">
              <a:latin typeface="Tahoma" pitchFamily="34" charset="0"/>
              <a:cs typeface="Tahoma" pitchFamily="34" charset="0"/>
            </a:endParaRPr>
          </a:p>
          <a:p>
            <a:pPr algn="just">
              <a:spcBef>
                <a:spcPts val="1200"/>
              </a:spcBef>
            </a:pPr>
            <a:r>
              <a:rPr lang="en-GB" b="1" dirty="0" smtClean="0">
                <a:latin typeface="Tahoma" pitchFamily="34" charset="0"/>
                <a:cs typeface="Tahoma" pitchFamily="34" charset="0"/>
              </a:rPr>
              <a:t>The cMsg package implements a narrow interface that has changed hardly at all over five years.  It provides basic messaging functionality, and all additional customization must be done by developers via conventions in the controls system.</a:t>
            </a:r>
            <a:endParaRPr lang="en-US" b="1" dirty="0" smtClean="0">
              <a:latin typeface="Tahoma" pitchFamily="34" charset="0"/>
              <a:cs typeface="Tahoma" pitchFamily="34" charset="0"/>
            </a:endParaRPr>
          </a:p>
          <a:p>
            <a:pPr algn="just">
              <a:spcBef>
                <a:spcPts val="1200"/>
              </a:spcBef>
            </a:pPr>
            <a:r>
              <a:rPr lang="en-GB" b="1" dirty="0" smtClean="0">
                <a:latin typeface="Tahoma" pitchFamily="34" charset="0"/>
                <a:cs typeface="Tahoma" pitchFamily="34" charset="0"/>
              </a:rPr>
              <a:t>We have often created simple systems to implement some basic functionality, then added new functionality via new processes that listen in on the existing messaging and perform some new task (e.g. archiving or display), with no change to the original system needed.  In this way functionality can be built up incrementally and transparently, and modified as needed with no effect on existing systems</a:t>
            </a:r>
            <a:r>
              <a:rPr lang="en-GB" b="1" dirty="0" smtClean="0">
                <a:latin typeface="Tahoma" pitchFamily="34" charset="0"/>
                <a:cs typeface="Tahoma" pitchFamily="34" charset="0"/>
              </a:rPr>
              <a:t>.</a:t>
            </a:r>
            <a:endParaRPr lang="en-US" b="1" dirty="0">
              <a:latin typeface="Tahoma" pitchFamily="34" charset="0"/>
              <a:cs typeface="Tahoma" pitchFamily="34" charset="0"/>
            </a:endParaRPr>
          </a:p>
        </p:txBody>
      </p:sp>
      <p:grpSp>
        <p:nvGrpSpPr>
          <p:cNvPr id="41" name="Group 40"/>
          <p:cNvGrpSpPr/>
          <p:nvPr/>
        </p:nvGrpSpPr>
        <p:grpSpPr>
          <a:xfrm>
            <a:off x="16840200" y="21793200"/>
            <a:ext cx="14935200" cy="13030200"/>
            <a:chOff x="16916400" y="21793200"/>
            <a:chExt cx="14935200" cy="12877800"/>
          </a:xfrm>
        </p:grpSpPr>
        <p:sp>
          <p:nvSpPr>
            <p:cNvPr id="25" name="Rectangle 718"/>
            <p:cNvSpPr>
              <a:spLocks noChangeArrowheads="1"/>
            </p:cNvSpPr>
            <p:nvPr/>
          </p:nvSpPr>
          <p:spPr bwMode="auto">
            <a:xfrm>
              <a:off x="16916400" y="21793200"/>
              <a:ext cx="14935200" cy="12877800"/>
            </a:xfrm>
            <a:prstGeom prst="rect">
              <a:avLst/>
            </a:prstGeom>
            <a:gradFill rotWithShape="1">
              <a:gsLst>
                <a:gs pos="0">
                  <a:srgbClr val="FFFF99"/>
                </a:gs>
                <a:gs pos="100000">
                  <a:srgbClr val="FFFF99">
                    <a:gamma/>
                    <a:shade val="86275"/>
                    <a:invGamma/>
                  </a:srgbClr>
                </a:gs>
              </a:gsLst>
              <a:path path="shape">
                <a:fillToRect l="50000" t="50000" r="50000" b="50000"/>
              </a:path>
            </a:gradFill>
            <a:ln w="9525" algn="ctr">
              <a:solidFill>
                <a:schemeClr val="tx1"/>
              </a:solidFill>
              <a:miter lim="800000"/>
              <a:headEnd/>
              <a:tailEnd/>
            </a:ln>
            <a:effectLst/>
          </p:spPr>
          <p:txBody>
            <a:bodyPr wrap="none" anchor="ctr"/>
            <a:lstStyle/>
            <a:p>
              <a:endParaRPr lang="en-US" sz="1800"/>
            </a:p>
          </p:txBody>
        </p:sp>
        <p:sp>
          <p:nvSpPr>
            <p:cNvPr id="26" name="Text Box 827"/>
            <p:cNvSpPr txBox="1">
              <a:spLocks noChangeArrowheads="1"/>
            </p:cNvSpPr>
            <p:nvPr/>
          </p:nvSpPr>
          <p:spPr bwMode="auto">
            <a:xfrm>
              <a:off x="17297400" y="22181403"/>
              <a:ext cx="13792200" cy="830997"/>
            </a:xfrm>
            <a:prstGeom prst="rect">
              <a:avLst/>
            </a:prstGeom>
            <a:noFill/>
            <a:ln w="9525">
              <a:noFill/>
              <a:miter lim="800000"/>
              <a:headEnd/>
              <a:tailEnd/>
            </a:ln>
            <a:effectLst/>
          </p:spPr>
          <p:txBody>
            <a:bodyPr wrap="square">
              <a:spAutoFit/>
            </a:bodyPr>
            <a:lstStyle/>
            <a:p>
              <a:pPr>
                <a:spcBef>
                  <a:spcPct val="50000"/>
                </a:spcBef>
              </a:pPr>
              <a:r>
                <a:rPr lang="en-GB" sz="4800" dirty="0" smtClean="0">
                  <a:solidFill>
                    <a:srgbClr val="0099FF"/>
                  </a:solidFill>
                  <a:effectLst>
                    <a:outerShdw blurRad="38100" dist="38100" dir="2700000" algn="tl">
                      <a:srgbClr val="000000"/>
                    </a:outerShdw>
                  </a:effectLst>
                  <a:latin typeface="Arial" charset="0"/>
                </a:rPr>
                <a:t>What is </a:t>
              </a:r>
              <a:r>
                <a:rPr lang="en-GB" sz="4800" dirty="0" smtClean="0">
                  <a:solidFill>
                    <a:srgbClr val="0099FF"/>
                  </a:solidFill>
                  <a:effectLst>
                    <a:outerShdw blurRad="38100" dist="38100" dir="2700000" algn="tl">
                      <a:srgbClr val="000000"/>
                    </a:outerShdw>
                  </a:effectLst>
                  <a:latin typeface="Arial" charset="0"/>
                </a:rPr>
                <a:t>cMsg and how does it decouple?</a:t>
              </a:r>
              <a:endParaRPr lang="en-US" sz="4800" dirty="0">
                <a:solidFill>
                  <a:srgbClr val="0099FF"/>
                </a:solidFill>
                <a:effectLst>
                  <a:outerShdw blurRad="38100" dist="38100" dir="2700000" algn="tl">
                    <a:srgbClr val="000000"/>
                  </a:outerShdw>
                </a:effectLst>
                <a:latin typeface="Comic Sans MS" pitchFamily="66" charset="0"/>
                <a:cs typeface="Times New Roman" pitchFamily="18" charset="0"/>
              </a:endParaRPr>
            </a:p>
          </p:txBody>
        </p:sp>
        <p:sp>
          <p:nvSpPr>
            <p:cNvPr id="29" name="Text Box 1115"/>
            <p:cNvSpPr txBox="1">
              <a:spLocks noChangeArrowheads="1"/>
            </p:cNvSpPr>
            <p:nvPr/>
          </p:nvSpPr>
          <p:spPr bwMode="auto">
            <a:xfrm>
              <a:off x="17145000" y="23255466"/>
              <a:ext cx="14478000" cy="11110734"/>
            </a:xfrm>
            <a:prstGeom prst="rect">
              <a:avLst/>
            </a:prstGeom>
            <a:noFill/>
            <a:ln w="25400" algn="ctr">
              <a:noFill/>
              <a:miter lim="800000"/>
              <a:headEnd/>
              <a:tailEnd/>
            </a:ln>
            <a:effectLst/>
          </p:spPr>
          <p:txBody>
            <a:bodyPr wrap="square">
              <a:spAutoFit/>
            </a:bodyPr>
            <a:lstStyle/>
            <a:p>
              <a:pPr algn="l"/>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What is cMsg?:</a:t>
              </a:r>
              <a:endParaRPr lang="en-GB" sz="4000" b="1" dirty="0" smtClean="0">
                <a:latin typeface="Tahoma" pitchFamily="34" charset="0"/>
                <a:cs typeface="Tahoma" pitchFamily="34" charset="0"/>
              </a:endParaRPr>
            </a:p>
            <a:p>
              <a:pPr algn="l">
                <a:spcBef>
                  <a:spcPts val="1200"/>
                </a:spcBef>
                <a:buFont typeface="Wingdings" pitchFamily="2" charset="2"/>
                <a:buChar char="Ø"/>
              </a:pPr>
              <a:r>
                <a:rPr lang="en-GB" b="1" dirty="0" smtClean="0">
                  <a:latin typeface="Tahoma" pitchFamily="34" charset="0"/>
                  <a:cs typeface="Tahoma" pitchFamily="34" charset="0"/>
                </a:rPr>
                <a:t>Software implementing </a:t>
              </a:r>
              <a:r>
                <a:rPr lang="en-GB" b="1" dirty="0" smtClean="0">
                  <a:latin typeface="Tahoma" pitchFamily="34" charset="0"/>
                  <a:cs typeface="Tahoma" pitchFamily="34" charset="0"/>
                </a:rPr>
                <a:t>a </a:t>
              </a:r>
              <a:r>
                <a:rPr lang="en-GB" b="1" dirty="0" smtClean="0">
                  <a:latin typeface="Tahoma" pitchFamily="34" charset="0"/>
                  <a:cs typeface="Tahoma" pitchFamily="34" charset="0"/>
                </a:rPr>
                <a:t>sophisticated </a:t>
              </a:r>
              <a:r>
                <a:rPr lang="en-GB" b="1" dirty="0" smtClean="0">
                  <a:latin typeface="Tahoma" pitchFamily="34" charset="0"/>
                  <a:cs typeface="Tahoma" pitchFamily="34" charset="0"/>
                </a:rPr>
                <a:t>version of the </a:t>
              </a:r>
              <a:r>
                <a:rPr lang="en-GB" b="1" dirty="0" smtClean="0">
                  <a:latin typeface="Tahoma" pitchFamily="34" charset="0"/>
                  <a:cs typeface="Tahoma" pitchFamily="34" charset="0"/>
                </a:rPr>
                <a:t>publish/subscribe model and thus automatically decouples users</a:t>
              </a:r>
            </a:p>
            <a:p>
              <a:pPr algn="l">
                <a:spcBef>
                  <a:spcPts val="1200"/>
                </a:spcBef>
              </a:pPr>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Some cMsg Features:</a:t>
              </a:r>
              <a:endParaRPr lang="en-GB" sz="4000" b="1" dirty="0" smtClean="0">
                <a:latin typeface="Tahoma" pitchFamily="34" charset="0"/>
                <a:cs typeface="Tahoma" pitchFamily="34" charset="0"/>
              </a:endParaRPr>
            </a:p>
            <a:p>
              <a:pPr algn="l">
                <a:spcBef>
                  <a:spcPts val="1200"/>
                </a:spcBef>
                <a:buFont typeface="Wingdings" pitchFamily="2" charset="2"/>
                <a:buChar char="Ø"/>
              </a:pPr>
              <a:r>
                <a:rPr lang="en-GB" b="1" dirty="0" smtClean="0">
                  <a:latin typeface="Tahoma" pitchFamily="34" charset="0"/>
                  <a:cs typeface="Tahoma" pitchFamily="34" charset="0"/>
                </a:rPr>
                <a:t>2</a:t>
              </a:r>
              <a:r>
                <a:rPr lang="en-GB" b="1" dirty="0" smtClean="0">
                  <a:latin typeface="Tahoma" pitchFamily="34" charset="0"/>
                  <a:cs typeface="Tahoma" pitchFamily="34" charset="0"/>
                </a:rPr>
                <a:t> subject fields (subject &amp; type) </a:t>
              </a:r>
              <a:r>
                <a:rPr lang="en-GB" b="1" dirty="0" smtClean="0">
                  <a:latin typeface="Tahoma" pitchFamily="34" charset="0"/>
                  <a:cs typeface="Tahoma" pitchFamily="34" charset="0"/>
                </a:rPr>
                <a:t>used </a:t>
              </a:r>
              <a:r>
                <a:rPr lang="en-GB" b="1" dirty="0" smtClean="0">
                  <a:latin typeface="Tahoma" pitchFamily="34" charset="0"/>
                  <a:cs typeface="Tahoma" pitchFamily="34" charset="0"/>
                </a:rPr>
                <a:t>in publishing &amp; subscribing</a:t>
              </a:r>
            </a:p>
            <a:p>
              <a:pPr algn="l">
                <a:spcBef>
                  <a:spcPts val="1200"/>
                </a:spcBef>
                <a:buFont typeface="Wingdings" pitchFamily="2" charset="2"/>
                <a:buChar char="Ø"/>
              </a:pPr>
              <a:r>
                <a:rPr lang="en-GB" b="1" dirty="0" smtClean="0">
                  <a:latin typeface="Tahoma" pitchFamily="34" charset="0"/>
                  <a:cs typeface="Tahoma" pitchFamily="34" charset="0"/>
                </a:rPr>
                <a:t>M</a:t>
              </a:r>
              <a:r>
                <a:rPr lang="en-GB" b="1" dirty="0" smtClean="0">
                  <a:latin typeface="Tahoma" pitchFamily="34" charset="0"/>
                  <a:cs typeface="Tahoma" pitchFamily="34" charset="0"/>
                </a:rPr>
                <a:t>essages hold </a:t>
              </a:r>
              <a:r>
                <a:rPr lang="en-GB" b="1" dirty="0" smtClean="0">
                  <a:latin typeface="Tahoma" pitchFamily="34" charset="0"/>
                  <a:cs typeface="Tahoma" pitchFamily="34" charset="0"/>
                </a:rPr>
                <a:t>all </a:t>
              </a:r>
              <a:r>
                <a:rPr lang="en-GB" b="1" dirty="0" smtClean="0">
                  <a:latin typeface="Tahoma" pitchFamily="34" charset="0"/>
                  <a:cs typeface="Tahoma" pitchFamily="34" charset="0"/>
                </a:rPr>
                <a:t>fundamental </a:t>
              </a:r>
              <a:r>
                <a:rPr lang="en-GB" b="1" dirty="0" smtClean="0">
                  <a:latin typeface="Tahoma" pitchFamily="34" charset="0"/>
                  <a:cs typeface="Tahoma" pitchFamily="34" charset="0"/>
                </a:rPr>
                <a:t>data types, </a:t>
              </a:r>
              <a:r>
                <a:rPr lang="en-GB" b="1" dirty="0" smtClean="0">
                  <a:latin typeface="Tahoma" pitchFamily="34" charset="0"/>
                  <a:cs typeface="Tahoma" pitchFamily="34" charset="0"/>
                </a:rPr>
                <a:t>their arrays, </a:t>
              </a:r>
              <a:r>
                <a:rPr lang="en-GB" b="1" dirty="0" smtClean="0">
                  <a:latin typeface="Tahoma" pitchFamily="34" charset="0"/>
                  <a:cs typeface="Tahoma" pitchFamily="34" charset="0"/>
                </a:rPr>
                <a:t>as well </a:t>
              </a:r>
              <a:r>
                <a:rPr lang="en-GB" b="1" dirty="0" smtClean="0">
                  <a:latin typeface="Tahoma" pitchFamily="34" charset="0"/>
                  <a:cs typeface="Tahoma" pitchFamily="34" charset="0"/>
                </a:rPr>
                <a:t>as cMsg </a:t>
              </a:r>
              <a:r>
                <a:rPr lang="en-GB" b="1" dirty="0" smtClean="0">
                  <a:latin typeface="Tahoma" pitchFamily="34" charset="0"/>
                  <a:cs typeface="Tahoma" pitchFamily="34" charset="0"/>
                </a:rPr>
                <a:t>messages and </a:t>
              </a:r>
              <a:r>
                <a:rPr lang="en-GB" b="1" dirty="0" smtClean="0">
                  <a:latin typeface="Tahoma" pitchFamily="34" charset="0"/>
                  <a:cs typeface="Tahoma" pitchFamily="34" charset="0"/>
                </a:rPr>
                <a:t>their arrays – as many components as desired</a:t>
              </a:r>
            </a:p>
            <a:p>
              <a:pPr algn="l">
                <a:spcBef>
                  <a:spcPts val="1200"/>
                </a:spcBef>
                <a:buFont typeface="Wingdings" pitchFamily="2" charset="2"/>
                <a:buChar char="Ø"/>
              </a:pPr>
              <a:r>
                <a:rPr lang="en-GB" b="1" dirty="0" err="1" smtClean="0">
                  <a:latin typeface="Tahoma" pitchFamily="34" charset="0"/>
                  <a:cs typeface="Tahoma" pitchFamily="34" charset="0"/>
                </a:rPr>
                <a:t>Endian</a:t>
              </a:r>
              <a:r>
                <a:rPr lang="en-GB" b="1" dirty="0" smtClean="0">
                  <a:latin typeface="Tahoma" pitchFamily="34" charset="0"/>
                  <a:cs typeface="Tahoma" pitchFamily="34" charset="0"/>
                </a:rPr>
                <a:t> </a:t>
              </a:r>
              <a:r>
                <a:rPr lang="en-GB" b="1" dirty="0" smtClean="0">
                  <a:latin typeface="Tahoma" pitchFamily="34" charset="0"/>
                  <a:cs typeface="Tahoma" pitchFamily="34" charset="0"/>
                </a:rPr>
                <a:t>conversions are handled </a:t>
              </a:r>
              <a:r>
                <a:rPr lang="en-GB" b="1" dirty="0" smtClean="0">
                  <a:latin typeface="Tahoma" pitchFamily="34" charset="0"/>
                  <a:cs typeface="Tahoma" pitchFamily="34" charset="0"/>
                </a:rPr>
                <a:t>automatically (except for binary)</a:t>
              </a:r>
            </a:p>
            <a:p>
              <a:pPr algn="l">
                <a:spcBef>
                  <a:spcPts val="1200"/>
                </a:spcBef>
                <a:buFont typeface="Wingdings" pitchFamily="2" charset="2"/>
                <a:buChar char="Ø"/>
              </a:pPr>
              <a:r>
                <a:rPr lang="en-GB" b="1" dirty="0" smtClean="0">
                  <a:latin typeface="Tahoma" pitchFamily="34" charset="0"/>
                  <a:cs typeface="Tahoma" pitchFamily="34" charset="0"/>
                </a:rPr>
                <a:t>Message </a:t>
              </a:r>
              <a:r>
                <a:rPr lang="en-GB" b="1" dirty="0" smtClean="0">
                  <a:latin typeface="Tahoma" pitchFamily="34" charset="0"/>
                  <a:cs typeface="Tahoma" pitchFamily="34" charset="0"/>
                </a:rPr>
                <a:t>routing is performed by high-performance background </a:t>
              </a:r>
              <a:r>
                <a:rPr lang="en-GB" b="1" dirty="0" smtClean="0">
                  <a:latin typeface="Tahoma" pitchFamily="34" charset="0"/>
                  <a:cs typeface="Tahoma" pitchFamily="34" charset="0"/>
                </a:rPr>
                <a:t>servers(written </a:t>
              </a:r>
              <a:r>
                <a:rPr lang="en-GB" b="1" dirty="0" smtClean="0">
                  <a:latin typeface="Tahoma" pitchFamily="34" charset="0"/>
                  <a:cs typeface="Tahoma" pitchFamily="34" charset="0"/>
                </a:rPr>
                <a:t>in </a:t>
              </a:r>
              <a:r>
                <a:rPr lang="en-GB" b="1" dirty="0" smtClean="0">
                  <a:latin typeface="Tahoma" pitchFamily="34" charset="0"/>
                  <a:cs typeface="Tahoma" pitchFamily="34" charset="0"/>
                </a:rPr>
                <a:t>Java</a:t>
              </a:r>
              <a:r>
                <a:rPr lang="en-GB" b="1" dirty="0" smtClean="0">
                  <a:latin typeface="Tahoma" pitchFamily="34" charset="0"/>
                  <a:cs typeface="Tahoma" pitchFamily="34" charset="0"/>
                </a:rPr>
                <a:t>). </a:t>
              </a:r>
              <a:r>
                <a:rPr lang="en-GB" b="1" dirty="0" smtClean="0">
                  <a:latin typeface="Tahoma" pitchFamily="34" charset="0"/>
                  <a:cs typeface="Tahoma" pitchFamily="34" charset="0"/>
                </a:rPr>
                <a:t>Servers </a:t>
              </a:r>
              <a:r>
                <a:rPr lang="en-GB" b="1" dirty="0" smtClean="0">
                  <a:latin typeface="Tahoma" pitchFamily="34" charset="0"/>
                  <a:cs typeface="Tahoma" pitchFamily="34" charset="0"/>
                </a:rPr>
                <a:t>can be grouped together into “clouds” which implement hot server failover and least-hop </a:t>
              </a:r>
              <a:r>
                <a:rPr lang="en-GB" b="1" dirty="0" smtClean="0">
                  <a:latin typeface="Tahoma" pitchFamily="34" charset="0"/>
                  <a:cs typeface="Tahoma" pitchFamily="34" charset="0"/>
                </a:rPr>
                <a:t>routing.</a:t>
              </a:r>
            </a:p>
            <a:p>
              <a:pPr algn="l">
                <a:spcBef>
                  <a:spcPts val="1200"/>
                </a:spcBef>
                <a:buFont typeface="Wingdings" pitchFamily="2" charset="2"/>
                <a:buChar char="Ø"/>
              </a:pPr>
              <a:r>
                <a:rPr lang="en-GB" b="1" dirty="0" smtClean="0">
                  <a:latin typeface="Tahoma" pitchFamily="34" charset="0"/>
                  <a:cs typeface="Tahoma" pitchFamily="34" charset="0"/>
                </a:rPr>
                <a:t>Runs </a:t>
              </a:r>
              <a:r>
                <a:rPr lang="en-GB" b="1" dirty="0" smtClean="0">
                  <a:latin typeface="Tahoma" pitchFamily="34" charset="0"/>
                  <a:cs typeface="Tahoma" pitchFamily="34" charset="0"/>
                </a:rPr>
                <a:t>on </a:t>
              </a:r>
              <a:r>
                <a:rPr lang="en-GB" b="1" dirty="0" smtClean="0">
                  <a:latin typeface="Tahoma" pitchFamily="34" charset="0"/>
                  <a:cs typeface="Tahoma" pitchFamily="34" charset="0"/>
                </a:rPr>
                <a:t>Linux</a:t>
              </a:r>
              <a:r>
                <a:rPr lang="en-GB" b="1" dirty="0" smtClean="0">
                  <a:latin typeface="Tahoma" pitchFamily="34" charset="0"/>
                  <a:cs typeface="Tahoma" pitchFamily="34" charset="0"/>
                </a:rPr>
                <a:t>, Solaris, other flavours of Unix, and </a:t>
              </a:r>
              <a:r>
                <a:rPr lang="en-GB" b="1" dirty="0" smtClean="0">
                  <a:latin typeface="Tahoma" pitchFamily="34" charset="0"/>
                  <a:cs typeface="Tahoma" pitchFamily="34" charset="0"/>
                </a:rPr>
                <a:t>VxWorks</a:t>
              </a:r>
            </a:p>
            <a:p>
              <a:pPr algn="l">
                <a:spcBef>
                  <a:spcPts val="1200"/>
                </a:spcBef>
                <a:buFont typeface="Wingdings" pitchFamily="2" charset="2"/>
                <a:buChar char="Ø"/>
              </a:pPr>
              <a:r>
                <a:rPr lang="en-GB" b="1" dirty="0" smtClean="0">
                  <a:latin typeface="Tahoma" pitchFamily="34" charset="0"/>
                  <a:cs typeface="Tahoma" pitchFamily="34" charset="0"/>
                </a:rPr>
                <a:t>The underlying transport mechanism could be replaced or modified transparently, with no modifications to user code </a:t>
              </a:r>
              <a:r>
                <a:rPr lang="en-GB" b="1" dirty="0" smtClean="0">
                  <a:latin typeface="Tahoma" pitchFamily="34" charset="0"/>
                  <a:cs typeface="Tahoma" pitchFamily="34" charset="0"/>
                </a:rPr>
                <a:t>needed</a:t>
              </a:r>
            </a:p>
            <a:p>
              <a:pPr algn="l">
                <a:spcBef>
                  <a:spcPts val="1200"/>
                </a:spcBef>
                <a:buFont typeface="Wingdings" pitchFamily="2" charset="2"/>
                <a:buChar char="Ø"/>
              </a:pPr>
              <a:r>
                <a:rPr lang="en-GB" b="1" dirty="0" smtClean="0">
                  <a:latin typeface="Tahoma" pitchFamily="34" charset="0"/>
                  <a:cs typeface="Tahoma" pitchFamily="34" charset="0"/>
                </a:rPr>
                <a:t>Monitoring capabilities exist to supply complete information on all servers, producers, and consumers</a:t>
              </a:r>
              <a:r>
                <a:rPr lang="en-GB" b="1" dirty="0" smtClean="0">
                  <a:latin typeface="Tahoma" pitchFamily="34" charset="0"/>
                  <a:cs typeface="Tahoma" pitchFamily="34" charset="0"/>
                </a:rPr>
                <a:t>.</a:t>
              </a:r>
            </a:p>
            <a:p>
              <a:pPr algn="l">
                <a:spcBef>
                  <a:spcPts val="1200"/>
                </a:spcBef>
              </a:pPr>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cMsg </a:t>
              </a:r>
              <a:r>
                <a:rPr lang="en-GB" sz="40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API:</a:t>
              </a:r>
              <a:endParaRPr lang="en-GB" sz="4000" b="1" dirty="0" smtClean="0">
                <a:latin typeface="Tahoma" pitchFamily="34" charset="0"/>
                <a:cs typeface="Tahoma" pitchFamily="34" charset="0"/>
              </a:endParaRPr>
            </a:p>
            <a:p>
              <a:pPr algn="l">
                <a:spcBef>
                  <a:spcPts val="1200"/>
                </a:spcBef>
                <a:buFont typeface="Wingdings" pitchFamily="2" charset="2"/>
                <a:buChar char="Ø"/>
              </a:pPr>
              <a:r>
                <a:rPr lang="en-GB" b="1" dirty="0" smtClean="0">
                  <a:latin typeface="Tahoma" pitchFamily="34" charset="0"/>
                  <a:cs typeface="Tahoma" pitchFamily="34" charset="0"/>
                </a:rPr>
                <a:t>A</a:t>
              </a:r>
              <a:r>
                <a:rPr lang="en-GB" b="1" dirty="0" smtClean="0">
                  <a:latin typeface="Tahoma" pitchFamily="34" charset="0"/>
                  <a:cs typeface="Tahoma" pitchFamily="34" charset="0"/>
                </a:rPr>
                <a:t>vailable </a:t>
              </a:r>
              <a:r>
                <a:rPr lang="en-GB" b="1" dirty="0" smtClean="0">
                  <a:latin typeface="Tahoma" pitchFamily="34" charset="0"/>
                  <a:cs typeface="Tahoma" pitchFamily="34" charset="0"/>
                </a:rPr>
                <a:t>in C, C++ and </a:t>
              </a:r>
              <a:r>
                <a:rPr lang="en-GB" b="1" dirty="0" smtClean="0">
                  <a:latin typeface="Tahoma" pitchFamily="34" charset="0"/>
                  <a:cs typeface="Tahoma" pitchFamily="34" charset="0"/>
                </a:rPr>
                <a:t>Java</a:t>
              </a:r>
            </a:p>
            <a:p>
              <a:pPr algn="l">
                <a:spcBef>
                  <a:spcPts val="1200"/>
                </a:spcBef>
                <a:buFont typeface="Wingdings" pitchFamily="2" charset="2"/>
                <a:buChar char="Ø"/>
              </a:pPr>
              <a:r>
                <a:rPr lang="en-GB" b="1" dirty="0" smtClean="0">
                  <a:latin typeface="Tahoma" pitchFamily="34" charset="0"/>
                  <a:cs typeface="Tahoma" pitchFamily="34" charset="0"/>
                </a:rPr>
                <a:t>Simple </a:t>
              </a:r>
              <a:r>
                <a:rPr lang="en-GB" b="1" dirty="0" smtClean="0">
                  <a:latin typeface="Tahoma" pitchFamily="34" charset="0"/>
                  <a:cs typeface="Tahoma" pitchFamily="34" charset="0"/>
                </a:rPr>
                <a:t>as possible; no </a:t>
              </a:r>
              <a:r>
                <a:rPr lang="en-GB" b="1" dirty="0" smtClean="0">
                  <a:latin typeface="Tahoma" pitchFamily="34" charset="0"/>
                  <a:cs typeface="Tahoma" pitchFamily="34" charset="0"/>
                </a:rPr>
                <a:t>IDL </a:t>
              </a:r>
              <a:r>
                <a:rPr lang="en-GB" b="1" dirty="0" smtClean="0">
                  <a:latin typeface="Tahoma" pitchFamily="34" charset="0"/>
                  <a:cs typeface="Tahoma" pitchFamily="34" charset="0"/>
                </a:rPr>
                <a:t>or stub generators </a:t>
              </a:r>
              <a:r>
                <a:rPr lang="en-GB" b="1" dirty="0" smtClean="0">
                  <a:latin typeface="Tahoma" pitchFamily="34" charset="0"/>
                  <a:cs typeface="Tahoma" pitchFamily="34" charset="0"/>
                </a:rPr>
                <a:t>needed</a:t>
              </a:r>
            </a:p>
            <a:p>
              <a:pPr algn="l">
                <a:spcBef>
                  <a:spcPts val="1200"/>
                </a:spcBef>
                <a:buFont typeface="Wingdings" pitchFamily="2" charset="2"/>
                <a:buChar char="Ø"/>
              </a:pPr>
              <a:r>
                <a:rPr lang="en-GB" b="1" dirty="0" smtClean="0">
                  <a:latin typeface="Tahoma" pitchFamily="34" charset="0"/>
                  <a:cs typeface="Tahoma" pitchFamily="34" charset="0"/>
                </a:rPr>
                <a:t>The API </a:t>
              </a:r>
              <a:r>
                <a:rPr lang="en-GB" b="1" dirty="0" smtClean="0">
                  <a:latin typeface="Tahoma" pitchFamily="34" charset="0"/>
                  <a:cs typeface="Tahoma" pitchFamily="34" charset="0"/>
                </a:rPr>
                <a:t>is </a:t>
              </a:r>
              <a:r>
                <a:rPr lang="en-GB" b="1" dirty="0" smtClean="0">
                  <a:latin typeface="Tahoma" pitchFamily="34" charset="0"/>
                  <a:cs typeface="Tahoma" pitchFamily="34" charset="0"/>
                </a:rPr>
                <a:t>narrow </a:t>
              </a:r>
              <a:r>
                <a:rPr lang="en-GB" b="1" dirty="0" smtClean="0">
                  <a:latin typeface="Tahoma" pitchFamily="34" charset="0"/>
                  <a:cs typeface="Tahoma" pitchFamily="34" charset="0"/>
                </a:rPr>
                <a:t>in </a:t>
              </a:r>
              <a:r>
                <a:rPr lang="en-GB" b="1" dirty="0" smtClean="0">
                  <a:latin typeface="Tahoma" pitchFamily="34" charset="0"/>
                  <a:cs typeface="Tahoma" pitchFamily="34" charset="0"/>
                </a:rPr>
                <a:t>that only </a:t>
              </a:r>
              <a:r>
                <a:rPr lang="en-GB" b="1" dirty="0" smtClean="0">
                  <a:latin typeface="Tahoma" pitchFamily="34" charset="0"/>
                  <a:cs typeface="Tahoma" pitchFamily="34" charset="0"/>
                </a:rPr>
                <a:t>basic messaging functionality is </a:t>
              </a:r>
              <a:r>
                <a:rPr lang="en-GB" b="1" dirty="0" smtClean="0">
                  <a:latin typeface="Tahoma" pitchFamily="34" charset="0"/>
                  <a:cs typeface="Tahoma" pitchFamily="34" charset="0"/>
                </a:rPr>
                <a:t>provided, i.e. </a:t>
              </a:r>
              <a:r>
                <a:rPr lang="en-GB" b="1" dirty="0" smtClean="0">
                  <a:latin typeface="Tahoma" pitchFamily="34" charset="0"/>
                  <a:cs typeface="Tahoma" pitchFamily="34" charset="0"/>
                </a:rPr>
                <a:t>there is only one type of message and one way to fill, publish, subscribe, and receive </a:t>
              </a:r>
              <a:r>
                <a:rPr lang="en-GB" b="1" dirty="0" smtClean="0">
                  <a:latin typeface="Tahoma" pitchFamily="34" charset="0"/>
                  <a:cs typeface="Tahoma" pitchFamily="34" charset="0"/>
                </a:rPr>
                <a:t>messages </a:t>
              </a:r>
            </a:p>
            <a:p>
              <a:pPr algn="l">
                <a:spcBef>
                  <a:spcPts val="1200"/>
                </a:spcBef>
                <a:buFont typeface="Wingdings" pitchFamily="2" charset="2"/>
                <a:buChar char="Ø"/>
              </a:pPr>
              <a:r>
                <a:rPr lang="en-GB" b="1" dirty="0" smtClean="0">
                  <a:latin typeface="Tahoma" pitchFamily="34" charset="0"/>
                  <a:cs typeface="Tahoma" pitchFamily="34" charset="0"/>
                </a:rPr>
                <a:t>Additional </a:t>
              </a:r>
              <a:r>
                <a:rPr lang="en-GB" b="1" dirty="0" smtClean="0">
                  <a:latin typeface="Tahoma" pitchFamily="34" charset="0"/>
                  <a:cs typeface="Tahoma" pitchFamily="34" charset="0"/>
                </a:rPr>
                <a:t>useful synchronous capabilities are provided for </a:t>
              </a:r>
              <a:r>
                <a:rPr lang="en-GB" b="1" dirty="0" smtClean="0">
                  <a:latin typeface="Tahoma" pitchFamily="34" charset="0"/>
                  <a:cs typeface="Tahoma" pitchFamily="34" charset="0"/>
                </a:rPr>
                <a:t>convenience.</a:t>
              </a:r>
              <a:endParaRPr lang="en-US" sz="2800" b="1" dirty="0">
                <a:latin typeface="Tahoma" pitchFamily="34" charset="0"/>
              </a:endParaRPr>
            </a:p>
          </p:txBody>
        </p:sp>
      </p:grpSp>
      <p:sp>
        <p:nvSpPr>
          <p:cNvPr id="46" name="Rectangle 718"/>
          <p:cNvSpPr>
            <a:spLocks noChangeArrowheads="1"/>
          </p:cNvSpPr>
          <p:nvPr/>
        </p:nvSpPr>
        <p:spPr bwMode="auto">
          <a:xfrm>
            <a:off x="990600" y="23850600"/>
            <a:ext cx="15392400" cy="10972800"/>
          </a:xfrm>
          <a:prstGeom prst="rect">
            <a:avLst/>
          </a:prstGeom>
          <a:gradFill flip="none" rotWithShape="1">
            <a:gsLst>
              <a:gs pos="0">
                <a:srgbClr val="C8F0FE">
                  <a:shade val="30000"/>
                  <a:satMod val="115000"/>
                </a:srgbClr>
              </a:gs>
              <a:gs pos="50000">
                <a:srgbClr val="C8F0FE">
                  <a:shade val="67500"/>
                  <a:satMod val="115000"/>
                </a:srgbClr>
              </a:gs>
              <a:gs pos="100000">
                <a:srgbClr val="C8F0FE">
                  <a:shade val="100000"/>
                  <a:satMod val="115000"/>
                </a:srgbClr>
              </a:gs>
            </a:gsLst>
            <a:lin ang="5400000" scaled="1"/>
            <a:tileRect/>
          </a:gradFill>
          <a:ln w="9525" algn="ctr">
            <a:solidFill>
              <a:schemeClr val="tx1"/>
            </a:solidFill>
            <a:miter lim="800000"/>
            <a:headEnd/>
            <a:tailEnd/>
          </a:ln>
          <a:effectLst/>
        </p:spPr>
        <p:txBody>
          <a:bodyPr wrap="none" anchor="ctr"/>
          <a:lstStyle/>
          <a:p>
            <a:endParaRPr lang="en-US"/>
          </a:p>
        </p:txBody>
      </p:sp>
      <p:pic>
        <p:nvPicPr>
          <p:cNvPr id="42" name="Picture 41" descr="cMb.jpg"/>
          <p:cNvPicPr>
            <a:picLocks noChangeAspect="1"/>
          </p:cNvPicPr>
          <p:nvPr/>
        </p:nvPicPr>
        <p:blipFill>
          <a:blip r:embed="rId4" cstate="print"/>
          <a:stretch>
            <a:fillRect/>
          </a:stretch>
        </p:blipFill>
        <p:spPr>
          <a:xfrm>
            <a:off x="3352800" y="24136350"/>
            <a:ext cx="10096500" cy="8096250"/>
          </a:xfrm>
          <a:prstGeom prst="rect">
            <a:avLst/>
          </a:prstGeom>
        </p:spPr>
      </p:pic>
      <p:sp>
        <p:nvSpPr>
          <p:cNvPr id="47" name="Rectangle 718"/>
          <p:cNvSpPr>
            <a:spLocks noChangeArrowheads="1"/>
          </p:cNvSpPr>
          <p:nvPr/>
        </p:nvSpPr>
        <p:spPr bwMode="auto">
          <a:xfrm>
            <a:off x="990600" y="35356800"/>
            <a:ext cx="13335000" cy="8610600"/>
          </a:xfrm>
          <a:prstGeom prst="rect">
            <a:avLst/>
          </a:prstGeom>
          <a:gradFill flip="none" rotWithShape="1">
            <a:gsLst>
              <a:gs pos="0">
                <a:srgbClr val="C8F0FE">
                  <a:shade val="30000"/>
                  <a:satMod val="115000"/>
                </a:srgbClr>
              </a:gs>
              <a:gs pos="50000">
                <a:srgbClr val="C8F0FE">
                  <a:shade val="67500"/>
                  <a:satMod val="115000"/>
                </a:srgbClr>
              </a:gs>
              <a:gs pos="100000">
                <a:srgbClr val="C8F0FE">
                  <a:shade val="100000"/>
                  <a:satMod val="115000"/>
                </a:srgbClr>
              </a:gs>
            </a:gsLst>
            <a:lin ang="16200000" scaled="1"/>
            <a:tileRect/>
          </a:gradFill>
          <a:ln w="9525" algn="ctr">
            <a:solidFill>
              <a:schemeClr val="tx1"/>
            </a:solidFill>
            <a:miter lim="800000"/>
            <a:headEnd/>
            <a:tailEnd/>
          </a:ln>
          <a:effectLst/>
        </p:spPr>
        <p:txBody>
          <a:bodyPr wrap="none" anchor="ctr"/>
          <a:lstStyle/>
          <a:p>
            <a:endParaRPr lang="en-US"/>
          </a:p>
        </p:txBody>
      </p:sp>
      <p:pic>
        <p:nvPicPr>
          <p:cNvPr id="44" name="Picture 43" descr="rootspy_display.png"/>
          <p:cNvPicPr>
            <a:picLocks noChangeAspect="1"/>
          </p:cNvPicPr>
          <p:nvPr/>
        </p:nvPicPr>
        <p:blipFill>
          <a:blip r:embed="rId5" cstate="print"/>
          <a:stretch>
            <a:fillRect/>
          </a:stretch>
        </p:blipFill>
        <p:spPr>
          <a:xfrm>
            <a:off x="6617889" y="35661600"/>
            <a:ext cx="8241111" cy="4535049"/>
          </a:xfrm>
          <a:prstGeom prst="rect">
            <a:avLst/>
          </a:prstGeom>
        </p:spPr>
      </p:pic>
      <p:pic>
        <p:nvPicPr>
          <p:cNvPr id="45" name="Picture 44" descr="rootspy_by_object.png"/>
          <p:cNvPicPr>
            <a:picLocks noChangeAspect="1"/>
          </p:cNvPicPr>
          <p:nvPr/>
        </p:nvPicPr>
        <p:blipFill>
          <a:blip r:embed="rId6" cstate="print"/>
          <a:stretch>
            <a:fillRect/>
          </a:stretch>
        </p:blipFill>
        <p:spPr>
          <a:xfrm>
            <a:off x="1828800" y="35661600"/>
            <a:ext cx="4108365" cy="3206231"/>
          </a:xfrm>
          <a:prstGeom prst="rect">
            <a:avLst/>
          </a:prstGeom>
        </p:spPr>
      </p:pic>
      <p:pic>
        <p:nvPicPr>
          <p:cNvPr id="43" name="Picture 42" descr="rootspy_by_server.png"/>
          <p:cNvPicPr>
            <a:picLocks noChangeAspect="1"/>
          </p:cNvPicPr>
          <p:nvPr/>
        </p:nvPicPr>
        <p:blipFill>
          <a:blip r:embed="rId7" cstate="print"/>
          <a:stretch>
            <a:fillRect/>
          </a:stretch>
        </p:blipFill>
        <p:spPr>
          <a:xfrm>
            <a:off x="914400" y="39090600"/>
            <a:ext cx="5827295" cy="3206231"/>
          </a:xfrm>
          <a:prstGeom prst="rect">
            <a:avLst/>
          </a:prstGeom>
        </p:spPr>
      </p:pic>
      <p:sp>
        <p:nvSpPr>
          <p:cNvPr id="49" name="Text Box 1115"/>
          <p:cNvSpPr txBox="1">
            <a:spLocks noChangeArrowheads="1"/>
          </p:cNvSpPr>
          <p:nvPr/>
        </p:nvSpPr>
        <p:spPr bwMode="auto">
          <a:xfrm>
            <a:off x="3505200" y="32613601"/>
            <a:ext cx="10363200" cy="461665"/>
          </a:xfrm>
          <a:prstGeom prst="rect">
            <a:avLst/>
          </a:prstGeom>
          <a:noFill/>
          <a:ln w="25400" algn="ctr">
            <a:noFill/>
            <a:miter lim="800000"/>
            <a:headEnd/>
            <a:tailEnd/>
          </a:ln>
          <a:effectLst/>
        </p:spPr>
        <p:txBody>
          <a:bodyPr wrap="square">
            <a:spAutoFit/>
          </a:bodyPr>
          <a:lstStyle/>
          <a:p>
            <a:pPr algn="l">
              <a:spcBef>
                <a:spcPct val="50000"/>
              </a:spcBef>
            </a:pPr>
            <a:r>
              <a:rPr lang="en-US" b="1" dirty="0" smtClean="0">
                <a:latin typeface="Tahoma" pitchFamily="34" charset="0"/>
              </a:rPr>
              <a:t>CAPTION HERE </a:t>
            </a:r>
            <a:endParaRPr lang="en-US" b="1" dirty="0">
              <a:latin typeface="Tahoma" pitchFamily="34" charset="0"/>
            </a:endParaRPr>
          </a:p>
        </p:txBody>
      </p:sp>
      <p:sp>
        <p:nvSpPr>
          <p:cNvPr id="50" name="Text Box 1115"/>
          <p:cNvSpPr txBox="1">
            <a:spLocks noChangeArrowheads="1"/>
          </p:cNvSpPr>
          <p:nvPr/>
        </p:nvSpPr>
        <p:spPr bwMode="auto">
          <a:xfrm>
            <a:off x="6858000" y="40462200"/>
            <a:ext cx="7239000" cy="461665"/>
          </a:xfrm>
          <a:prstGeom prst="rect">
            <a:avLst/>
          </a:prstGeom>
          <a:noFill/>
          <a:ln w="25400" algn="ctr">
            <a:noFill/>
            <a:miter lim="800000"/>
            <a:headEnd/>
            <a:tailEnd/>
          </a:ln>
          <a:effectLst/>
        </p:spPr>
        <p:txBody>
          <a:bodyPr wrap="square">
            <a:spAutoFit/>
          </a:bodyPr>
          <a:lstStyle/>
          <a:p>
            <a:pPr algn="l">
              <a:spcBef>
                <a:spcPct val="50000"/>
              </a:spcBef>
            </a:pPr>
            <a:r>
              <a:rPr lang="en-US" b="1" dirty="0" smtClean="0">
                <a:latin typeface="Tahoma" pitchFamily="34" charset="0"/>
              </a:rPr>
              <a:t>CAPTION HERE </a:t>
            </a:r>
            <a:endParaRPr lang="en-US" b="1" dirty="0">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6423</TotalTime>
  <Words>1026</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Times New Roman</vt:lpstr>
      <vt:lpstr>Comic Sans MS</vt:lpstr>
      <vt:lpstr>Tahoma</vt:lpstr>
      <vt:lpstr>Wingdings</vt:lpstr>
      <vt:lpstr>Calibri</vt:lpstr>
      <vt:lpstr>Default Design</vt:lpstr>
      <vt:lpstr>Slide 1</vt:lpstr>
    </vt:vector>
  </TitlesOfParts>
  <Company>TJNAF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cMsg poster</dc:subject>
  <dc:creator>Elliott Wolin</dc:creator>
  <cp:lastModifiedBy>Myung Bang</cp:lastModifiedBy>
  <cp:revision>377</cp:revision>
  <dcterms:created xsi:type="dcterms:W3CDTF">2006-06-28T13:44:24Z</dcterms:created>
  <dcterms:modified xsi:type="dcterms:W3CDTF">2009-10-06T18:27:08Z</dcterms:modified>
</cp:coreProperties>
</file>