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88" autoAdjust="0"/>
  </p:normalViewPr>
  <p:slideViewPr>
    <p:cSldViewPr>
      <p:cViewPr varScale="1">
        <p:scale>
          <a:sx n="80" d="100"/>
          <a:sy n="80" d="100"/>
        </p:scale>
        <p:origin x="-2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0C9C-7AB1-4C63-9C47-B8305411CCA2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3E6-C9D4-4372-8937-6572E9E3F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0C9C-7AB1-4C63-9C47-B8305411CCA2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3E6-C9D4-4372-8937-6572E9E3F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0C9C-7AB1-4C63-9C47-B8305411CCA2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3E6-C9D4-4372-8937-6572E9E3F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0C9C-7AB1-4C63-9C47-B8305411CCA2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3E6-C9D4-4372-8937-6572E9E3F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0C9C-7AB1-4C63-9C47-B8305411CCA2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3E6-C9D4-4372-8937-6572E9E3F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0C9C-7AB1-4C63-9C47-B8305411CCA2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3E6-C9D4-4372-8937-6572E9E3F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0C9C-7AB1-4C63-9C47-B8305411CCA2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3E6-C9D4-4372-8937-6572E9E3F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0C9C-7AB1-4C63-9C47-B8305411CCA2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3E6-C9D4-4372-8937-6572E9E3F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0C9C-7AB1-4C63-9C47-B8305411CCA2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3E6-C9D4-4372-8937-6572E9E3F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0C9C-7AB1-4C63-9C47-B8305411CCA2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3E6-C9D4-4372-8937-6572E9E3F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B0C9C-7AB1-4C63-9C47-B8305411CCA2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F3E6-C9D4-4372-8937-6572E9E3F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B0C9C-7AB1-4C63-9C47-B8305411CCA2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3F3E6-C9D4-4372-8937-6572E9E3FC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 smtClean="0"/>
              <a:t>Trigger Distribution Latency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William Gu</a:t>
            </a:r>
          </a:p>
          <a:p>
            <a:r>
              <a:rPr lang="en-US" dirty="0" smtClean="0"/>
              <a:t>Data Acquisition Group</a:t>
            </a:r>
          </a:p>
          <a:p>
            <a:r>
              <a:rPr lang="en-US" dirty="0" smtClean="0"/>
              <a:t>Dec. </a:t>
            </a:r>
            <a:r>
              <a:rPr lang="en-US" dirty="0" smtClean="0"/>
              <a:t>21, </a:t>
            </a:r>
            <a:r>
              <a:rPr lang="en-US" dirty="0" smtClean="0"/>
              <a:t>2012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4572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 setup</a:t>
            </a:r>
            <a:endParaRPr lang="en-US" dirty="0"/>
          </a:p>
        </p:txBody>
      </p:sp>
      <p:pic>
        <p:nvPicPr>
          <p:cNvPr id="6" name="Picture 5" descr="IMG127.jpg"/>
          <p:cNvPicPr>
            <a:picLocks noChangeAspect="1"/>
          </p:cNvPicPr>
          <p:nvPr/>
        </p:nvPicPr>
        <p:blipFill>
          <a:blip r:embed="rId2" cstate="print"/>
          <a:srcRect l="5625" t="9000" r="4500" b="12000"/>
          <a:stretch>
            <a:fillRect/>
          </a:stretch>
        </p:blipFill>
        <p:spPr>
          <a:xfrm>
            <a:off x="381000" y="1066800"/>
            <a:ext cx="3698754" cy="2438400"/>
          </a:xfrm>
          <a:prstGeom prst="rect">
            <a:avLst/>
          </a:prstGeom>
        </p:spPr>
      </p:pic>
      <p:pic>
        <p:nvPicPr>
          <p:cNvPr id="7" name="Picture 6" descr="IMG126.jpg"/>
          <p:cNvPicPr>
            <a:picLocks noChangeAspect="1"/>
          </p:cNvPicPr>
          <p:nvPr/>
        </p:nvPicPr>
        <p:blipFill>
          <a:blip r:embed="rId3" cstate="print"/>
          <a:srcRect t="9000" b="14625"/>
          <a:stretch>
            <a:fillRect/>
          </a:stretch>
        </p:blipFill>
        <p:spPr>
          <a:xfrm>
            <a:off x="838200" y="4560982"/>
            <a:ext cx="2057400" cy="209512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2113808" y="2897579"/>
            <a:ext cx="1746451" cy="3716977"/>
          </a:xfrm>
          <a:custGeom>
            <a:avLst/>
            <a:gdLst>
              <a:gd name="connsiteX0" fmla="*/ 0 w 1746451"/>
              <a:gd name="connsiteY0" fmla="*/ 3716977 h 3716977"/>
              <a:gd name="connsiteX1" fmla="*/ 11875 w 1746451"/>
              <a:gd name="connsiteY1" fmla="*/ 3681351 h 3716977"/>
              <a:gd name="connsiteX2" fmla="*/ 47501 w 1746451"/>
              <a:gd name="connsiteY2" fmla="*/ 3669476 h 3716977"/>
              <a:gd name="connsiteX3" fmla="*/ 83127 w 1746451"/>
              <a:gd name="connsiteY3" fmla="*/ 3645725 h 3716977"/>
              <a:gd name="connsiteX4" fmla="*/ 154379 w 1746451"/>
              <a:gd name="connsiteY4" fmla="*/ 3621974 h 3716977"/>
              <a:gd name="connsiteX5" fmla="*/ 225631 w 1746451"/>
              <a:gd name="connsiteY5" fmla="*/ 3598224 h 3716977"/>
              <a:gd name="connsiteX6" fmla="*/ 296883 w 1746451"/>
              <a:gd name="connsiteY6" fmla="*/ 3574473 h 3716977"/>
              <a:gd name="connsiteX7" fmla="*/ 332509 w 1746451"/>
              <a:gd name="connsiteY7" fmla="*/ 3562598 h 3716977"/>
              <a:gd name="connsiteX8" fmla="*/ 403761 w 1746451"/>
              <a:gd name="connsiteY8" fmla="*/ 3526972 h 3716977"/>
              <a:gd name="connsiteX9" fmla="*/ 475013 w 1746451"/>
              <a:gd name="connsiteY9" fmla="*/ 3491346 h 3716977"/>
              <a:gd name="connsiteX10" fmla="*/ 546265 w 1746451"/>
              <a:gd name="connsiteY10" fmla="*/ 3443844 h 3716977"/>
              <a:gd name="connsiteX11" fmla="*/ 581891 w 1746451"/>
              <a:gd name="connsiteY11" fmla="*/ 3408218 h 3716977"/>
              <a:gd name="connsiteX12" fmla="*/ 653143 w 1746451"/>
              <a:gd name="connsiteY12" fmla="*/ 3360717 h 3716977"/>
              <a:gd name="connsiteX13" fmla="*/ 688769 w 1746451"/>
              <a:gd name="connsiteY13" fmla="*/ 3336966 h 3716977"/>
              <a:gd name="connsiteX14" fmla="*/ 712519 w 1746451"/>
              <a:gd name="connsiteY14" fmla="*/ 3301340 h 3716977"/>
              <a:gd name="connsiteX15" fmla="*/ 748145 w 1746451"/>
              <a:gd name="connsiteY15" fmla="*/ 3277590 h 3716977"/>
              <a:gd name="connsiteX16" fmla="*/ 819397 w 1746451"/>
              <a:gd name="connsiteY16" fmla="*/ 3206338 h 3716977"/>
              <a:gd name="connsiteX17" fmla="*/ 819397 w 1746451"/>
              <a:gd name="connsiteY17" fmla="*/ 3206338 h 3716977"/>
              <a:gd name="connsiteX18" fmla="*/ 890649 w 1746451"/>
              <a:gd name="connsiteY18" fmla="*/ 3135086 h 3716977"/>
              <a:gd name="connsiteX19" fmla="*/ 914400 w 1746451"/>
              <a:gd name="connsiteY19" fmla="*/ 3099460 h 3716977"/>
              <a:gd name="connsiteX20" fmla="*/ 926275 w 1746451"/>
              <a:gd name="connsiteY20" fmla="*/ 3063834 h 3716977"/>
              <a:gd name="connsiteX21" fmla="*/ 1009402 w 1746451"/>
              <a:gd name="connsiteY21" fmla="*/ 2956956 h 3716977"/>
              <a:gd name="connsiteX22" fmla="*/ 1021278 w 1746451"/>
              <a:gd name="connsiteY22" fmla="*/ 2921330 h 3716977"/>
              <a:gd name="connsiteX23" fmla="*/ 1056904 w 1746451"/>
              <a:gd name="connsiteY23" fmla="*/ 2873829 h 3716977"/>
              <a:gd name="connsiteX24" fmla="*/ 1080654 w 1746451"/>
              <a:gd name="connsiteY24" fmla="*/ 2838203 h 3716977"/>
              <a:gd name="connsiteX25" fmla="*/ 1128156 w 1746451"/>
              <a:gd name="connsiteY25" fmla="*/ 2755076 h 3716977"/>
              <a:gd name="connsiteX26" fmla="*/ 1163782 w 1746451"/>
              <a:gd name="connsiteY26" fmla="*/ 2719450 h 3716977"/>
              <a:gd name="connsiteX27" fmla="*/ 1175657 w 1746451"/>
              <a:gd name="connsiteY27" fmla="*/ 2683824 h 3716977"/>
              <a:gd name="connsiteX28" fmla="*/ 1223158 w 1746451"/>
              <a:gd name="connsiteY28" fmla="*/ 2600696 h 3716977"/>
              <a:gd name="connsiteX29" fmla="*/ 1258784 w 1746451"/>
              <a:gd name="connsiteY29" fmla="*/ 2481943 h 3716977"/>
              <a:gd name="connsiteX30" fmla="*/ 1282535 w 1746451"/>
              <a:gd name="connsiteY30" fmla="*/ 2446317 h 3716977"/>
              <a:gd name="connsiteX31" fmla="*/ 1318161 w 1746451"/>
              <a:gd name="connsiteY31" fmla="*/ 2351315 h 3716977"/>
              <a:gd name="connsiteX32" fmla="*/ 1341911 w 1746451"/>
              <a:gd name="connsiteY32" fmla="*/ 2280063 h 3716977"/>
              <a:gd name="connsiteX33" fmla="*/ 1353787 w 1746451"/>
              <a:gd name="connsiteY33" fmla="*/ 2244437 h 3716977"/>
              <a:gd name="connsiteX34" fmla="*/ 1377537 w 1746451"/>
              <a:gd name="connsiteY34" fmla="*/ 2090057 h 3716977"/>
              <a:gd name="connsiteX35" fmla="*/ 1401288 w 1746451"/>
              <a:gd name="connsiteY35" fmla="*/ 1959429 h 3716977"/>
              <a:gd name="connsiteX36" fmla="*/ 1425039 w 1746451"/>
              <a:gd name="connsiteY36" fmla="*/ 1911927 h 3716977"/>
              <a:gd name="connsiteX37" fmla="*/ 1436914 w 1746451"/>
              <a:gd name="connsiteY37" fmla="*/ 1852551 h 3716977"/>
              <a:gd name="connsiteX38" fmla="*/ 1460665 w 1746451"/>
              <a:gd name="connsiteY38" fmla="*/ 1781299 h 3716977"/>
              <a:gd name="connsiteX39" fmla="*/ 1472540 w 1746451"/>
              <a:gd name="connsiteY39" fmla="*/ 1710047 h 3716977"/>
              <a:gd name="connsiteX40" fmla="*/ 1484415 w 1746451"/>
              <a:gd name="connsiteY40" fmla="*/ 1650670 h 3716977"/>
              <a:gd name="connsiteX41" fmla="*/ 1520041 w 1746451"/>
              <a:gd name="connsiteY41" fmla="*/ 1472540 h 3716977"/>
              <a:gd name="connsiteX42" fmla="*/ 1531917 w 1746451"/>
              <a:gd name="connsiteY42" fmla="*/ 1436915 h 3716977"/>
              <a:gd name="connsiteX43" fmla="*/ 1555667 w 1746451"/>
              <a:gd name="connsiteY43" fmla="*/ 1377538 h 3716977"/>
              <a:gd name="connsiteX44" fmla="*/ 1579418 w 1746451"/>
              <a:gd name="connsiteY44" fmla="*/ 1270660 h 3716977"/>
              <a:gd name="connsiteX45" fmla="*/ 1603169 w 1746451"/>
              <a:gd name="connsiteY45" fmla="*/ 1235034 h 3716977"/>
              <a:gd name="connsiteX46" fmla="*/ 1615044 w 1746451"/>
              <a:gd name="connsiteY46" fmla="*/ 1187533 h 3716977"/>
              <a:gd name="connsiteX47" fmla="*/ 1638795 w 1746451"/>
              <a:gd name="connsiteY47" fmla="*/ 1116281 h 3716977"/>
              <a:gd name="connsiteX48" fmla="*/ 1662545 w 1746451"/>
              <a:gd name="connsiteY48" fmla="*/ 1033153 h 3716977"/>
              <a:gd name="connsiteX49" fmla="*/ 1686296 w 1746451"/>
              <a:gd name="connsiteY49" fmla="*/ 973777 h 3716977"/>
              <a:gd name="connsiteX50" fmla="*/ 1710047 w 1746451"/>
              <a:gd name="connsiteY50" fmla="*/ 843148 h 3716977"/>
              <a:gd name="connsiteX51" fmla="*/ 1721922 w 1746451"/>
              <a:gd name="connsiteY51" fmla="*/ 807522 h 3716977"/>
              <a:gd name="connsiteX52" fmla="*/ 1721922 w 1746451"/>
              <a:gd name="connsiteY52" fmla="*/ 308759 h 3716977"/>
              <a:gd name="connsiteX53" fmla="*/ 1686296 w 1746451"/>
              <a:gd name="connsiteY53" fmla="*/ 178130 h 3716977"/>
              <a:gd name="connsiteX54" fmla="*/ 1674421 w 1746451"/>
              <a:gd name="connsiteY54" fmla="*/ 130629 h 3716977"/>
              <a:gd name="connsiteX55" fmla="*/ 1650670 w 1746451"/>
              <a:gd name="connsiteY55" fmla="*/ 47502 h 3716977"/>
              <a:gd name="connsiteX56" fmla="*/ 1650670 w 1746451"/>
              <a:gd name="connsiteY56" fmla="*/ 0 h 371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746451" h="3716977">
                <a:moveTo>
                  <a:pt x="0" y="3716977"/>
                </a:moveTo>
                <a:cubicBezTo>
                  <a:pt x="3958" y="3705102"/>
                  <a:pt x="3024" y="3690202"/>
                  <a:pt x="11875" y="3681351"/>
                </a:cubicBezTo>
                <a:cubicBezTo>
                  <a:pt x="20726" y="3672500"/>
                  <a:pt x="36305" y="3675074"/>
                  <a:pt x="47501" y="3669476"/>
                </a:cubicBezTo>
                <a:cubicBezTo>
                  <a:pt x="60267" y="3663093"/>
                  <a:pt x="70085" y="3651522"/>
                  <a:pt x="83127" y="3645725"/>
                </a:cubicBezTo>
                <a:cubicBezTo>
                  <a:pt x="106005" y="3635557"/>
                  <a:pt x="130628" y="3629891"/>
                  <a:pt x="154379" y="3621974"/>
                </a:cubicBezTo>
                <a:lnTo>
                  <a:pt x="225631" y="3598224"/>
                </a:lnTo>
                <a:lnTo>
                  <a:pt x="296883" y="3574473"/>
                </a:lnTo>
                <a:lnTo>
                  <a:pt x="332509" y="3562598"/>
                </a:lnTo>
                <a:cubicBezTo>
                  <a:pt x="434609" y="3494531"/>
                  <a:pt x="305429" y="3576138"/>
                  <a:pt x="403761" y="3526972"/>
                </a:cubicBezTo>
                <a:cubicBezTo>
                  <a:pt x="495844" y="3480931"/>
                  <a:pt x="385466" y="3521194"/>
                  <a:pt x="475013" y="3491346"/>
                </a:cubicBezTo>
                <a:cubicBezTo>
                  <a:pt x="498764" y="3475512"/>
                  <a:pt x="526081" y="3464028"/>
                  <a:pt x="546265" y="3443844"/>
                </a:cubicBezTo>
                <a:cubicBezTo>
                  <a:pt x="558140" y="3431969"/>
                  <a:pt x="568634" y="3418529"/>
                  <a:pt x="581891" y="3408218"/>
                </a:cubicBezTo>
                <a:cubicBezTo>
                  <a:pt x="604423" y="3390693"/>
                  <a:pt x="629392" y="3376551"/>
                  <a:pt x="653143" y="3360717"/>
                </a:cubicBezTo>
                <a:lnTo>
                  <a:pt x="688769" y="3336966"/>
                </a:lnTo>
                <a:cubicBezTo>
                  <a:pt x="696686" y="3325091"/>
                  <a:pt x="702427" y="3311432"/>
                  <a:pt x="712519" y="3301340"/>
                </a:cubicBezTo>
                <a:cubicBezTo>
                  <a:pt x="722611" y="3291248"/>
                  <a:pt x="737478" y="3287072"/>
                  <a:pt x="748145" y="3277590"/>
                </a:cubicBezTo>
                <a:cubicBezTo>
                  <a:pt x="773249" y="3255275"/>
                  <a:pt x="795646" y="3230089"/>
                  <a:pt x="819397" y="3206338"/>
                </a:cubicBezTo>
                <a:lnTo>
                  <a:pt x="819397" y="3206338"/>
                </a:lnTo>
                <a:cubicBezTo>
                  <a:pt x="863587" y="3147419"/>
                  <a:pt x="838555" y="3169816"/>
                  <a:pt x="890649" y="3135086"/>
                </a:cubicBezTo>
                <a:cubicBezTo>
                  <a:pt x="898566" y="3123211"/>
                  <a:pt x="908017" y="3112226"/>
                  <a:pt x="914400" y="3099460"/>
                </a:cubicBezTo>
                <a:cubicBezTo>
                  <a:pt x="919998" y="3088264"/>
                  <a:pt x="919331" y="3074249"/>
                  <a:pt x="926275" y="3063834"/>
                </a:cubicBezTo>
                <a:cubicBezTo>
                  <a:pt x="967263" y="3002352"/>
                  <a:pt x="977778" y="3051823"/>
                  <a:pt x="1009402" y="2956956"/>
                </a:cubicBezTo>
                <a:cubicBezTo>
                  <a:pt x="1013361" y="2945081"/>
                  <a:pt x="1015067" y="2932198"/>
                  <a:pt x="1021278" y="2921330"/>
                </a:cubicBezTo>
                <a:cubicBezTo>
                  <a:pt x="1031098" y="2904146"/>
                  <a:pt x="1045400" y="2889935"/>
                  <a:pt x="1056904" y="2873829"/>
                </a:cubicBezTo>
                <a:cubicBezTo>
                  <a:pt x="1065200" y="2862215"/>
                  <a:pt x="1073573" y="2850595"/>
                  <a:pt x="1080654" y="2838203"/>
                </a:cubicBezTo>
                <a:cubicBezTo>
                  <a:pt x="1101772" y="2801247"/>
                  <a:pt x="1101854" y="2786638"/>
                  <a:pt x="1128156" y="2755076"/>
                </a:cubicBezTo>
                <a:cubicBezTo>
                  <a:pt x="1138907" y="2742174"/>
                  <a:pt x="1151907" y="2731325"/>
                  <a:pt x="1163782" y="2719450"/>
                </a:cubicBezTo>
                <a:cubicBezTo>
                  <a:pt x="1167740" y="2707575"/>
                  <a:pt x="1170726" y="2695330"/>
                  <a:pt x="1175657" y="2683824"/>
                </a:cubicBezTo>
                <a:cubicBezTo>
                  <a:pt x="1193736" y="2641639"/>
                  <a:pt x="1199307" y="2636474"/>
                  <a:pt x="1223158" y="2600696"/>
                </a:cubicBezTo>
                <a:cubicBezTo>
                  <a:pt x="1234283" y="2545076"/>
                  <a:pt x="1232747" y="2534018"/>
                  <a:pt x="1258784" y="2481943"/>
                </a:cubicBezTo>
                <a:cubicBezTo>
                  <a:pt x="1265167" y="2469177"/>
                  <a:pt x="1274618" y="2458192"/>
                  <a:pt x="1282535" y="2446317"/>
                </a:cubicBezTo>
                <a:cubicBezTo>
                  <a:pt x="1308246" y="2343470"/>
                  <a:pt x="1276760" y="2454817"/>
                  <a:pt x="1318161" y="2351315"/>
                </a:cubicBezTo>
                <a:cubicBezTo>
                  <a:pt x="1327459" y="2328070"/>
                  <a:pt x="1333994" y="2303814"/>
                  <a:pt x="1341911" y="2280063"/>
                </a:cubicBezTo>
                <a:lnTo>
                  <a:pt x="1353787" y="2244437"/>
                </a:lnTo>
                <a:cubicBezTo>
                  <a:pt x="1382495" y="2014763"/>
                  <a:pt x="1350340" y="2253235"/>
                  <a:pt x="1377537" y="2090057"/>
                </a:cubicBezTo>
                <a:cubicBezTo>
                  <a:pt x="1383171" y="2056253"/>
                  <a:pt x="1387610" y="1995904"/>
                  <a:pt x="1401288" y="1959429"/>
                </a:cubicBezTo>
                <a:cubicBezTo>
                  <a:pt x="1407504" y="1942853"/>
                  <a:pt x="1417122" y="1927761"/>
                  <a:pt x="1425039" y="1911927"/>
                </a:cubicBezTo>
                <a:cubicBezTo>
                  <a:pt x="1428997" y="1892135"/>
                  <a:pt x="1431603" y="1872024"/>
                  <a:pt x="1436914" y="1852551"/>
                </a:cubicBezTo>
                <a:cubicBezTo>
                  <a:pt x="1443501" y="1828398"/>
                  <a:pt x="1460665" y="1781299"/>
                  <a:pt x="1460665" y="1781299"/>
                </a:cubicBezTo>
                <a:cubicBezTo>
                  <a:pt x="1464623" y="1757548"/>
                  <a:pt x="1468233" y="1733737"/>
                  <a:pt x="1472540" y="1710047"/>
                </a:cubicBezTo>
                <a:cubicBezTo>
                  <a:pt x="1476151" y="1690188"/>
                  <a:pt x="1481097" y="1670580"/>
                  <a:pt x="1484415" y="1650670"/>
                </a:cubicBezTo>
                <a:cubicBezTo>
                  <a:pt x="1497671" y="1571133"/>
                  <a:pt x="1493277" y="1552826"/>
                  <a:pt x="1520041" y="1472540"/>
                </a:cubicBezTo>
                <a:cubicBezTo>
                  <a:pt x="1524000" y="1460665"/>
                  <a:pt x="1527522" y="1448635"/>
                  <a:pt x="1531917" y="1436915"/>
                </a:cubicBezTo>
                <a:cubicBezTo>
                  <a:pt x="1539402" y="1416955"/>
                  <a:pt x="1549542" y="1397956"/>
                  <a:pt x="1555667" y="1377538"/>
                </a:cubicBezTo>
                <a:cubicBezTo>
                  <a:pt x="1561300" y="1358762"/>
                  <a:pt x="1570284" y="1291972"/>
                  <a:pt x="1579418" y="1270660"/>
                </a:cubicBezTo>
                <a:cubicBezTo>
                  <a:pt x="1585040" y="1257542"/>
                  <a:pt x="1595252" y="1246909"/>
                  <a:pt x="1603169" y="1235034"/>
                </a:cubicBezTo>
                <a:cubicBezTo>
                  <a:pt x="1607127" y="1219200"/>
                  <a:pt x="1610354" y="1203166"/>
                  <a:pt x="1615044" y="1187533"/>
                </a:cubicBezTo>
                <a:cubicBezTo>
                  <a:pt x="1622238" y="1163553"/>
                  <a:pt x="1632723" y="1140569"/>
                  <a:pt x="1638795" y="1116281"/>
                </a:cubicBezTo>
                <a:cubicBezTo>
                  <a:pt x="1648152" y="1078852"/>
                  <a:pt x="1649769" y="1067223"/>
                  <a:pt x="1662545" y="1033153"/>
                </a:cubicBezTo>
                <a:cubicBezTo>
                  <a:pt x="1670030" y="1013194"/>
                  <a:pt x="1679555" y="994000"/>
                  <a:pt x="1686296" y="973777"/>
                </a:cubicBezTo>
                <a:cubicBezTo>
                  <a:pt x="1703896" y="920977"/>
                  <a:pt x="1697687" y="904949"/>
                  <a:pt x="1710047" y="843148"/>
                </a:cubicBezTo>
                <a:cubicBezTo>
                  <a:pt x="1712502" y="830873"/>
                  <a:pt x="1717964" y="819397"/>
                  <a:pt x="1721922" y="807522"/>
                </a:cubicBezTo>
                <a:cubicBezTo>
                  <a:pt x="1746451" y="586752"/>
                  <a:pt x="1741363" y="678148"/>
                  <a:pt x="1721922" y="308759"/>
                </a:cubicBezTo>
                <a:cubicBezTo>
                  <a:pt x="1719183" y="256719"/>
                  <a:pt x="1699008" y="228980"/>
                  <a:pt x="1686296" y="178130"/>
                </a:cubicBezTo>
                <a:cubicBezTo>
                  <a:pt x="1682338" y="162296"/>
                  <a:pt x="1678905" y="146322"/>
                  <a:pt x="1674421" y="130629"/>
                </a:cubicBezTo>
                <a:cubicBezTo>
                  <a:pt x="1665656" y="99951"/>
                  <a:pt x="1654796" y="80509"/>
                  <a:pt x="1650670" y="47502"/>
                </a:cubicBezTo>
                <a:cubicBezTo>
                  <a:pt x="1648706" y="31790"/>
                  <a:pt x="1650670" y="15834"/>
                  <a:pt x="165067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125683" y="1793174"/>
            <a:ext cx="637812" cy="3028208"/>
          </a:xfrm>
          <a:custGeom>
            <a:avLst/>
            <a:gdLst>
              <a:gd name="connsiteX0" fmla="*/ 605642 w 637812"/>
              <a:gd name="connsiteY0" fmla="*/ 0 h 3028208"/>
              <a:gd name="connsiteX1" fmla="*/ 617517 w 637812"/>
              <a:gd name="connsiteY1" fmla="*/ 35626 h 3028208"/>
              <a:gd name="connsiteX2" fmla="*/ 617517 w 637812"/>
              <a:gd name="connsiteY2" fmla="*/ 391886 h 3028208"/>
              <a:gd name="connsiteX3" fmla="*/ 593766 w 637812"/>
              <a:gd name="connsiteY3" fmla="*/ 558140 h 3028208"/>
              <a:gd name="connsiteX4" fmla="*/ 570016 w 637812"/>
              <a:gd name="connsiteY4" fmla="*/ 688769 h 3028208"/>
              <a:gd name="connsiteX5" fmla="*/ 546265 w 637812"/>
              <a:gd name="connsiteY5" fmla="*/ 760021 h 3028208"/>
              <a:gd name="connsiteX6" fmla="*/ 534390 w 637812"/>
              <a:gd name="connsiteY6" fmla="*/ 795647 h 3028208"/>
              <a:gd name="connsiteX7" fmla="*/ 510639 w 637812"/>
              <a:gd name="connsiteY7" fmla="*/ 890649 h 3028208"/>
              <a:gd name="connsiteX8" fmla="*/ 498764 w 637812"/>
              <a:gd name="connsiteY8" fmla="*/ 938151 h 3028208"/>
              <a:gd name="connsiteX9" fmla="*/ 475013 w 637812"/>
              <a:gd name="connsiteY9" fmla="*/ 1009403 h 3028208"/>
              <a:gd name="connsiteX10" fmla="*/ 451262 w 637812"/>
              <a:gd name="connsiteY10" fmla="*/ 1116281 h 3028208"/>
              <a:gd name="connsiteX11" fmla="*/ 439387 w 637812"/>
              <a:gd name="connsiteY11" fmla="*/ 1151907 h 3028208"/>
              <a:gd name="connsiteX12" fmla="*/ 427512 w 637812"/>
              <a:gd name="connsiteY12" fmla="*/ 1211283 h 3028208"/>
              <a:gd name="connsiteX13" fmla="*/ 391886 w 637812"/>
              <a:gd name="connsiteY13" fmla="*/ 1353787 h 3028208"/>
              <a:gd name="connsiteX14" fmla="*/ 380011 w 637812"/>
              <a:gd name="connsiteY14" fmla="*/ 1401288 h 3028208"/>
              <a:gd name="connsiteX15" fmla="*/ 368135 w 637812"/>
              <a:gd name="connsiteY15" fmla="*/ 1448790 h 3028208"/>
              <a:gd name="connsiteX16" fmla="*/ 356260 w 637812"/>
              <a:gd name="connsiteY16" fmla="*/ 1531917 h 3028208"/>
              <a:gd name="connsiteX17" fmla="*/ 332509 w 637812"/>
              <a:gd name="connsiteY17" fmla="*/ 1745673 h 3028208"/>
              <a:gd name="connsiteX18" fmla="*/ 308759 w 637812"/>
              <a:gd name="connsiteY18" fmla="*/ 1840675 h 3028208"/>
              <a:gd name="connsiteX19" fmla="*/ 296883 w 637812"/>
              <a:gd name="connsiteY19" fmla="*/ 1876301 h 3028208"/>
              <a:gd name="connsiteX20" fmla="*/ 273133 w 637812"/>
              <a:gd name="connsiteY20" fmla="*/ 2018805 h 3028208"/>
              <a:gd name="connsiteX21" fmla="*/ 261257 w 637812"/>
              <a:gd name="connsiteY21" fmla="*/ 2054431 h 3028208"/>
              <a:gd name="connsiteX22" fmla="*/ 249382 w 637812"/>
              <a:gd name="connsiteY22" fmla="*/ 2125683 h 3028208"/>
              <a:gd name="connsiteX23" fmla="*/ 225631 w 637812"/>
              <a:gd name="connsiteY23" fmla="*/ 2256312 h 3028208"/>
              <a:gd name="connsiteX24" fmla="*/ 213756 w 637812"/>
              <a:gd name="connsiteY24" fmla="*/ 2363190 h 3028208"/>
              <a:gd name="connsiteX25" fmla="*/ 201881 w 637812"/>
              <a:gd name="connsiteY25" fmla="*/ 2505694 h 3028208"/>
              <a:gd name="connsiteX26" fmla="*/ 178130 w 637812"/>
              <a:gd name="connsiteY26" fmla="*/ 2600696 h 3028208"/>
              <a:gd name="connsiteX27" fmla="*/ 166255 w 637812"/>
              <a:gd name="connsiteY27" fmla="*/ 2660073 h 3028208"/>
              <a:gd name="connsiteX28" fmla="*/ 154379 w 637812"/>
              <a:gd name="connsiteY28" fmla="*/ 2695699 h 3028208"/>
              <a:gd name="connsiteX29" fmla="*/ 118753 w 637812"/>
              <a:gd name="connsiteY29" fmla="*/ 2826327 h 3028208"/>
              <a:gd name="connsiteX30" fmla="*/ 106878 w 637812"/>
              <a:gd name="connsiteY30" fmla="*/ 2861953 h 3028208"/>
              <a:gd name="connsiteX31" fmla="*/ 83127 w 637812"/>
              <a:gd name="connsiteY31" fmla="*/ 2897579 h 3028208"/>
              <a:gd name="connsiteX32" fmla="*/ 71252 w 637812"/>
              <a:gd name="connsiteY32" fmla="*/ 2933205 h 3028208"/>
              <a:gd name="connsiteX33" fmla="*/ 0 w 637812"/>
              <a:gd name="connsiteY33" fmla="*/ 3028208 h 302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7812" h="3028208">
                <a:moveTo>
                  <a:pt x="605642" y="0"/>
                </a:moveTo>
                <a:cubicBezTo>
                  <a:pt x="609600" y="11875"/>
                  <a:pt x="615747" y="23234"/>
                  <a:pt x="617517" y="35626"/>
                </a:cubicBezTo>
                <a:cubicBezTo>
                  <a:pt x="637812" y="177696"/>
                  <a:pt x="628931" y="232086"/>
                  <a:pt x="617517" y="391886"/>
                </a:cubicBezTo>
                <a:cubicBezTo>
                  <a:pt x="608030" y="524709"/>
                  <a:pt x="610073" y="460302"/>
                  <a:pt x="593766" y="558140"/>
                </a:cubicBezTo>
                <a:cubicBezTo>
                  <a:pt x="582266" y="627140"/>
                  <a:pt x="587115" y="631772"/>
                  <a:pt x="570016" y="688769"/>
                </a:cubicBezTo>
                <a:cubicBezTo>
                  <a:pt x="562822" y="712749"/>
                  <a:pt x="554182" y="736270"/>
                  <a:pt x="546265" y="760021"/>
                </a:cubicBezTo>
                <a:cubicBezTo>
                  <a:pt x="542307" y="771896"/>
                  <a:pt x="536845" y="783372"/>
                  <a:pt x="534390" y="795647"/>
                </a:cubicBezTo>
                <a:cubicBezTo>
                  <a:pt x="510242" y="916379"/>
                  <a:pt x="534985" y="805435"/>
                  <a:pt x="510639" y="890649"/>
                </a:cubicBezTo>
                <a:cubicBezTo>
                  <a:pt x="506155" y="906342"/>
                  <a:pt x="503454" y="922518"/>
                  <a:pt x="498764" y="938151"/>
                </a:cubicBezTo>
                <a:cubicBezTo>
                  <a:pt x="491570" y="962131"/>
                  <a:pt x="479923" y="984854"/>
                  <a:pt x="475013" y="1009403"/>
                </a:cubicBezTo>
                <a:cubicBezTo>
                  <a:pt x="466848" y="1050228"/>
                  <a:pt x="462445" y="1077141"/>
                  <a:pt x="451262" y="1116281"/>
                </a:cubicBezTo>
                <a:cubicBezTo>
                  <a:pt x="447823" y="1128317"/>
                  <a:pt x="442423" y="1139763"/>
                  <a:pt x="439387" y="1151907"/>
                </a:cubicBezTo>
                <a:cubicBezTo>
                  <a:pt x="434492" y="1171488"/>
                  <a:pt x="432051" y="1191616"/>
                  <a:pt x="427512" y="1211283"/>
                </a:cubicBezTo>
                <a:cubicBezTo>
                  <a:pt x="416502" y="1258992"/>
                  <a:pt x="403761" y="1306286"/>
                  <a:pt x="391886" y="1353787"/>
                </a:cubicBezTo>
                <a:lnTo>
                  <a:pt x="380011" y="1401288"/>
                </a:lnTo>
                <a:cubicBezTo>
                  <a:pt x="376052" y="1417122"/>
                  <a:pt x="370443" y="1432633"/>
                  <a:pt x="368135" y="1448790"/>
                </a:cubicBezTo>
                <a:cubicBezTo>
                  <a:pt x="364177" y="1476499"/>
                  <a:pt x="359595" y="1504126"/>
                  <a:pt x="356260" y="1531917"/>
                </a:cubicBezTo>
                <a:cubicBezTo>
                  <a:pt x="347718" y="1603097"/>
                  <a:pt x="355179" y="1677661"/>
                  <a:pt x="332509" y="1745673"/>
                </a:cubicBezTo>
                <a:cubicBezTo>
                  <a:pt x="305361" y="1827118"/>
                  <a:pt x="337424" y="1726019"/>
                  <a:pt x="308759" y="1840675"/>
                </a:cubicBezTo>
                <a:cubicBezTo>
                  <a:pt x="305723" y="1852819"/>
                  <a:pt x="300842" y="1864426"/>
                  <a:pt x="296883" y="1876301"/>
                </a:cubicBezTo>
                <a:cubicBezTo>
                  <a:pt x="290181" y="1923217"/>
                  <a:pt x="284709" y="1972502"/>
                  <a:pt x="273133" y="2018805"/>
                </a:cubicBezTo>
                <a:cubicBezTo>
                  <a:pt x="270097" y="2030949"/>
                  <a:pt x="265216" y="2042556"/>
                  <a:pt x="261257" y="2054431"/>
                </a:cubicBezTo>
                <a:cubicBezTo>
                  <a:pt x="257299" y="2078182"/>
                  <a:pt x="252787" y="2101847"/>
                  <a:pt x="249382" y="2125683"/>
                </a:cubicBezTo>
                <a:cubicBezTo>
                  <a:pt x="232598" y="2243177"/>
                  <a:pt x="248916" y="2186460"/>
                  <a:pt x="225631" y="2256312"/>
                </a:cubicBezTo>
                <a:cubicBezTo>
                  <a:pt x="221673" y="2291938"/>
                  <a:pt x="217154" y="2327506"/>
                  <a:pt x="213756" y="2363190"/>
                </a:cubicBezTo>
                <a:cubicBezTo>
                  <a:pt x="209237" y="2410641"/>
                  <a:pt x="208952" y="2458555"/>
                  <a:pt x="201881" y="2505694"/>
                </a:cubicBezTo>
                <a:cubicBezTo>
                  <a:pt x="197039" y="2537975"/>
                  <a:pt x="184531" y="2568688"/>
                  <a:pt x="178130" y="2600696"/>
                </a:cubicBezTo>
                <a:cubicBezTo>
                  <a:pt x="174172" y="2620488"/>
                  <a:pt x="171150" y="2640491"/>
                  <a:pt x="166255" y="2660073"/>
                </a:cubicBezTo>
                <a:cubicBezTo>
                  <a:pt x="163219" y="2672217"/>
                  <a:pt x="157415" y="2683555"/>
                  <a:pt x="154379" y="2695699"/>
                </a:cubicBezTo>
                <a:cubicBezTo>
                  <a:pt x="120804" y="2829995"/>
                  <a:pt x="169713" y="2673448"/>
                  <a:pt x="118753" y="2826327"/>
                </a:cubicBezTo>
                <a:cubicBezTo>
                  <a:pt x="114795" y="2838202"/>
                  <a:pt x="113822" y="2851538"/>
                  <a:pt x="106878" y="2861953"/>
                </a:cubicBezTo>
                <a:lnTo>
                  <a:pt x="83127" y="2897579"/>
                </a:lnTo>
                <a:cubicBezTo>
                  <a:pt x="79169" y="2909454"/>
                  <a:pt x="77331" y="2922263"/>
                  <a:pt x="71252" y="2933205"/>
                </a:cubicBezTo>
                <a:cubicBezTo>
                  <a:pt x="37682" y="2993631"/>
                  <a:pt x="36035" y="2992173"/>
                  <a:pt x="0" y="3028208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615044" y="2386940"/>
            <a:ext cx="2101933" cy="2553195"/>
          </a:xfrm>
          <a:custGeom>
            <a:avLst/>
            <a:gdLst>
              <a:gd name="connsiteX0" fmla="*/ 2101933 w 2101933"/>
              <a:gd name="connsiteY0" fmla="*/ 0 h 2553195"/>
              <a:gd name="connsiteX1" fmla="*/ 1995055 w 2101933"/>
              <a:gd name="connsiteY1" fmla="*/ 59377 h 2553195"/>
              <a:gd name="connsiteX2" fmla="*/ 1959429 w 2101933"/>
              <a:gd name="connsiteY2" fmla="*/ 83128 h 2553195"/>
              <a:gd name="connsiteX3" fmla="*/ 1935678 w 2101933"/>
              <a:gd name="connsiteY3" fmla="*/ 118754 h 2553195"/>
              <a:gd name="connsiteX4" fmla="*/ 1900052 w 2101933"/>
              <a:gd name="connsiteY4" fmla="*/ 154379 h 2553195"/>
              <a:gd name="connsiteX5" fmla="*/ 1852551 w 2101933"/>
              <a:gd name="connsiteY5" fmla="*/ 213756 h 2553195"/>
              <a:gd name="connsiteX6" fmla="*/ 1805050 w 2101933"/>
              <a:gd name="connsiteY6" fmla="*/ 273133 h 2553195"/>
              <a:gd name="connsiteX7" fmla="*/ 1757548 w 2101933"/>
              <a:gd name="connsiteY7" fmla="*/ 344385 h 2553195"/>
              <a:gd name="connsiteX8" fmla="*/ 1710047 w 2101933"/>
              <a:gd name="connsiteY8" fmla="*/ 415637 h 2553195"/>
              <a:gd name="connsiteX9" fmla="*/ 1686296 w 2101933"/>
              <a:gd name="connsiteY9" fmla="*/ 451263 h 2553195"/>
              <a:gd name="connsiteX10" fmla="*/ 1650670 w 2101933"/>
              <a:gd name="connsiteY10" fmla="*/ 498764 h 2553195"/>
              <a:gd name="connsiteX11" fmla="*/ 1638795 w 2101933"/>
              <a:gd name="connsiteY11" fmla="*/ 534390 h 2553195"/>
              <a:gd name="connsiteX12" fmla="*/ 1591294 w 2101933"/>
              <a:gd name="connsiteY12" fmla="*/ 605642 h 2553195"/>
              <a:gd name="connsiteX13" fmla="*/ 1579418 w 2101933"/>
              <a:gd name="connsiteY13" fmla="*/ 641268 h 2553195"/>
              <a:gd name="connsiteX14" fmla="*/ 1531917 w 2101933"/>
              <a:gd name="connsiteY14" fmla="*/ 724395 h 2553195"/>
              <a:gd name="connsiteX15" fmla="*/ 1496291 w 2101933"/>
              <a:gd name="connsiteY15" fmla="*/ 831273 h 2553195"/>
              <a:gd name="connsiteX16" fmla="*/ 1460665 w 2101933"/>
              <a:gd name="connsiteY16" fmla="*/ 926276 h 2553195"/>
              <a:gd name="connsiteX17" fmla="*/ 1436914 w 2101933"/>
              <a:gd name="connsiteY17" fmla="*/ 1021278 h 2553195"/>
              <a:gd name="connsiteX18" fmla="*/ 1401288 w 2101933"/>
              <a:gd name="connsiteY18" fmla="*/ 1128156 h 2553195"/>
              <a:gd name="connsiteX19" fmla="*/ 1389413 w 2101933"/>
              <a:gd name="connsiteY19" fmla="*/ 1163782 h 2553195"/>
              <a:gd name="connsiteX20" fmla="*/ 1365662 w 2101933"/>
              <a:gd name="connsiteY20" fmla="*/ 1258785 h 2553195"/>
              <a:gd name="connsiteX21" fmla="*/ 1353787 w 2101933"/>
              <a:gd name="connsiteY21" fmla="*/ 1306286 h 2553195"/>
              <a:gd name="connsiteX22" fmla="*/ 1330037 w 2101933"/>
              <a:gd name="connsiteY22" fmla="*/ 1353787 h 2553195"/>
              <a:gd name="connsiteX23" fmla="*/ 1306286 w 2101933"/>
              <a:gd name="connsiteY23" fmla="*/ 1448790 h 2553195"/>
              <a:gd name="connsiteX24" fmla="*/ 1294411 w 2101933"/>
              <a:gd name="connsiteY24" fmla="*/ 1484416 h 2553195"/>
              <a:gd name="connsiteX25" fmla="*/ 1258785 w 2101933"/>
              <a:gd name="connsiteY25" fmla="*/ 1520042 h 2553195"/>
              <a:gd name="connsiteX26" fmla="*/ 1223159 w 2101933"/>
              <a:gd name="connsiteY26" fmla="*/ 1591294 h 2553195"/>
              <a:gd name="connsiteX27" fmla="*/ 1187533 w 2101933"/>
              <a:gd name="connsiteY27" fmla="*/ 1615044 h 2553195"/>
              <a:gd name="connsiteX28" fmla="*/ 1092530 w 2101933"/>
              <a:gd name="connsiteY28" fmla="*/ 1698172 h 2553195"/>
              <a:gd name="connsiteX29" fmla="*/ 1056904 w 2101933"/>
              <a:gd name="connsiteY29" fmla="*/ 1733798 h 2553195"/>
              <a:gd name="connsiteX30" fmla="*/ 1021278 w 2101933"/>
              <a:gd name="connsiteY30" fmla="*/ 1745673 h 2553195"/>
              <a:gd name="connsiteX31" fmla="*/ 973777 w 2101933"/>
              <a:gd name="connsiteY31" fmla="*/ 1769424 h 2553195"/>
              <a:gd name="connsiteX32" fmla="*/ 902525 w 2101933"/>
              <a:gd name="connsiteY32" fmla="*/ 1816925 h 2553195"/>
              <a:gd name="connsiteX33" fmla="*/ 866899 w 2101933"/>
              <a:gd name="connsiteY33" fmla="*/ 1840676 h 2553195"/>
              <a:gd name="connsiteX34" fmla="*/ 831273 w 2101933"/>
              <a:gd name="connsiteY34" fmla="*/ 1852551 h 2553195"/>
              <a:gd name="connsiteX35" fmla="*/ 712520 w 2101933"/>
              <a:gd name="connsiteY35" fmla="*/ 1935678 h 2553195"/>
              <a:gd name="connsiteX36" fmla="*/ 653143 w 2101933"/>
              <a:gd name="connsiteY36" fmla="*/ 1983179 h 2553195"/>
              <a:gd name="connsiteX37" fmla="*/ 581891 w 2101933"/>
              <a:gd name="connsiteY37" fmla="*/ 2030681 h 2553195"/>
              <a:gd name="connsiteX38" fmla="*/ 498764 w 2101933"/>
              <a:gd name="connsiteY38" fmla="*/ 2078182 h 2553195"/>
              <a:gd name="connsiteX39" fmla="*/ 463138 w 2101933"/>
              <a:gd name="connsiteY39" fmla="*/ 2090057 h 2553195"/>
              <a:gd name="connsiteX40" fmla="*/ 427512 w 2101933"/>
              <a:gd name="connsiteY40" fmla="*/ 2113808 h 2553195"/>
              <a:gd name="connsiteX41" fmla="*/ 391886 w 2101933"/>
              <a:gd name="connsiteY41" fmla="*/ 2125683 h 2553195"/>
              <a:gd name="connsiteX42" fmla="*/ 320634 w 2101933"/>
              <a:gd name="connsiteY42" fmla="*/ 2173185 h 2553195"/>
              <a:gd name="connsiteX43" fmla="*/ 285008 w 2101933"/>
              <a:gd name="connsiteY43" fmla="*/ 2196935 h 2553195"/>
              <a:gd name="connsiteX44" fmla="*/ 225631 w 2101933"/>
              <a:gd name="connsiteY44" fmla="*/ 2268187 h 2553195"/>
              <a:gd name="connsiteX45" fmla="*/ 178130 w 2101933"/>
              <a:gd name="connsiteY45" fmla="*/ 2339439 h 2553195"/>
              <a:gd name="connsiteX46" fmla="*/ 154379 w 2101933"/>
              <a:gd name="connsiteY46" fmla="*/ 2375065 h 2553195"/>
              <a:gd name="connsiteX47" fmla="*/ 106878 w 2101933"/>
              <a:gd name="connsiteY47" fmla="*/ 2446317 h 2553195"/>
              <a:gd name="connsiteX48" fmla="*/ 83127 w 2101933"/>
              <a:gd name="connsiteY48" fmla="*/ 2481943 h 2553195"/>
              <a:gd name="connsiteX49" fmla="*/ 0 w 2101933"/>
              <a:gd name="connsiteY49" fmla="*/ 2553195 h 255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101933" h="2553195">
                <a:moveTo>
                  <a:pt x="2101933" y="0"/>
                </a:moveTo>
                <a:cubicBezTo>
                  <a:pt x="2039228" y="20903"/>
                  <a:pt x="2076721" y="4933"/>
                  <a:pt x="1995055" y="59377"/>
                </a:cubicBezTo>
                <a:lnTo>
                  <a:pt x="1959429" y="83128"/>
                </a:lnTo>
                <a:cubicBezTo>
                  <a:pt x="1951512" y="95003"/>
                  <a:pt x="1944815" y="107790"/>
                  <a:pt x="1935678" y="118754"/>
                </a:cubicBezTo>
                <a:cubicBezTo>
                  <a:pt x="1924927" y="131655"/>
                  <a:pt x="1909368" y="140406"/>
                  <a:pt x="1900052" y="154379"/>
                </a:cubicBezTo>
                <a:cubicBezTo>
                  <a:pt x="1854162" y="223213"/>
                  <a:pt x="1932229" y="160636"/>
                  <a:pt x="1852551" y="213756"/>
                </a:cubicBezTo>
                <a:cubicBezTo>
                  <a:pt x="1825807" y="293984"/>
                  <a:pt x="1862896" y="207023"/>
                  <a:pt x="1805050" y="273133"/>
                </a:cubicBezTo>
                <a:cubicBezTo>
                  <a:pt x="1786253" y="294615"/>
                  <a:pt x="1773382" y="320634"/>
                  <a:pt x="1757548" y="344385"/>
                </a:cubicBezTo>
                <a:lnTo>
                  <a:pt x="1710047" y="415637"/>
                </a:lnTo>
                <a:cubicBezTo>
                  <a:pt x="1702130" y="427512"/>
                  <a:pt x="1694860" y="439845"/>
                  <a:pt x="1686296" y="451263"/>
                </a:cubicBezTo>
                <a:lnTo>
                  <a:pt x="1650670" y="498764"/>
                </a:lnTo>
                <a:cubicBezTo>
                  <a:pt x="1646712" y="510639"/>
                  <a:pt x="1644874" y="523448"/>
                  <a:pt x="1638795" y="534390"/>
                </a:cubicBezTo>
                <a:cubicBezTo>
                  <a:pt x="1624933" y="559343"/>
                  <a:pt x="1600321" y="578562"/>
                  <a:pt x="1591294" y="605642"/>
                </a:cubicBezTo>
                <a:cubicBezTo>
                  <a:pt x="1587335" y="617517"/>
                  <a:pt x="1584349" y="629762"/>
                  <a:pt x="1579418" y="641268"/>
                </a:cubicBezTo>
                <a:cubicBezTo>
                  <a:pt x="1561336" y="683458"/>
                  <a:pt x="1555772" y="688614"/>
                  <a:pt x="1531917" y="724395"/>
                </a:cubicBezTo>
                <a:cubicBezTo>
                  <a:pt x="1505893" y="854520"/>
                  <a:pt x="1538434" y="718894"/>
                  <a:pt x="1496291" y="831273"/>
                </a:cubicBezTo>
                <a:cubicBezTo>
                  <a:pt x="1447782" y="960629"/>
                  <a:pt x="1526794" y="794018"/>
                  <a:pt x="1460665" y="926276"/>
                </a:cubicBezTo>
                <a:cubicBezTo>
                  <a:pt x="1452748" y="957943"/>
                  <a:pt x="1447236" y="990311"/>
                  <a:pt x="1436914" y="1021278"/>
                </a:cubicBezTo>
                <a:lnTo>
                  <a:pt x="1401288" y="1128156"/>
                </a:lnTo>
                <a:cubicBezTo>
                  <a:pt x="1397330" y="1140031"/>
                  <a:pt x="1391868" y="1151507"/>
                  <a:pt x="1389413" y="1163782"/>
                </a:cubicBezTo>
                <a:cubicBezTo>
                  <a:pt x="1365269" y="1284508"/>
                  <a:pt x="1390008" y="1173576"/>
                  <a:pt x="1365662" y="1258785"/>
                </a:cubicBezTo>
                <a:cubicBezTo>
                  <a:pt x="1361178" y="1274478"/>
                  <a:pt x="1359518" y="1291004"/>
                  <a:pt x="1353787" y="1306286"/>
                </a:cubicBezTo>
                <a:cubicBezTo>
                  <a:pt x="1347571" y="1322861"/>
                  <a:pt x="1335635" y="1336993"/>
                  <a:pt x="1330037" y="1353787"/>
                </a:cubicBezTo>
                <a:cubicBezTo>
                  <a:pt x="1319715" y="1384754"/>
                  <a:pt x="1316608" y="1417823"/>
                  <a:pt x="1306286" y="1448790"/>
                </a:cubicBezTo>
                <a:cubicBezTo>
                  <a:pt x="1302328" y="1460665"/>
                  <a:pt x="1301355" y="1474001"/>
                  <a:pt x="1294411" y="1484416"/>
                </a:cubicBezTo>
                <a:cubicBezTo>
                  <a:pt x="1285095" y="1498390"/>
                  <a:pt x="1270660" y="1508167"/>
                  <a:pt x="1258785" y="1520042"/>
                </a:cubicBezTo>
                <a:cubicBezTo>
                  <a:pt x="1249127" y="1549015"/>
                  <a:pt x="1246178" y="1568275"/>
                  <a:pt x="1223159" y="1591294"/>
                </a:cubicBezTo>
                <a:cubicBezTo>
                  <a:pt x="1213067" y="1601386"/>
                  <a:pt x="1199408" y="1607127"/>
                  <a:pt x="1187533" y="1615044"/>
                </a:cubicBezTo>
                <a:cubicBezTo>
                  <a:pt x="1120239" y="1715984"/>
                  <a:pt x="1231076" y="1559626"/>
                  <a:pt x="1092530" y="1698172"/>
                </a:cubicBezTo>
                <a:cubicBezTo>
                  <a:pt x="1080655" y="1710047"/>
                  <a:pt x="1070878" y="1724482"/>
                  <a:pt x="1056904" y="1733798"/>
                </a:cubicBezTo>
                <a:cubicBezTo>
                  <a:pt x="1046489" y="1740742"/>
                  <a:pt x="1032784" y="1740742"/>
                  <a:pt x="1021278" y="1745673"/>
                </a:cubicBezTo>
                <a:cubicBezTo>
                  <a:pt x="1005007" y="1752646"/>
                  <a:pt x="988957" y="1760316"/>
                  <a:pt x="973777" y="1769424"/>
                </a:cubicBezTo>
                <a:cubicBezTo>
                  <a:pt x="949300" y="1784110"/>
                  <a:pt x="926276" y="1801091"/>
                  <a:pt x="902525" y="1816925"/>
                </a:cubicBezTo>
                <a:cubicBezTo>
                  <a:pt x="890650" y="1824842"/>
                  <a:pt x="880439" y="1836163"/>
                  <a:pt x="866899" y="1840676"/>
                </a:cubicBezTo>
                <a:lnTo>
                  <a:pt x="831273" y="1852551"/>
                </a:lnTo>
                <a:cubicBezTo>
                  <a:pt x="819631" y="1860312"/>
                  <a:pt x="730106" y="1918092"/>
                  <a:pt x="712520" y="1935678"/>
                </a:cubicBezTo>
                <a:cubicBezTo>
                  <a:pt x="658806" y="1989392"/>
                  <a:pt x="722499" y="1960061"/>
                  <a:pt x="653143" y="1983179"/>
                </a:cubicBezTo>
                <a:lnTo>
                  <a:pt x="581891" y="2030681"/>
                </a:lnTo>
                <a:cubicBezTo>
                  <a:pt x="546118" y="2054530"/>
                  <a:pt x="540943" y="2060105"/>
                  <a:pt x="498764" y="2078182"/>
                </a:cubicBezTo>
                <a:cubicBezTo>
                  <a:pt x="487258" y="2083113"/>
                  <a:pt x="475013" y="2086099"/>
                  <a:pt x="463138" y="2090057"/>
                </a:cubicBezTo>
                <a:cubicBezTo>
                  <a:pt x="451263" y="2097974"/>
                  <a:pt x="440278" y="2107425"/>
                  <a:pt x="427512" y="2113808"/>
                </a:cubicBezTo>
                <a:cubicBezTo>
                  <a:pt x="416316" y="2119406"/>
                  <a:pt x="402828" y="2119604"/>
                  <a:pt x="391886" y="2125683"/>
                </a:cubicBezTo>
                <a:cubicBezTo>
                  <a:pt x="366933" y="2139546"/>
                  <a:pt x="344385" y="2157351"/>
                  <a:pt x="320634" y="2173185"/>
                </a:cubicBezTo>
                <a:lnTo>
                  <a:pt x="285008" y="2196935"/>
                </a:lnTo>
                <a:cubicBezTo>
                  <a:pt x="200130" y="2324251"/>
                  <a:pt x="332315" y="2131021"/>
                  <a:pt x="225631" y="2268187"/>
                </a:cubicBezTo>
                <a:cubicBezTo>
                  <a:pt x="208106" y="2290719"/>
                  <a:pt x="193964" y="2315688"/>
                  <a:pt x="178130" y="2339439"/>
                </a:cubicBezTo>
                <a:lnTo>
                  <a:pt x="154379" y="2375065"/>
                </a:lnTo>
                <a:lnTo>
                  <a:pt x="106878" y="2446317"/>
                </a:lnTo>
                <a:cubicBezTo>
                  <a:pt x="98961" y="2458192"/>
                  <a:pt x="95002" y="2474026"/>
                  <a:pt x="83127" y="2481943"/>
                </a:cubicBezTo>
                <a:cubicBezTo>
                  <a:pt x="4510" y="2534354"/>
                  <a:pt x="24640" y="2503913"/>
                  <a:pt x="0" y="255319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24400" y="533400"/>
            <a:ext cx="13716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TrigIn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>
            <a:stCxn id="13" idx="2"/>
          </p:cNvCxnSpPr>
          <p:nvPr/>
        </p:nvCxnSpPr>
        <p:spPr>
          <a:xfrm>
            <a:off x="5410200" y="1066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724400" y="1447800"/>
            <a:ext cx="13716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TStrig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>
            <a:off x="5410200" y="1981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724400" y="2362200"/>
            <a:ext cx="13716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TS </a:t>
            </a:r>
            <a:r>
              <a:rPr lang="en-US" dirty="0" err="1" smtClean="0"/>
              <a:t>Serializer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20" idx="2"/>
          </p:cNvCxnSpPr>
          <p:nvPr/>
        </p:nvCxnSpPr>
        <p:spPr>
          <a:xfrm>
            <a:off x="5410200" y="2895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724400" y="3276600"/>
            <a:ext cx="1371600" cy="533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SD/TD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2" idx="2"/>
          </p:cNvCxnSpPr>
          <p:nvPr/>
        </p:nvCxnSpPr>
        <p:spPr>
          <a:xfrm>
            <a:off x="5410200" y="38100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724400" y="4191000"/>
            <a:ext cx="13716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 </a:t>
            </a:r>
            <a:r>
              <a:rPr lang="en-US" dirty="0" err="1" smtClean="0"/>
              <a:t>Deserializer</a:t>
            </a:r>
            <a:endParaRPr lang="en-US" dirty="0"/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>
            <a:off x="5410200" y="4724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724400" y="5105400"/>
            <a:ext cx="13716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TI Trigger </a:t>
            </a:r>
            <a:r>
              <a:rPr lang="en-US" dirty="0" err="1" smtClean="0">
                <a:solidFill>
                  <a:srgbClr val="FF0000"/>
                </a:solidFill>
              </a:rPr>
              <a:t>Stroe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7" name="Straight Arrow Connector 26"/>
          <p:cNvCxnSpPr>
            <a:stCxn id="26" idx="2"/>
          </p:cNvCxnSpPr>
          <p:nvPr/>
        </p:nvCxnSpPr>
        <p:spPr>
          <a:xfrm>
            <a:off x="5410200" y="56388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724400" y="6019800"/>
            <a:ext cx="13716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TI </a:t>
            </a:r>
            <a:r>
              <a:rPr lang="en-US" dirty="0" err="1" smtClean="0">
                <a:solidFill>
                  <a:srgbClr val="FF0000"/>
                </a:solidFill>
              </a:rPr>
              <a:t>trg_out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0" y="3048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Generated by TI, synced with VME clock; probed at TS input connector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096000" y="1219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signal receiving and event type lookup table.  One clock before </a:t>
            </a:r>
            <a:r>
              <a:rPr lang="en-US" dirty="0" err="1" smtClean="0"/>
              <a:t>Serializer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096000" y="2286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TS MGT </a:t>
            </a:r>
            <a:r>
              <a:rPr lang="en-US" dirty="0" err="1" smtClean="0"/>
              <a:t>serializer</a:t>
            </a:r>
            <a:r>
              <a:rPr lang="en-US" dirty="0" smtClean="0"/>
              <a:t> at 16-bit trigger word with </a:t>
            </a:r>
            <a:r>
              <a:rPr lang="en-US" dirty="0" err="1" smtClean="0"/>
              <a:t>62.5MHz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096000" y="3200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P0 backplane from </a:t>
            </a:r>
            <a:r>
              <a:rPr lang="en-US" dirty="0" err="1" smtClean="0"/>
              <a:t>TS</a:t>
            </a:r>
            <a:r>
              <a:rPr lang="en-US" dirty="0" err="1" smtClean="0">
                <a:sym typeface="Wingdings" pitchFamily="2" charset="2"/>
              </a:rPr>
              <a:t>SD</a:t>
            </a:r>
            <a:r>
              <a:rPr lang="en-US" dirty="0" smtClean="0">
                <a:sym typeface="Wingdings" pitchFamily="2" charset="2"/>
              </a:rPr>
              <a:t>;</a:t>
            </a:r>
          </a:p>
          <a:p>
            <a:r>
              <a:rPr lang="en-US" dirty="0" smtClean="0">
                <a:sym typeface="Wingdings" pitchFamily="2" charset="2"/>
              </a:rPr>
              <a:t>P0 backplane from </a:t>
            </a:r>
            <a:r>
              <a:rPr lang="en-US" dirty="0" err="1" smtClean="0">
                <a:sym typeface="Wingdings" pitchFamily="2" charset="2"/>
              </a:rPr>
              <a:t>SDTD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96000" y="50292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trigger_strobe</a:t>
            </a:r>
            <a:r>
              <a:rPr lang="en-US" dirty="0" smtClean="0"/>
              <a:t>, one clock delay of the parallel data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096000" y="4191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 MGT </a:t>
            </a:r>
            <a:r>
              <a:rPr lang="en-US" dirty="0" err="1" smtClean="0"/>
              <a:t>deserializer</a:t>
            </a:r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96000" y="5943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4ns</a:t>
            </a:r>
            <a:r>
              <a:rPr lang="en-US" dirty="0" smtClean="0"/>
              <a:t> </a:t>
            </a:r>
            <a:r>
              <a:rPr lang="en-US" dirty="0" err="1" smtClean="0"/>
              <a:t>ealier</a:t>
            </a:r>
            <a:r>
              <a:rPr lang="en-US" dirty="0" smtClean="0"/>
              <a:t> than the </a:t>
            </a:r>
            <a:r>
              <a:rPr lang="en-US" dirty="0" err="1" smtClean="0"/>
              <a:t>Trigger_1</a:t>
            </a:r>
            <a:r>
              <a:rPr lang="en-US" dirty="0" smtClean="0"/>
              <a:t> to the P0/crate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4572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 setup</a:t>
            </a:r>
            <a:endParaRPr lang="en-US" dirty="0"/>
          </a:p>
        </p:txBody>
      </p:sp>
      <p:pic>
        <p:nvPicPr>
          <p:cNvPr id="6" name="Picture 5" descr="IMG127.jpg"/>
          <p:cNvPicPr>
            <a:picLocks noChangeAspect="1"/>
          </p:cNvPicPr>
          <p:nvPr/>
        </p:nvPicPr>
        <p:blipFill>
          <a:blip r:embed="rId2" cstate="print"/>
          <a:srcRect l="5625" t="9000" r="4500" b="12000"/>
          <a:stretch>
            <a:fillRect/>
          </a:stretch>
        </p:blipFill>
        <p:spPr>
          <a:xfrm>
            <a:off x="381000" y="1066800"/>
            <a:ext cx="3698754" cy="2438400"/>
          </a:xfrm>
          <a:prstGeom prst="rect">
            <a:avLst/>
          </a:prstGeom>
        </p:spPr>
      </p:pic>
      <p:pic>
        <p:nvPicPr>
          <p:cNvPr id="7" name="Picture 6" descr="IMG126.jpg"/>
          <p:cNvPicPr>
            <a:picLocks noChangeAspect="1"/>
          </p:cNvPicPr>
          <p:nvPr/>
        </p:nvPicPr>
        <p:blipFill>
          <a:blip r:embed="rId3" cstate="print"/>
          <a:srcRect t="9000" b="14625"/>
          <a:stretch>
            <a:fillRect/>
          </a:stretch>
        </p:blipFill>
        <p:spPr>
          <a:xfrm>
            <a:off x="838200" y="4560982"/>
            <a:ext cx="2057400" cy="2095123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2113808" y="2897579"/>
            <a:ext cx="1746451" cy="3716977"/>
          </a:xfrm>
          <a:custGeom>
            <a:avLst/>
            <a:gdLst>
              <a:gd name="connsiteX0" fmla="*/ 0 w 1746451"/>
              <a:gd name="connsiteY0" fmla="*/ 3716977 h 3716977"/>
              <a:gd name="connsiteX1" fmla="*/ 11875 w 1746451"/>
              <a:gd name="connsiteY1" fmla="*/ 3681351 h 3716977"/>
              <a:gd name="connsiteX2" fmla="*/ 47501 w 1746451"/>
              <a:gd name="connsiteY2" fmla="*/ 3669476 h 3716977"/>
              <a:gd name="connsiteX3" fmla="*/ 83127 w 1746451"/>
              <a:gd name="connsiteY3" fmla="*/ 3645725 h 3716977"/>
              <a:gd name="connsiteX4" fmla="*/ 154379 w 1746451"/>
              <a:gd name="connsiteY4" fmla="*/ 3621974 h 3716977"/>
              <a:gd name="connsiteX5" fmla="*/ 225631 w 1746451"/>
              <a:gd name="connsiteY5" fmla="*/ 3598224 h 3716977"/>
              <a:gd name="connsiteX6" fmla="*/ 296883 w 1746451"/>
              <a:gd name="connsiteY6" fmla="*/ 3574473 h 3716977"/>
              <a:gd name="connsiteX7" fmla="*/ 332509 w 1746451"/>
              <a:gd name="connsiteY7" fmla="*/ 3562598 h 3716977"/>
              <a:gd name="connsiteX8" fmla="*/ 403761 w 1746451"/>
              <a:gd name="connsiteY8" fmla="*/ 3526972 h 3716977"/>
              <a:gd name="connsiteX9" fmla="*/ 475013 w 1746451"/>
              <a:gd name="connsiteY9" fmla="*/ 3491346 h 3716977"/>
              <a:gd name="connsiteX10" fmla="*/ 546265 w 1746451"/>
              <a:gd name="connsiteY10" fmla="*/ 3443844 h 3716977"/>
              <a:gd name="connsiteX11" fmla="*/ 581891 w 1746451"/>
              <a:gd name="connsiteY11" fmla="*/ 3408218 h 3716977"/>
              <a:gd name="connsiteX12" fmla="*/ 653143 w 1746451"/>
              <a:gd name="connsiteY12" fmla="*/ 3360717 h 3716977"/>
              <a:gd name="connsiteX13" fmla="*/ 688769 w 1746451"/>
              <a:gd name="connsiteY13" fmla="*/ 3336966 h 3716977"/>
              <a:gd name="connsiteX14" fmla="*/ 712519 w 1746451"/>
              <a:gd name="connsiteY14" fmla="*/ 3301340 h 3716977"/>
              <a:gd name="connsiteX15" fmla="*/ 748145 w 1746451"/>
              <a:gd name="connsiteY15" fmla="*/ 3277590 h 3716977"/>
              <a:gd name="connsiteX16" fmla="*/ 819397 w 1746451"/>
              <a:gd name="connsiteY16" fmla="*/ 3206338 h 3716977"/>
              <a:gd name="connsiteX17" fmla="*/ 819397 w 1746451"/>
              <a:gd name="connsiteY17" fmla="*/ 3206338 h 3716977"/>
              <a:gd name="connsiteX18" fmla="*/ 890649 w 1746451"/>
              <a:gd name="connsiteY18" fmla="*/ 3135086 h 3716977"/>
              <a:gd name="connsiteX19" fmla="*/ 914400 w 1746451"/>
              <a:gd name="connsiteY19" fmla="*/ 3099460 h 3716977"/>
              <a:gd name="connsiteX20" fmla="*/ 926275 w 1746451"/>
              <a:gd name="connsiteY20" fmla="*/ 3063834 h 3716977"/>
              <a:gd name="connsiteX21" fmla="*/ 1009402 w 1746451"/>
              <a:gd name="connsiteY21" fmla="*/ 2956956 h 3716977"/>
              <a:gd name="connsiteX22" fmla="*/ 1021278 w 1746451"/>
              <a:gd name="connsiteY22" fmla="*/ 2921330 h 3716977"/>
              <a:gd name="connsiteX23" fmla="*/ 1056904 w 1746451"/>
              <a:gd name="connsiteY23" fmla="*/ 2873829 h 3716977"/>
              <a:gd name="connsiteX24" fmla="*/ 1080654 w 1746451"/>
              <a:gd name="connsiteY24" fmla="*/ 2838203 h 3716977"/>
              <a:gd name="connsiteX25" fmla="*/ 1128156 w 1746451"/>
              <a:gd name="connsiteY25" fmla="*/ 2755076 h 3716977"/>
              <a:gd name="connsiteX26" fmla="*/ 1163782 w 1746451"/>
              <a:gd name="connsiteY26" fmla="*/ 2719450 h 3716977"/>
              <a:gd name="connsiteX27" fmla="*/ 1175657 w 1746451"/>
              <a:gd name="connsiteY27" fmla="*/ 2683824 h 3716977"/>
              <a:gd name="connsiteX28" fmla="*/ 1223158 w 1746451"/>
              <a:gd name="connsiteY28" fmla="*/ 2600696 h 3716977"/>
              <a:gd name="connsiteX29" fmla="*/ 1258784 w 1746451"/>
              <a:gd name="connsiteY29" fmla="*/ 2481943 h 3716977"/>
              <a:gd name="connsiteX30" fmla="*/ 1282535 w 1746451"/>
              <a:gd name="connsiteY30" fmla="*/ 2446317 h 3716977"/>
              <a:gd name="connsiteX31" fmla="*/ 1318161 w 1746451"/>
              <a:gd name="connsiteY31" fmla="*/ 2351315 h 3716977"/>
              <a:gd name="connsiteX32" fmla="*/ 1341911 w 1746451"/>
              <a:gd name="connsiteY32" fmla="*/ 2280063 h 3716977"/>
              <a:gd name="connsiteX33" fmla="*/ 1353787 w 1746451"/>
              <a:gd name="connsiteY33" fmla="*/ 2244437 h 3716977"/>
              <a:gd name="connsiteX34" fmla="*/ 1377537 w 1746451"/>
              <a:gd name="connsiteY34" fmla="*/ 2090057 h 3716977"/>
              <a:gd name="connsiteX35" fmla="*/ 1401288 w 1746451"/>
              <a:gd name="connsiteY35" fmla="*/ 1959429 h 3716977"/>
              <a:gd name="connsiteX36" fmla="*/ 1425039 w 1746451"/>
              <a:gd name="connsiteY36" fmla="*/ 1911927 h 3716977"/>
              <a:gd name="connsiteX37" fmla="*/ 1436914 w 1746451"/>
              <a:gd name="connsiteY37" fmla="*/ 1852551 h 3716977"/>
              <a:gd name="connsiteX38" fmla="*/ 1460665 w 1746451"/>
              <a:gd name="connsiteY38" fmla="*/ 1781299 h 3716977"/>
              <a:gd name="connsiteX39" fmla="*/ 1472540 w 1746451"/>
              <a:gd name="connsiteY39" fmla="*/ 1710047 h 3716977"/>
              <a:gd name="connsiteX40" fmla="*/ 1484415 w 1746451"/>
              <a:gd name="connsiteY40" fmla="*/ 1650670 h 3716977"/>
              <a:gd name="connsiteX41" fmla="*/ 1520041 w 1746451"/>
              <a:gd name="connsiteY41" fmla="*/ 1472540 h 3716977"/>
              <a:gd name="connsiteX42" fmla="*/ 1531917 w 1746451"/>
              <a:gd name="connsiteY42" fmla="*/ 1436915 h 3716977"/>
              <a:gd name="connsiteX43" fmla="*/ 1555667 w 1746451"/>
              <a:gd name="connsiteY43" fmla="*/ 1377538 h 3716977"/>
              <a:gd name="connsiteX44" fmla="*/ 1579418 w 1746451"/>
              <a:gd name="connsiteY44" fmla="*/ 1270660 h 3716977"/>
              <a:gd name="connsiteX45" fmla="*/ 1603169 w 1746451"/>
              <a:gd name="connsiteY45" fmla="*/ 1235034 h 3716977"/>
              <a:gd name="connsiteX46" fmla="*/ 1615044 w 1746451"/>
              <a:gd name="connsiteY46" fmla="*/ 1187533 h 3716977"/>
              <a:gd name="connsiteX47" fmla="*/ 1638795 w 1746451"/>
              <a:gd name="connsiteY47" fmla="*/ 1116281 h 3716977"/>
              <a:gd name="connsiteX48" fmla="*/ 1662545 w 1746451"/>
              <a:gd name="connsiteY48" fmla="*/ 1033153 h 3716977"/>
              <a:gd name="connsiteX49" fmla="*/ 1686296 w 1746451"/>
              <a:gd name="connsiteY49" fmla="*/ 973777 h 3716977"/>
              <a:gd name="connsiteX50" fmla="*/ 1710047 w 1746451"/>
              <a:gd name="connsiteY50" fmla="*/ 843148 h 3716977"/>
              <a:gd name="connsiteX51" fmla="*/ 1721922 w 1746451"/>
              <a:gd name="connsiteY51" fmla="*/ 807522 h 3716977"/>
              <a:gd name="connsiteX52" fmla="*/ 1721922 w 1746451"/>
              <a:gd name="connsiteY52" fmla="*/ 308759 h 3716977"/>
              <a:gd name="connsiteX53" fmla="*/ 1686296 w 1746451"/>
              <a:gd name="connsiteY53" fmla="*/ 178130 h 3716977"/>
              <a:gd name="connsiteX54" fmla="*/ 1674421 w 1746451"/>
              <a:gd name="connsiteY54" fmla="*/ 130629 h 3716977"/>
              <a:gd name="connsiteX55" fmla="*/ 1650670 w 1746451"/>
              <a:gd name="connsiteY55" fmla="*/ 47502 h 3716977"/>
              <a:gd name="connsiteX56" fmla="*/ 1650670 w 1746451"/>
              <a:gd name="connsiteY56" fmla="*/ 0 h 371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746451" h="3716977">
                <a:moveTo>
                  <a:pt x="0" y="3716977"/>
                </a:moveTo>
                <a:cubicBezTo>
                  <a:pt x="3958" y="3705102"/>
                  <a:pt x="3024" y="3690202"/>
                  <a:pt x="11875" y="3681351"/>
                </a:cubicBezTo>
                <a:cubicBezTo>
                  <a:pt x="20726" y="3672500"/>
                  <a:pt x="36305" y="3675074"/>
                  <a:pt x="47501" y="3669476"/>
                </a:cubicBezTo>
                <a:cubicBezTo>
                  <a:pt x="60267" y="3663093"/>
                  <a:pt x="70085" y="3651522"/>
                  <a:pt x="83127" y="3645725"/>
                </a:cubicBezTo>
                <a:cubicBezTo>
                  <a:pt x="106005" y="3635557"/>
                  <a:pt x="130628" y="3629891"/>
                  <a:pt x="154379" y="3621974"/>
                </a:cubicBezTo>
                <a:lnTo>
                  <a:pt x="225631" y="3598224"/>
                </a:lnTo>
                <a:lnTo>
                  <a:pt x="296883" y="3574473"/>
                </a:lnTo>
                <a:lnTo>
                  <a:pt x="332509" y="3562598"/>
                </a:lnTo>
                <a:cubicBezTo>
                  <a:pt x="434609" y="3494531"/>
                  <a:pt x="305429" y="3576138"/>
                  <a:pt x="403761" y="3526972"/>
                </a:cubicBezTo>
                <a:cubicBezTo>
                  <a:pt x="495844" y="3480931"/>
                  <a:pt x="385466" y="3521194"/>
                  <a:pt x="475013" y="3491346"/>
                </a:cubicBezTo>
                <a:cubicBezTo>
                  <a:pt x="498764" y="3475512"/>
                  <a:pt x="526081" y="3464028"/>
                  <a:pt x="546265" y="3443844"/>
                </a:cubicBezTo>
                <a:cubicBezTo>
                  <a:pt x="558140" y="3431969"/>
                  <a:pt x="568634" y="3418529"/>
                  <a:pt x="581891" y="3408218"/>
                </a:cubicBezTo>
                <a:cubicBezTo>
                  <a:pt x="604423" y="3390693"/>
                  <a:pt x="629392" y="3376551"/>
                  <a:pt x="653143" y="3360717"/>
                </a:cubicBezTo>
                <a:lnTo>
                  <a:pt x="688769" y="3336966"/>
                </a:lnTo>
                <a:cubicBezTo>
                  <a:pt x="696686" y="3325091"/>
                  <a:pt x="702427" y="3311432"/>
                  <a:pt x="712519" y="3301340"/>
                </a:cubicBezTo>
                <a:cubicBezTo>
                  <a:pt x="722611" y="3291248"/>
                  <a:pt x="737478" y="3287072"/>
                  <a:pt x="748145" y="3277590"/>
                </a:cubicBezTo>
                <a:cubicBezTo>
                  <a:pt x="773249" y="3255275"/>
                  <a:pt x="795646" y="3230089"/>
                  <a:pt x="819397" y="3206338"/>
                </a:cubicBezTo>
                <a:lnTo>
                  <a:pt x="819397" y="3206338"/>
                </a:lnTo>
                <a:cubicBezTo>
                  <a:pt x="863587" y="3147419"/>
                  <a:pt x="838555" y="3169816"/>
                  <a:pt x="890649" y="3135086"/>
                </a:cubicBezTo>
                <a:cubicBezTo>
                  <a:pt x="898566" y="3123211"/>
                  <a:pt x="908017" y="3112226"/>
                  <a:pt x="914400" y="3099460"/>
                </a:cubicBezTo>
                <a:cubicBezTo>
                  <a:pt x="919998" y="3088264"/>
                  <a:pt x="919331" y="3074249"/>
                  <a:pt x="926275" y="3063834"/>
                </a:cubicBezTo>
                <a:cubicBezTo>
                  <a:pt x="967263" y="3002352"/>
                  <a:pt x="977778" y="3051823"/>
                  <a:pt x="1009402" y="2956956"/>
                </a:cubicBezTo>
                <a:cubicBezTo>
                  <a:pt x="1013361" y="2945081"/>
                  <a:pt x="1015067" y="2932198"/>
                  <a:pt x="1021278" y="2921330"/>
                </a:cubicBezTo>
                <a:cubicBezTo>
                  <a:pt x="1031098" y="2904146"/>
                  <a:pt x="1045400" y="2889935"/>
                  <a:pt x="1056904" y="2873829"/>
                </a:cubicBezTo>
                <a:cubicBezTo>
                  <a:pt x="1065200" y="2862215"/>
                  <a:pt x="1073573" y="2850595"/>
                  <a:pt x="1080654" y="2838203"/>
                </a:cubicBezTo>
                <a:cubicBezTo>
                  <a:pt x="1101772" y="2801247"/>
                  <a:pt x="1101854" y="2786638"/>
                  <a:pt x="1128156" y="2755076"/>
                </a:cubicBezTo>
                <a:cubicBezTo>
                  <a:pt x="1138907" y="2742174"/>
                  <a:pt x="1151907" y="2731325"/>
                  <a:pt x="1163782" y="2719450"/>
                </a:cubicBezTo>
                <a:cubicBezTo>
                  <a:pt x="1167740" y="2707575"/>
                  <a:pt x="1170726" y="2695330"/>
                  <a:pt x="1175657" y="2683824"/>
                </a:cubicBezTo>
                <a:cubicBezTo>
                  <a:pt x="1193736" y="2641639"/>
                  <a:pt x="1199307" y="2636474"/>
                  <a:pt x="1223158" y="2600696"/>
                </a:cubicBezTo>
                <a:cubicBezTo>
                  <a:pt x="1234283" y="2545076"/>
                  <a:pt x="1232747" y="2534018"/>
                  <a:pt x="1258784" y="2481943"/>
                </a:cubicBezTo>
                <a:cubicBezTo>
                  <a:pt x="1265167" y="2469177"/>
                  <a:pt x="1274618" y="2458192"/>
                  <a:pt x="1282535" y="2446317"/>
                </a:cubicBezTo>
                <a:cubicBezTo>
                  <a:pt x="1308246" y="2343470"/>
                  <a:pt x="1276760" y="2454817"/>
                  <a:pt x="1318161" y="2351315"/>
                </a:cubicBezTo>
                <a:cubicBezTo>
                  <a:pt x="1327459" y="2328070"/>
                  <a:pt x="1333994" y="2303814"/>
                  <a:pt x="1341911" y="2280063"/>
                </a:cubicBezTo>
                <a:lnTo>
                  <a:pt x="1353787" y="2244437"/>
                </a:lnTo>
                <a:cubicBezTo>
                  <a:pt x="1382495" y="2014763"/>
                  <a:pt x="1350340" y="2253235"/>
                  <a:pt x="1377537" y="2090057"/>
                </a:cubicBezTo>
                <a:cubicBezTo>
                  <a:pt x="1383171" y="2056253"/>
                  <a:pt x="1387610" y="1995904"/>
                  <a:pt x="1401288" y="1959429"/>
                </a:cubicBezTo>
                <a:cubicBezTo>
                  <a:pt x="1407504" y="1942853"/>
                  <a:pt x="1417122" y="1927761"/>
                  <a:pt x="1425039" y="1911927"/>
                </a:cubicBezTo>
                <a:cubicBezTo>
                  <a:pt x="1428997" y="1892135"/>
                  <a:pt x="1431603" y="1872024"/>
                  <a:pt x="1436914" y="1852551"/>
                </a:cubicBezTo>
                <a:cubicBezTo>
                  <a:pt x="1443501" y="1828398"/>
                  <a:pt x="1460665" y="1781299"/>
                  <a:pt x="1460665" y="1781299"/>
                </a:cubicBezTo>
                <a:cubicBezTo>
                  <a:pt x="1464623" y="1757548"/>
                  <a:pt x="1468233" y="1733737"/>
                  <a:pt x="1472540" y="1710047"/>
                </a:cubicBezTo>
                <a:cubicBezTo>
                  <a:pt x="1476151" y="1690188"/>
                  <a:pt x="1481097" y="1670580"/>
                  <a:pt x="1484415" y="1650670"/>
                </a:cubicBezTo>
                <a:cubicBezTo>
                  <a:pt x="1497671" y="1571133"/>
                  <a:pt x="1493277" y="1552826"/>
                  <a:pt x="1520041" y="1472540"/>
                </a:cubicBezTo>
                <a:cubicBezTo>
                  <a:pt x="1524000" y="1460665"/>
                  <a:pt x="1527522" y="1448635"/>
                  <a:pt x="1531917" y="1436915"/>
                </a:cubicBezTo>
                <a:cubicBezTo>
                  <a:pt x="1539402" y="1416955"/>
                  <a:pt x="1549542" y="1397956"/>
                  <a:pt x="1555667" y="1377538"/>
                </a:cubicBezTo>
                <a:cubicBezTo>
                  <a:pt x="1561300" y="1358762"/>
                  <a:pt x="1570284" y="1291972"/>
                  <a:pt x="1579418" y="1270660"/>
                </a:cubicBezTo>
                <a:cubicBezTo>
                  <a:pt x="1585040" y="1257542"/>
                  <a:pt x="1595252" y="1246909"/>
                  <a:pt x="1603169" y="1235034"/>
                </a:cubicBezTo>
                <a:cubicBezTo>
                  <a:pt x="1607127" y="1219200"/>
                  <a:pt x="1610354" y="1203166"/>
                  <a:pt x="1615044" y="1187533"/>
                </a:cubicBezTo>
                <a:cubicBezTo>
                  <a:pt x="1622238" y="1163553"/>
                  <a:pt x="1632723" y="1140569"/>
                  <a:pt x="1638795" y="1116281"/>
                </a:cubicBezTo>
                <a:cubicBezTo>
                  <a:pt x="1648152" y="1078852"/>
                  <a:pt x="1649769" y="1067223"/>
                  <a:pt x="1662545" y="1033153"/>
                </a:cubicBezTo>
                <a:cubicBezTo>
                  <a:pt x="1670030" y="1013194"/>
                  <a:pt x="1679555" y="994000"/>
                  <a:pt x="1686296" y="973777"/>
                </a:cubicBezTo>
                <a:cubicBezTo>
                  <a:pt x="1703896" y="920977"/>
                  <a:pt x="1697687" y="904949"/>
                  <a:pt x="1710047" y="843148"/>
                </a:cubicBezTo>
                <a:cubicBezTo>
                  <a:pt x="1712502" y="830873"/>
                  <a:pt x="1717964" y="819397"/>
                  <a:pt x="1721922" y="807522"/>
                </a:cubicBezTo>
                <a:cubicBezTo>
                  <a:pt x="1746451" y="586752"/>
                  <a:pt x="1741363" y="678148"/>
                  <a:pt x="1721922" y="308759"/>
                </a:cubicBezTo>
                <a:cubicBezTo>
                  <a:pt x="1719183" y="256719"/>
                  <a:pt x="1699008" y="228980"/>
                  <a:pt x="1686296" y="178130"/>
                </a:cubicBezTo>
                <a:cubicBezTo>
                  <a:pt x="1682338" y="162296"/>
                  <a:pt x="1678905" y="146322"/>
                  <a:pt x="1674421" y="130629"/>
                </a:cubicBezTo>
                <a:cubicBezTo>
                  <a:pt x="1665656" y="99951"/>
                  <a:pt x="1654796" y="80509"/>
                  <a:pt x="1650670" y="47502"/>
                </a:cubicBezTo>
                <a:cubicBezTo>
                  <a:pt x="1648706" y="31790"/>
                  <a:pt x="1650670" y="15834"/>
                  <a:pt x="1650670" y="0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125683" y="1793174"/>
            <a:ext cx="637812" cy="3028208"/>
          </a:xfrm>
          <a:custGeom>
            <a:avLst/>
            <a:gdLst>
              <a:gd name="connsiteX0" fmla="*/ 605642 w 637812"/>
              <a:gd name="connsiteY0" fmla="*/ 0 h 3028208"/>
              <a:gd name="connsiteX1" fmla="*/ 617517 w 637812"/>
              <a:gd name="connsiteY1" fmla="*/ 35626 h 3028208"/>
              <a:gd name="connsiteX2" fmla="*/ 617517 w 637812"/>
              <a:gd name="connsiteY2" fmla="*/ 391886 h 3028208"/>
              <a:gd name="connsiteX3" fmla="*/ 593766 w 637812"/>
              <a:gd name="connsiteY3" fmla="*/ 558140 h 3028208"/>
              <a:gd name="connsiteX4" fmla="*/ 570016 w 637812"/>
              <a:gd name="connsiteY4" fmla="*/ 688769 h 3028208"/>
              <a:gd name="connsiteX5" fmla="*/ 546265 w 637812"/>
              <a:gd name="connsiteY5" fmla="*/ 760021 h 3028208"/>
              <a:gd name="connsiteX6" fmla="*/ 534390 w 637812"/>
              <a:gd name="connsiteY6" fmla="*/ 795647 h 3028208"/>
              <a:gd name="connsiteX7" fmla="*/ 510639 w 637812"/>
              <a:gd name="connsiteY7" fmla="*/ 890649 h 3028208"/>
              <a:gd name="connsiteX8" fmla="*/ 498764 w 637812"/>
              <a:gd name="connsiteY8" fmla="*/ 938151 h 3028208"/>
              <a:gd name="connsiteX9" fmla="*/ 475013 w 637812"/>
              <a:gd name="connsiteY9" fmla="*/ 1009403 h 3028208"/>
              <a:gd name="connsiteX10" fmla="*/ 451262 w 637812"/>
              <a:gd name="connsiteY10" fmla="*/ 1116281 h 3028208"/>
              <a:gd name="connsiteX11" fmla="*/ 439387 w 637812"/>
              <a:gd name="connsiteY11" fmla="*/ 1151907 h 3028208"/>
              <a:gd name="connsiteX12" fmla="*/ 427512 w 637812"/>
              <a:gd name="connsiteY12" fmla="*/ 1211283 h 3028208"/>
              <a:gd name="connsiteX13" fmla="*/ 391886 w 637812"/>
              <a:gd name="connsiteY13" fmla="*/ 1353787 h 3028208"/>
              <a:gd name="connsiteX14" fmla="*/ 380011 w 637812"/>
              <a:gd name="connsiteY14" fmla="*/ 1401288 h 3028208"/>
              <a:gd name="connsiteX15" fmla="*/ 368135 w 637812"/>
              <a:gd name="connsiteY15" fmla="*/ 1448790 h 3028208"/>
              <a:gd name="connsiteX16" fmla="*/ 356260 w 637812"/>
              <a:gd name="connsiteY16" fmla="*/ 1531917 h 3028208"/>
              <a:gd name="connsiteX17" fmla="*/ 332509 w 637812"/>
              <a:gd name="connsiteY17" fmla="*/ 1745673 h 3028208"/>
              <a:gd name="connsiteX18" fmla="*/ 308759 w 637812"/>
              <a:gd name="connsiteY18" fmla="*/ 1840675 h 3028208"/>
              <a:gd name="connsiteX19" fmla="*/ 296883 w 637812"/>
              <a:gd name="connsiteY19" fmla="*/ 1876301 h 3028208"/>
              <a:gd name="connsiteX20" fmla="*/ 273133 w 637812"/>
              <a:gd name="connsiteY20" fmla="*/ 2018805 h 3028208"/>
              <a:gd name="connsiteX21" fmla="*/ 261257 w 637812"/>
              <a:gd name="connsiteY21" fmla="*/ 2054431 h 3028208"/>
              <a:gd name="connsiteX22" fmla="*/ 249382 w 637812"/>
              <a:gd name="connsiteY22" fmla="*/ 2125683 h 3028208"/>
              <a:gd name="connsiteX23" fmla="*/ 225631 w 637812"/>
              <a:gd name="connsiteY23" fmla="*/ 2256312 h 3028208"/>
              <a:gd name="connsiteX24" fmla="*/ 213756 w 637812"/>
              <a:gd name="connsiteY24" fmla="*/ 2363190 h 3028208"/>
              <a:gd name="connsiteX25" fmla="*/ 201881 w 637812"/>
              <a:gd name="connsiteY25" fmla="*/ 2505694 h 3028208"/>
              <a:gd name="connsiteX26" fmla="*/ 178130 w 637812"/>
              <a:gd name="connsiteY26" fmla="*/ 2600696 h 3028208"/>
              <a:gd name="connsiteX27" fmla="*/ 166255 w 637812"/>
              <a:gd name="connsiteY27" fmla="*/ 2660073 h 3028208"/>
              <a:gd name="connsiteX28" fmla="*/ 154379 w 637812"/>
              <a:gd name="connsiteY28" fmla="*/ 2695699 h 3028208"/>
              <a:gd name="connsiteX29" fmla="*/ 118753 w 637812"/>
              <a:gd name="connsiteY29" fmla="*/ 2826327 h 3028208"/>
              <a:gd name="connsiteX30" fmla="*/ 106878 w 637812"/>
              <a:gd name="connsiteY30" fmla="*/ 2861953 h 3028208"/>
              <a:gd name="connsiteX31" fmla="*/ 83127 w 637812"/>
              <a:gd name="connsiteY31" fmla="*/ 2897579 h 3028208"/>
              <a:gd name="connsiteX32" fmla="*/ 71252 w 637812"/>
              <a:gd name="connsiteY32" fmla="*/ 2933205 h 3028208"/>
              <a:gd name="connsiteX33" fmla="*/ 0 w 637812"/>
              <a:gd name="connsiteY33" fmla="*/ 3028208 h 302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37812" h="3028208">
                <a:moveTo>
                  <a:pt x="605642" y="0"/>
                </a:moveTo>
                <a:cubicBezTo>
                  <a:pt x="609600" y="11875"/>
                  <a:pt x="615747" y="23234"/>
                  <a:pt x="617517" y="35626"/>
                </a:cubicBezTo>
                <a:cubicBezTo>
                  <a:pt x="637812" y="177696"/>
                  <a:pt x="628931" y="232086"/>
                  <a:pt x="617517" y="391886"/>
                </a:cubicBezTo>
                <a:cubicBezTo>
                  <a:pt x="608030" y="524709"/>
                  <a:pt x="610073" y="460302"/>
                  <a:pt x="593766" y="558140"/>
                </a:cubicBezTo>
                <a:cubicBezTo>
                  <a:pt x="582266" y="627140"/>
                  <a:pt x="587115" y="631772"/>
                  <a:pt x="570016" y="688769"/>
                </a:cubicBezTo>
                <a:cubicBezTo>
                  <a:pt x="562822" y="712749"/>
                  <a:pt x="554182" y="736270"/>
                  <a:pt x="546265" y="760021"/>
                </a:cubicBezTo>
                <a:cubicBezTo>
                  <a:pt x="542307" y="771896"/>
                  <a:pt x="536845" y="783372"/>
                  <a:pt x="534390" y="795647"/>
                </a:cubicBezTo>
                <a:cubicBezTo>
                  <a:pt x="510242" y="916379"/>
                  <a:pt x="534985" y="805435"/>
                  <a:pt x="510639" y="890649"/>
                </a:cubicBezTo>
                <a:cubicBezTo>
                  <a:pt x="506155" y="906342"/>
                  <a:pt x="503454" y="922518"/>
                  <a:pt x="498764" y="938151"/>
                </a:cubicBezTo>
                <a:cubicBezTo>
                  <a:pt x="491570" y="962131"/>
                  <a:pt x="479923" y="984854"/>
                  <a:pt x="475013" y="1009403"/>
                </a:cubicBezTo>
                <a:cubicBezTo>
                  <a:pt x="466848" y="1050228"/>
                  <a:pt x="462445" y="1077141"/>
                  <a:pt x="451262" y="1116281"/>
                </a:cubicBezTo>
                <a:cubicBezTo>
                  <a:pt x="447823" y="1128317"/>
                  <a:pt x="442423" y="1139763"/>
                  <a:pt x="439387" y="1151907"/>
                </a:cubicBezTo>
                <a:cubicBezTo>
                  <a:pt x="434492" y="1171488"/>
                  <a:pt x="432051" y="1191616"/>
                  <a:pt x="427512" y="1211283"/>
                </a:cubicBezTo>
                <a:cubicBezTo>
                  <a:pt x="416502" y="1258992"/>
                  <a:pt x="403761" y="1306286"/>
                  <a:pt x="391886" y="1353787"/>
                </a:cubicBezTo>
                <a:lnTo>
                  <a:pt x="380011" y="1401288"/>
                </a:lnTo>
                <a:cubicBezTo>
                  <a:pt x="376052" y="1417122"/>
                  <a:pt x="370443" y="1432633"/>
                  <a:pt x="368135" y="1448790"/>
                </a:cubicBezTo>
                <a:cubicBezTo>
                  <a:pt x="364177" y="1476499"/>
                  <a:pt x="359595" y="1504126"/>
                  <a:pt x="356260" y="1531917"/>
                </a:cubicBezTo>
                <a:cubicBezTo>
                  <a:pt x="347718" y="1603097"/>
                  <a:pt x="355179" y="1677661"/>
                  <a:pt x="332509" y="1745673"/>
                </a:cubicBezTo>
                <a:cubicBezTo>
                  <a:pt x="305361" y="1827118"/>
                  <a:pt x="337424" y="1726019"/>
                  <a:pt x="308759" y="1840675"/>
                </a:cubicBezTo>
                <a:cubicBezTo>
                  <a:pt x="305723" y="1852819"/>
                  <a:pt x="300842" y="1864426"/>
                  <a:pt x="296883" y="1876301"/>
                </a:cubicBezTo>
                <a:cubicBezTo>
                  <a:pt x="290181" y="1923217"/>
                  <a:pt x="284709" y="1972502"/>
                  <a:pt x="273133" y="2018805"/>
                </a:cubicBezTo>
                <a:cubicBezTo>
                  <a:pt x="270097" y="2030949"/>
                  <a:pt x="265216" y="2042556"/>
                  <a:pt x="261257" y="2054431"/>
                </a:cubicBezTo>
                <a:cubicBezTo>
                  <a:pt x="257299" y="2078182"/>
                  <a:pt x="252787" y="2101847"/>
                  <a:pt x="249382" y="2125683"/>
                </a:cubicBezTo>
                <a:cubicBezTo>
                  <a:pt x="232598" y="2243177"/>
                  <a:pt x="248916" y="2186460"/>
                  <a:pt x="225631" y="2256312"/>
                </a:cubicBezTo>
                <a:cubicBezTo>
                  <a:pt x="221673" y="2291938"/>
                  <a:pt x="217154" y="2327506"/>
                  <a:pt x="213756" y="2363190"/>
                </a:cubicBezTo>
                <a:cubicBezTo>
                  <a:pt x="209237" y="2410641"/>
                  <a:pt x="208952" y="2458555"/>
                  <a:pt x="201881" y="2505694"/>
                </a:cubicBezTo>
                <a:cubicBezTo>
                  <a:pt x="197039" y="2537975"/>
                  <a:pt x="184531" y="2568688"/>
                  <a:pt x="178130" y="2600696"/>
                </a:cubicBezTo>
                <a:cubicBezTo>
                  <a:pt x="174172" y="2620488"/>
                  <a:pt x="171150" y="2640491"/>
                  <a:pt x="166255" y="2660073"/>
                </a:cubicBezTo>
                <a:cubicBezTo>
                  <a:pt x="163219" y="2672217"/>
                  <a:pt x="157415" y="2683555"/>
                  <a:pt x="154379" y="2695699"/>
                </a:cubicBezTo>
                <a:cubicBezTo>
                  <a:pt x="120804" y="2829995"/>
                  <a:pt x="169713" y="2673448"/>
                  <a:pt x="118753" y="2826327"/>
                </a:cubicBezTo>
                <a:cubicBezTo>
                  <a:pt x="114795" y="2838202"/>
                  <a:pt x="113822" y="2851538"/>
                  <a:pt x="106878" y="2861953"/>
                </a:cubicBezTo>
                <a:lnTo>
                  <a:pt x="83127" y="2897579"/>
                </a:lnTo>
                <a:cubicBezTo>
                  <a:pt x="79169" y="2909454"/>
                  <a:pt x="77331" y="2922263"/>
                  <a:pt x="71252" y="2933205"/>
                </a:cubicBezTo>
                <a:cubicBezTo>
                  <a:pt x="37682" y="2993631"/>
                  <a:pt x="36035" y="2992173"/>
                  <a:pt x="0" y="3028208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615044" y="2386940"/>
            <a:ext cx="2101933" cy="2553195"/>
          </a:xfrm>
          <a:custGeom>
            <a:avLst/>
            <a:gdLst>
              <a:gd name="connsiteX0" fmla="*/ 2101933 w 2101933"/>
              <a:gd name="connsiteY0" fmla="*/ 0 h 2553195"/>
              <a:gd name="connsiteX1" fmla="*/ 1995055 w 2101933"/>
              <a:gd name="connsiteY1" fmla="*/ 59377 h 2553195"/>
              <a:gd name="connsiteX2" fmla="*/ 1959429 w 2101933"/>
              <a:gd name="connsiteY2" fmla="*/ 83128 h 2553195"/>
              <a:gd name="connsiteX3" fmla="*/ 1935678 w 2101933"/>
              <a:gd name="connsiteY3" fmla="*/ 118754 h 2553195"/>
              <a:gd name="connsiteX4" fmla="*/ 1900052 w 2101933"/>
              <a:gd name="connsiteY4" fmla="*/ 154379 h 2553195"/>
              <a:gd name="connsiteX5" fmla="*/ 1852551 w 2101933"/>
              <a:gd name="connsiteY5" fmla="*/ 213756 h 2553195"/>
              <a:gd name="connsiteX6" fmla="*/ 1805050 w 2101933"/>
              <a:gd name="connsiteY6" fmla="*/ 273133 h 2553195"/>
              <a:gd name="connsiteX7" fmla="*/ 1757548 w 2101933"/>
              <a:gd name="connsiteY7" fmla="*/ 344385 h 2553195"/>
              <a:gd name="connsiteX8" fmla="*/ 1710047 w 2101933"/>
              <a:gd name="connsiteY8" fmla="*/ 415637 h 2553195"/>
              <a:gd name="connsiteX9" fmla="*/ 1686296 w 2101933"/>
              <a:gd name="connsiteY9" fmla="*/ 451263 h 2553195"/>
              <a:gd name="connsiteX10" fmla="*/ 1650670 w 2101933"/>
              <a:gd name="connsiteY10" fmla="*/ 498764 h 2553195"/>
              <a:gd name="connsiteX11" fmla="*/ 1638795 w 2101933"/>
              <a:gd name="connsiteY11" fmla="*/ 534390 h 2553195"/>
              <a:gd name="connsiteX12" fmla="*/ 1591294 w 2101933"/>
              <a:gd name="connsiteY12" fmla="*/ 605642 h 2553195"/>
              <a:gd name="connsiteX13" fmla="*/ 1579418 w 2101933"/>
              <a:gd name="connsiteY13" fmla="*/ 641268 h 2553195"/>
              <a:gd name="connsiteX14" fmla="*/ 1531917 w 2101933"/>
              <a:gd name="connsiteY14" fmla="*/ 724395 h 2553195"/>
              <a:gd name="connsiteX15" fmla="*/ 1496291 w 2101933"/>
              <a:gd name="connsiteY15" fmla="*/ 831273 h 2553195"/>
              <a:gd name="connsiteX16" fmla="*/ 1460665 w 2101933"/>
              <a:gd name="connsiteY16" fmla="*/ 926276 h 2553195"/>
              <a:gd name="connsiteX17" fmla="*/ 1436914 w 2101933"/>
              <a:gd name="connsiteY17" fmla="*/ 1021278 h 2553195"/>
              <a:gd name="connsiteX18" fmla="*/ 1401288 w 2101933"/>
              <a:gd name="connsiteY18" fmla="*/ 1128156 h 2553195"/>
              <a:gd name="connsiteX19" fmla="*/ 1389413 w 2101933"/>
              <a:gd name="connsiteY19" fmla="*/ 1163782 h 2553195"/>
              <a:gd name="connsiteX20" fmla="*/ 1365662 w 2101933"/>
              <a:gd name="connsiteY20" fmla="*/ 1258785 h 2553195"/>
              <a:gd name="connsiteX21" fmla="*/ 1353787 w 2101933"/>
              <a:gd name="connsiteY21" fmla="*/ 1306286 h 2553195"/>
              <a:gd name="connsiteX22" fmla="*/ 1330037 w 2101933"/>
              <a:gd name="connsiteY22" fmla="*/ 1353787 h 2553195"/>
              <a:gd name="connsiteX23" fmla="*/ 1306286 w 2101933"/>
              <a:gd name="connsiteY23" fmla="*/ 1448790 h 2553195"/>
              <a:gd name="connsiteX24" fmla="*/ 1294411 w 2101933"/>
              <a:gd name="connsiteY24" fmla="*/ 1484416 h 2553195"/>
              <a:gd name="connsiteX25" fmla="*/ 1258785 w 2101933"/>
              <a:gd name="connsiteY25" fmla="*/ 1520042 h 2553195"/>
              <a:gd name="connsiteX26" fmla="*/ 1223159 w 2101933"/>
              <a:gd name="connsiteY26" fmla="*/ 1591294 h 2553195"/>
              <a:gd name="connsiteX27" fmla="*/ 1187533 w 2101933"/>
              <a:gd name="connsiteY27" fmla="*/ 1615044 h 2553195"/>
              <a:gd name="connsiteX28" fmla="*/ 1092530 w 2101933"/>
              <a:gd name="connsiteY28" fmla="*/ 1698172 h 2553195"/>
              <a:gd name="connsiteX29" fmla="*/ 1056904 w 2101933"/>
              <a:gd name="connsiteY29" fmla="*/ 1733798 h 2553195"/>
              <a:gd name="connsiteX30" fmla="*/ 1021278 w 2101933"/>
              <a:gd name="connsiteY30" fmla="*/ 1745673 h 2553195"/>
              <a:gd name="connsiteX31" fmla="*/ 973777 w 2101933"/>
              <a:gd name="connsiteY31" fmla="*/ 1769424 h 2553195"/>
              <a:gd name="connsiteX32" fmla="*/ 902525 w 2101933"/>
              <a:gd name="connsiteY32" fmla="*/ 1816925 h 2553195"/>
              <a:gd name="connsiteX33" fmla="*/ 866899 w 2101933"/>
              <a:gd name="connsiteY33" fmla="*/ 1840676 h 2553195"/>
              <a:gd name="connsiteX34" fmla="*/ 831273 w 2101933"/>
              <a:gd name="connsiteY34" fmla="*/ 1852551 h 2553195"/>
              <a:gd name="connsiteX35" fmla="*/ 712520 w 2101933"/>
              <a:gd name="connsiteY35" fmla="*/ 1935678 h 2553195"/>
              <a:gd name="connsiteX36" fmla="*/ 653143 w 2101933"/>
              <a:gd name="connsiteY36" fmla="*/ 1983179 h 2553195"/>
              <a:gd name="connsiteX37" fmla="*/ 581891 w 2101933"/>
              <a:gd name="connsiteY37" fmla="*/ 2030681 h 2553195"/>
              <a:gd name="connsiteX38" fmla="*/ 498764 w 2101933"/>
              <a:gd name="connsiteY38" fmla="*/ 2078182 h 2553195"/>
              <a:gd name="connsiteX39" fmla="*/ 463138 w 2101933"/>
              <a:gd name="connsiteY39" fmla="*/ 2090057 h 2553195"/>
              <a:gd name="connsiteX40" fmla="*/ 427512 w 2101933"/>
              <a:gd name="connsiteY40" fmla="*/ 2113808 h 2553195"/>
              <a:gd name="connsiteX41" fmla="*/ 391886 w 2101933"/>
              <a:gd name="connsiteY41" fmla="*/ 2125683 h 2553195"/>
              <a:gd name="connsiteX42" fmla="*/ 320634 w 2101933"/>
              <a:gd name="connsiteY42" fmla="*/ 2173185 h 2553195"/>
              <a:gd name="connsiteX43" fmla="*/ 285008 w 2101933"/>
              <a:gd name="connsiteY43" fmla="*/ 2196935 h 2553195"/>
              <a:gd name="connsiteX44" fmla="*/ 225631 w 2101933"/>
              <a:gd name="connsiteY44" fmla="*/ 2268187 h 2553195"/>
              <a:gd name="connsiteX45" fmla="*/ 178130 w 2101933"/>
              <a:gd name="connsiteY45" fmla="*/ 2339439 h 2553195"/>
              <a:gd name="connsiteX46" fmla="*/ 154379 w 2101933"/>
              <a:gd name="connsiteY46" fmla="*/ 2375065 h 2553195"/>
              <a:gd name="connsiteX47" fmla="*/ 106878 w 2101933"/>
              <a:gd name="connsiteY47" fmla="*/ 2446317 h 2553195"/>
              <a:gd name="connsiteX48" fmla="*/ 83127 w 2101933"/>
              <a:gd name="connsiteY48" fmla="*/ 2481943 h 2553195"/>
              <a:gd name="connsiteX49" fmla="*/ 0 w 2101933"/>
              <a:gd name="connsiteY49" fmla="*/ 2553195 h 255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101933" h="2553195">
                <a:moveTo>
                  <a:pt x="2101933" y="0"/>
                </a:moveTo>
                <a:cubicBezTo>
                  <a:pt x="2039228" y="20903"/>
                  <a:pt x="2076721" y="4933"/>
                  <a:pt x="1995055" y="59377"/>
                </a:cubicBezTo>
                <a:lnTo>
                  <a:pt x="1959429" y="83128"/>
                </a:lnTo>
                <a:cubicBezTo>
                  <a:pt x="1951512" y="95003"/>
                  <a:pt x="1944815" y="107790"/>
                  <a:pt x="1935678" y="118754"/>
                </a:cubicBezTo>
                <a:cubicBezTo>
                  <a:pt x="1924927" y="131655"/>
                  <a:pt x="1909368" y="140406"/>
                  <a:pt x="1900052" y="154379"/>
                </a:cubicBezTo>
                <a:cubicBezTo>
                  <a:pt x="1854162" y="223213"/>
                  <a:pt x="1932229" y="160636"/>
                  <a:pt x="1852551" y="213756"/>
                </a:cubicBezTo>
                <a:cubicBezTo>
                  <a:pt x="1825807" y="293984"/>
                  <a:pt x="1862896" y="207023"/>
                  <a:pt x="1805050" y="273133"/>
                </a:cubicBezTo>
                <a:cubicBezTo>
                  <a:pt x="1786253" y="294615"/>
                  <a:pt x="1773382" y="320634"/>
                  <a:pt x="1757548" y="344385"/>
                </a:cubicBezTo>
                <a:lnTo>
                  <a:pt x="1710047" y="415637"/>
                </a:lnTo>
                <a:cubicBezTo>
                  <a:pt x="1702130" y="427512"/>
                  <a:pt x="1694860" y="439845"/>
                  <a:pt x="1686296" y="451263"/>
                </a:cubicBezTo>
                <a:lnTo>
                  <a:pt x="1650670" y="498764"/>
                </a:lnTo>
                <a:cubicBezTo>
                  <a:pt x="1646712" y="510639"/>
                  <a:pt x="1644874" y="523448"/>
                  <a:pt x="1638795" y="534390"/>
                </a:cubicBezTo>
                <a:cubicBezTo>
                  <a:pt x="1624933" y="559343"/>
                  <a:pt x="1600321" y="578562"/>
                  <a:pt x="1591294" y="605642"/>
                </a:cubicBezTo>
                <a:cubicBezTo>
                  <a:pt x="1587335" y="617517"/>
                  <a:pt x="1584349" y="629762"/>
                  <a:pt x="1579418" y="641268"/>
                </a:cubicBezTo>
                <a:cubicBezTo>
                  <a:pt x="1561336" y="683458"/>
                  <a:pt x="1555772" y="688614"/>
                  <a:pt x="1531917" y="724395"/>
                </a:cubicBezTo>
                <a:cubicBezTo>
                  <a:pt x="1505893" y="854520"/>
                  <a:pt x="1538434" y="718894"/>
                  <a:pt x="1496291" y="831273"/>
                </a:cubicBezTo>
                <a:cubicBezTo>
                  <a:pt x="1447782" y="960629"/>
                  <a:pt x="1526794" y="794018"/>
                  <a:pt x="1460665" y="926276"/>
                </a:cubicBezTo>
                <a:cubicBezTo>
                  <a:pt x="1452748" y="957943"/>
                  <a:pt x="1447236" y="990311"/>
                  <a:pt x="1436914" y="1021278"/>
                </a:cubicBezTo>
                <a:lnTo>
                  <a:pt x="1401288" y="1128156"/>
                </a:lnTo>
                <a:cubicBezTo>
                  <a:pt x="1397330" y="1140031"/>
                  <a:pt x="1391868" y="1151507"/>
                  <a:pt x="1389413" y="1163782"/>
                </a:cubicBezTo>
                <a:cubicBezTo>
                  <a:pt x="1365269" y="1284508"/>
                  <a:pt x="1390008" y="1173576"/>
                  <a:pt x="1365662" y="1258785"/>
                </a:cubicBezTo>
                <a:cubicBezTo>
                  <a:pt x="1361178" y="1274478"/>
                  <a:pt x="1359518" y="1291004"/>
                  <a:pt x="1353787" y="1306286"/>
                </a:cubicBezTo>
                <a:cubicBezTo>
                  <a:pt x="1347571" y="1322861"/>
                  <a:pt x="1335635" y="1336993"/>
                  <a:pt x="1330037" y="1353787"/>
                </a:cubicBezTo>
                <a:cubicBezTo>
                  <a:pt x="1319715" y="1384754"/>
                  <a:pt x="1316608" y="1417823"/>
                  <a:pt x="1306286" y="1448790"/>
                </a:cubicBezTo>
                <a:cubicBezTo>
                  <a:pt x="1302328" y="1460665"/>
                  <a:pt x="1301355" y="1474001"/>
                  <a:pt x="1294411" y="1484416"/>
                </a:cubicBezTo>
                <a:cubicBezTo>
                  <a:pt x="1285095" y="1498390"/>
                  <a:pt x="1270660" y="1508167"/>
                  <a:pt x="1258785" y="1520042"/>
                </a:cubicBezTo>
                <a:cubicBezTo>
                  <a:pt x="1249127" y="1549015"/>
                  <a:pt x="1246178" y="1568275"/>
                  <a:pt x="1223159" y="1591294"/>
                </a:cubicBezTo>
                <a:cubicBezTo>
                  <a:pt x="1213067" y="1601386"/>
                  <a:pt x="1199408" y="1607127"/>
                  <a:pt x="1187533" y="1615044"/>
                </a:cubicBezTo>
                <a:cubicBezTo>
                  <a:pt x="1120239" y="1715984"/>
                  <a:pt x="1231076" y="1559626"/>
                  <a:pt x="1092530" y="1698172"/>
                </a:cubicBezTo>
                <a:cubicBezTo>
                  <a:pt x="1080655" y="1710047"/>
                  <a:pt x="1070878" y="1724482"/>
                  <a:pt x="1056904" y="1733798"/>
                </a:cubicBezTo>
                <a:cubicBezTo>
                  <a:pt x="1046489" y="1740742"/>
                  <a:pt x="1032784" y="1740742"/>
                  <a:pt x="1021278" y="1745673"/>
                </a:cubicBezTo>
                <a:cubicBezTo>
                  <a:pt x="1005007" y="1752646"/>
                  <a:pt x="988957" y="1760316"/>
                  <a:pt x="973777" y="1769424"/>
                </a:cubicBezTo>
                <a:cubicBezTo>
                  <a:pt x="949300" y="1784110"/>
                  <a:pt x="926276" y="1801091"/>
                  <a:pt x="902525" y="1816925"/>
                </a:cubicBezTo>
                <a:cubicBezTo>
                  <a:pt x="890650" y="1824842"/>
                  <a:pt x="880439" y="1836163"/>
                  <a:pt x="866899" y="1840676"/>
                </a:cubicBezTo>
                <a:lnTo>
                  <a:pt x="831273" y="1852551"/>
                </a:lnTo>
                <a:cubicBezTo>
                  <a:pt x="819631" y="1860312"/>
                  <a:pt x="730106" y="1918092"/>
                  <a:pt x="712520" y="1935678"/>
                </a:cubicBezTo>
                <a:cubicBezTo>
                  <a:pt x="658806" y="1989392"/>
                  <a:pt x="722499" y="1960061"/>
                  <a:pt x="653143" y="1983179"/>
                </a:cubicBezTo>
                <a:lnTo>
                  <a:pt x="581891" y="2030681"/>
                </a:lnTo>
                <a:cubicBezTo>
                  <a:pt x="546118" y="2054530"/>
                  <a:pt x="540943" y="2060105"/>
                  <a:pt x="498764" y="2078182"/>
                </a:cubicBezTo>
                <a:cubicBezTo>
                  <a:pt x="487258" y="2083113"/>
                  <a:pt x="475013" y="2086099"/>
                  <a:pt x="463138" y="2090057"/>
                </a:cubicBezTo>
                <a:cubicBezTo>
                  <a:pt x="451263" y="2097974"/>
                  <a:pt x="440278" y="2107425"/>
                  <a:pt x="427512" y="2113808"/>
                </a:cubicBezTo>
                <a:cubicBezTo>
                  <a:pt x="416316" y="2119406"/>
                  <a:pt x="402828" y="2119604"/>
                  <a:pt x="391886" y="2125683"/>
                </a:cubicBezTo>
                <a:cubicBezTo>
                  <a:pt x="366933" y="2139546"/>
                  <a:pt x="344385" y="2157351"/>
                  <a:pt x="320634" y="2173185"/>
                </a:cubicBezTo>
                <a:lnTo>
                  <a:pt x="285008" y="2196935"/>
                </a:lnTo>
                <a:cubicBezTo>
                  <a:pt x="200130" y="2324251"/>
                  <a:pt x="332315" y="2131021"/>
                  <a:pt x="225631" y="2268187"/>
                </a:cubicBezTo>
                <a:cubicBezTo>
                  <a:pt x="208106" y="2290719"/>
                  <a:pt x="193964" y="2315688"/>
                  <a:pt x="178130" y="2339439"/>
                </a:cubicBezTo>
                <a:lnTo>
                  <a:pt x="154379" y="2375065"/>
                </a:lnTo>
                <a:lnTo>
                  <a:pt x="106878" y="2446317"/>
                </a:lnTo>
                <a:cubicBezTo>
                  <a:pt x="98961" y="2458192"/>
                  <a:pt x="95002" y="2474026"/>
                  <a:pt x="83127" y="2481943"/>
                </a:cubicBezTo>
                <a:cubicBezTo>
                  <a:pt x="4510" y="2534354"/>
                  <a:pt x="24640" y="2503913"/>
                  <a:pt x="0" y="255319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276600" y="4114800"/>
            <a:ext cx="1203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TS, </a:t>
            </a:r>
            <a:r>
              <a:rPr lang="en-US" dirty="0" err="1" smtClean="0"/>
              <a:t>slot#21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438400" y="3733800"/>
            <a:ext cx="1234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TD, </a:t>
            </a:r>
            <a:r>
              <a:rPr lang="en-US" dirty="0" err="1" smtClean="0"/>
              <a:t>slot#14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676400" y="3962400"/>
            <a:ext cx="122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SD, </a:t>
            </a:r>
            <a:r>
              <a:rPr lang="en-US" dirty="0" err="1" smtClean="0"/>
              <a:t>slot#12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04800" y="3733800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M6100</a:t>
            </a:r>
            <a:r>
              <a:rPr lang="en-US" dirty="0" smtClean="0"/>
              <a:t>, </a:t>
            </a:r>
            <a:r>
              <a:rPr lang="en-US" dirty="0" err="1" smtClean="0"/>
              <a:t>slot#3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971800" y="5638800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TI, </a:t>
            </a:r>
            <a:r>
              <a:rPr lang="en-US" dirty="0" err="1" smtClean="0"/>
              <a:t>slot#3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971800" y="4876800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TI, </a:t>
            </a:r>
            <a:r>
              <a:rPr lang="en-US" dirty="0" err="1" smtClean="0"/>
              <a:t>slot#6</a:t>
            </a:r>
            <a:endParaRPr lang="en-US" dirty="0"/>
          </a:p>
        </p:txBody>
      </p:sp>
      <p:cxnSp>
        <p:nvCxnSpPr>
          <p:cNvPr id="43" name="Straight Arrow Connector 42"/>
          <p:cNvCxnSpPr>
            <a:stCxn id="28" idx="0"/>
          </p:cNvCxnSpPr>
          <p:nvPr/>
        </p:nvCxnSpPr>
        <p:spPr>
          <a:xfrm flipH="1" flipV="1">
            <a:off x="3733800" y="2667000"/>
            <a:ext cx="144311" cy="1447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9" idx="0"/>
          </p:cNvCxnSpPr>
          <p:nvPr/>
        </p:nvCxnSpPr>
        <p:spPr>
          <a:xfrm flipH="1" flipV="1">
            <a:off x="2743200" y="2590800"/>
            <a:ext cx="312613" cy="1143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6" idx="0"/>
          </p:cNvCxnSpPr>
          <p:nvPr/>
        </p:nvCxnSpPr>
        <p:spPr>
          <a:xfrm flipV="1">
            <a:off x="2290607" y="2590800"/>
            <a:ext cx="147793" cy="1371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9" idx="0"/>
          </p:cNvCxnSpPr>
          <p:nvPr/>
        </p:nvCxnSpPr>
        <p:spPr>
          <a:xfrm flipH="1" flipV="1">
            <a:off x="990600" y="2514600"/>
            <a:ext cx="81397" cy="1219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1" idx="2"/>
          </p:cNvCxnSpPr>
          <p:nvPr/>
        </p:nvCxnSpPr>
        <p:spPr>
          <a:xfrm flipH="1">
            <a:off x="2133600" y="5246132"/>
            <a:ext cx="1357734" cy="8786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0" idx="2"/>
          </p:cNvCxnSpPr>
          <p:nvPr/>
        </p:nvCxnSpPr>
        <p:spPr>
          <a:xfrm flipH="1">
            <a:off x="1676400" y="6008132"/>
            <a:ext cx="1814934" cy="1166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334000" y="3048000"/>
            <a:ext cx="358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TS sync delay (</a:t>
            </a:r>
            <a:r>
              <a:rPr lang="en-US" dirty="0" err="1" smtClean="0"/>
              <a:t>0x79</a:t>
            </a:r>
            <a:r>
              <a:rPr lang="en-US" dirty="0" smtClean="0"/>
              <a:t> </a:t>
            </a:r>
            <a:r>
              <a:rPr lang="en-US" dirty="0" err="1" smtClean="0"/>
              <a:t>reg</a:t>
            </a:r>
            <a:r>
              <a:rPr lang="en-US" dirty="0" smtClean="0"/>
              <a:t>): </a:t>
            </a:r>
            <a:r>
              <a:rPr lang="en-US" dirty="0" err="1" smtClean="0"/>
              <a:t>0x54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TI sync delay (</a:t>
            </a:r>
            <a:r>
              <a:rPr lang="en-US" dirty="0" err="1" smtClean="0"/>
              <a:t>0x50</a:t>
            </a:r>
            <a:r>
              <a:rPr lang="en-US" dirty="0" smtClean="0"/>
              <a:t> </a:t>
            </a:r>
            <a:r>
              <a:rPr lang="en-US" dirty="0" err="1" smtClean="0"/>
              <a:t>reg</a:t>
            </a:r>
            <a:r>
              <a:rPr lang="en-US" dirty="0" smtClean="0"/>
              <a:t>, bits(15:8)):</a:t>
            </a:r>
          </a:p>
          <a:p>
            <a:r>
              <a:rPr lang="en-US" dirty="0"/>
              <a:t>	</a:t>
            </a:r>
            <a:r>
              <a:rPr lang="en-US" dirty="0" smtClean="0"/>
              <a:t>TI in </a:t>
            </a:r>
            <a:r>
              <a:rPr lang="en-US" dirty="0" err="1" smtClean="0"/>
              <a:t>slot3</a:t>
            </a:r>
            <a:r>
              <a:rPr lang="en-US" dirty="0" smtClean="0"/>
              <a:t>: </a:t>
            </a:r>
            <a:r>
              <a:rPr lang="en-US" dirty="0" err="1" smtClean="0"/>
              <a:t>0x08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TI in </a:t>
            </a:r>
            <a:r>
              <a:rPr lang="en-US" dirty="0" err="1" smtClean="0"/>
              <a:t>slot6</a:t>
            </a:r>
            <a:r>
              <a:rPr lang="en-US" dirty="0" smtClean="0"/>
              <a:t>: </a:t>
            </a:r>
            <a:r>
              <a:rPr lang="en-US" dirty="0" err="1" smtClean="0"/>
              <a:t>0x00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Fiber Length: </a:t>
            </a:r>
            <a:r>
              <a:rPr lang="en-US" dirty="0" err="1" smtClean="0"/>
              <a:t>5m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25ns</a:t>
            </a:r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Two TI boards </a:t>
            </a:r>
            <a:r>
              <a:rPr lang="en-US" dirty="0" err="1" smtClean="0">
                <a:sym typeface="Wingdings" pitchFamily="2" charset="2"/>
              </a:rPr>
              <a:t>fanout</a:t>
            </a:r>
            <a:r>
              <a:rPr lang="en-US" dirty="0" smtClean="0">
                <a:sym typeface="Wingdings" pitchFamily="2" charset="2"/>
              </a:rPr>
              <a:t> the </a:t>
            </a:r>
            <a:r>
              <a:rPr lang="en-US" dirty="0" err="1" smtClean="0">
                <a:sym typeface="Wingdings" pitchFamily="2" charset="2"/>
              </a:rPr>
              <a:t>trigger_1</a:t>
            </a:r>
            <a:r>
              <a:rPr lang="en-US" dirty="0" smtClean="0">
                <a:sym typeface="Wingdings" pitchFamily="2" charset="2"/>
              </a:rPr>
              <a:t> synchronously (within </a:t>
            </a:r>
            <a:r>
              <a:rPr lang="en-US" dirty="0" err="1" smtClean="0">
                <a:sym typeface="Wingdings" pitchFamily="2" charset="2"/>
              </a:rPr>
              <a:t>4ns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5943600" y="1295400"/>
            <a:ext cx="11344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Firmware:</a:t>
            </a:r>
          </a:p>
          <a:p>
            <a:r>
              <a:rPr lang="en-US" dirty="0" smtClean="0"/>
              <a:t>TS: </a:t>
            </a:r>
            <a:r>
              <a:rPr lang="en-US" dirty="0" err="1" smtClean="0"/>
              <a:t>V10.7</a:t>
            </a:r>
            <a:endParaRPr lang="en-US" dirty="0" smtClean="0"/>
          </a:p>
          <a:p>
            <a:r>
              <a:rPr lang="en-US" dirty="0" smtClean="0"/>
              <a:t>TI: </a:t>
            </a:r>
            <a:r>
              <a:rPr lang="en-US" dirty="0" err="1" smtClean="0"/>
              <a:t>V5.3</a:t>
            </a:r>
            <a:endParaRPr lang="en-US" dirty="0" smtClean="0"/>
          </a:p>
          <a:p>
            <a:r>
              <a:rPr lang="en-US" dirty="0" smtClean="0"/>
              <a:t>TD: </a:t>
            </a:r>
            <a:r>
              <a:rPr lang="en-US" dirty="0" err="1" smtClean="0"/>
              <a:t>V1.6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6096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 Results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467600" y="1447800"/>
            <a:ext cx="13716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TrigIn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67600" y="2514600"/>
            <a:ext cx="13716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TStrig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67600" y="3810000"/>
            <a:ext cx="13716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TI Trigger </a:t>
            </a:r>
            <a:r>
              <a:rPr lang="en-US" dirty="0" err="1" smtClean="0">
                <a:solidFill>
                  <a:srgbClr val="FF0000"/>
                </a:solidFill>
              </a:rPr>
              <a:t>Stroe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67600" y="4648200"/>
            <a:ext cx="13716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TI </a:t>
            </a:r>
            <a:r>
              <a:rPr lang="en-US" dirty="0" err="1" smtClean="0">
                <a:solidFill>
                  <a:srgbClr val="FF0000"/>
                </a:solidFill>
              </a:rPr>
              <a:t>trg_out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4" name="Picture 23" descr="triggerdelay003.png"/>
          <p:cNvPicPr>
            <a:picLocks noChangeAspect="1"/>
          </p:cNvPicPr>
          <p:nvPr/>
        </p:nvPicPr>
        <p:blipFill>
          <a:blip r:embed="rId2" cstate="print"/>
          <a:srcRect l="8438" t="3750" r="14063" b="35000"/>
          <a:stretch>
            <a:fillRect/>
          </a:stretch>
        </p:blipFill>
        <p:spPr>
          <a:xfrm>
            <a:off x="304800" y="1066800"/>
            <a:ext cx="7087046" cy="42005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57200" y="5486400"/>
            <a:ext cx="8445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skew from “TI </a:t>
            </a:r>
            <a:r>
              <a:rPr lang="en-US" dirty="0" err="1" smtClean="0"/>
              <a:t>trigger_1</a:t>
            </a:r>
            <a:r>
              <a:rPr lang="en-US" dirty="0" smtClean="0"/>
              <a:t> output” to “TS trigger input” is less than </a:t>
            </a:r>
            <a:r>
              <a:rPr lang="en-US" dirty="0" err="1" smtClean="0"/>
              <a:t>4ns</a:t>
            </a:r>
            <a:r>
              <a:rPr lang="en-US" dirty="0" smtClean="0"/>
              <a:t> (</a:t>
            </a:r>
            <a:r>
              <a:rPr lang="en-US" dirty="0" err="1" smtClean="0"/>
              <a:t>250MHz</a:t>
            </a:r>
            <a:r>
              <a:rPr lang="en-US" dirty="0" smtClean="0"/>
              <a:t> </a:t>
            </a:r>
            <a:r>
              <a:rPr lang="en-US" dirty="0" err="1" smtClean="0"/>
              <a:t>clcok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33400" y="6019800"/>
            <a:ext cx="832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trigger words are serialized/</a:t>
            </a:r>
            <a:r>
              <a:rPr lang="en-US" dirty="0" err="1" smtClean="0"/>
              <a:t>deserialized</a:t>
            </a:r>
            <a:r>
              <a:rPr lang="en-US" dirty="0" smtClean="0"/>
              <a:t> with skew of </a:t>
            </a:r>
            <a:r>
              <a:rPr lang="en-US" dirty="0" err="1" smtClean="0"/>
              <a:t>16ns</a:t>
            </a:r>
            <a:r>
              <a:rPr lang="en-US" dirty="0" smtClean="0"/>
              <a:t> (</a:t>
            </a:r>
            <a:r>
              <a:rPr lang="en-US" dirty="0" err="1" smtClean="0"/>
              <a:t>62.5MHz</a:t>
            </a:r>
            <a:r>
              <a:rPr lang="en-US" dirty="0" smtClean="0"/>
              <a:t> clock phase)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6096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Latency from figure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1371600"/>
            <a:ext cx="13716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TrigIn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1371600"/>
            <a:ext cx="13716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TStrig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81600" y="1371600"/>
            <a:ext cx="13716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TI Trigger </a:t>
            </a:r>
            <a:r>
              <a:rPr lang="en-US" dirty="0" err="1" smtClean="0">
                <a:solidFill>
                  <a:srgbClr val="FF0000"/>
                </a:solidFill>
              </a:rPr>
              <a:t>Stroe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15200" y="1371600"/>
            <a:ext cx="13716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TI </a:t>
            </a:r>
            <a:r>
              <a:rPr lang="en-US" dirty="0" err="1" smtClean="0">
                <a:solidFill>
                  <a:srgbClr val="FF0000"/>
                </a:solidFill>
              </a:rPr>
              <a:t>trg_out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2133600"/>
            <a:ext cx="1712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TS: </a:t>
            </a:r>
            <a:r>
              <a:rPr lang="en-US" dirty="0" err="1" smtClean="0"/>
              <a:t>162ns-174ns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2209800"/>
            <a:ext cx="1934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MGT: </a:t>
            </a:r>
            <a:r>
              <a:rPr lang="en-US" dirty="0" err="1" smtClean="0"/>
              <a:t>443ns-455ns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34200" y="220980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TI: </a:t>
            </a:r>
            <a:r>
              <a:rPr lang="en-US" dirty="0" err="1" smtClean="0"/>
              <a:t>674ns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667000"/>
            <a:ext cx="4565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 in slot #3: register (offset </a:t>
            </a:r>
            <a:r>
              <a:rPr lang="en-US" dirty="0" err="1" smtClean="0"/>
              <a:t>0xB8</a:t>
            </a:r>
            <a:r>
              <a:rPr lang="en-US" dirty="0" smtClean="0"/>
              <a:t>): </a:t>
            </a:r>
            <a:r>
              <a:rPr lang="en-US" dirty="0" err="1" smtClean="0"/>
              <a:t>0xe000fc0c</a:t>
            </a:r>
            <a:r>
              <a:rPr lang="en-US" dirty="0" smtClean="0"/>
              <a:t>;</a:t>
            </a:r>
          </a:p>
          <a:p>
            <a:r>
              <a:rPr lang="en-US" dirty="0" smtClean="0"/>
              <a:t>TI in slot #6: register (offset </a:t>
            </a:r>
            <a:r>
              <a:rPr lang="en-US" dirty="0" err="1" smtClean="0"/>
              <a:t>0xB8</a:t>
            </a:r>
            <a:r>
              <a:rPr lang="en-US" dirty="0" smtClean="0"/>
              <a:t>): </a:t>
            </a:r>
            <a:r>
              <a:rPr lang="en-US" dirty="0" err="1" smtClean="0"/>
              <a:t>0xe000fc0d</a:t>
            </a:r>
            <a:r>
              <a:rPr lang="en-US" dirty="0" smtClean="0"/>
              <a:t>;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3505200"/>
            <a:ext cx="836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Itemized latencies: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990600" y="3886200"/>
          <a:ext cx="685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667"/>
                <a:gridCol w="3471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TS processing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170ns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+ matching window width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TS </a:t>
                      </a:r>
                      <a:r>
                        <a:rPr lang="en-US" dirty="0" err="1" smtClean="0"/>
                        <a:t>Serializer</a:t>
                      </a:r>
                      <a:r>
                        <a:rPr lang="en-US" dirty="0" smtClean="0"/>
                        <a:t>/TI </a:t>
                      </a:r>
                      <a:r>
                        <a:rPr lang="en-US" dirty="0" err="1" smtClean="0"/>
                        <a:t>deserializer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230ns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SD/TD delay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25ns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5m</a:t>
                      </a:r>
                      <a:r>
                        <a:rPr lang="en-US" dirty="0" smtClean="0"/>
                        <a:t> fiber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25ns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 trigger delay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50ns</a:t>
                      </a:r>
                      <a:r>
                        <a:rPr lang="en-US" dirty="0" smtClean="0"/>
                        <a:t> +</a:t>
                      </a:r>
                      <a:r>
                        <a:rPr lang="en-US" baseline="0" dirty="0" smtClean="0"/>
                        <a:t> alignment delay setting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IMG508.jpg"/>
          <p:cNvPicPr>
            <a:picLocks noChangeAspect="1"/>
          </p:cNvPicPr>
          <p:nvPr/>
        </p:nvPicPr>
        <p:blipFill>
          <a:blip r:embed="rId2" cstate="print"/>
          <a:srcRect l="2461" t="4219" r="1406" b="17812"/>
          <a:stretch>
            <a:fillRect/>
          </a:stretch>
        </p:blipFill>
        <p:spPr>
          <a:xfrm>
            <a:off x="457200" y="1828800"/>
            <a:ext cx="7762832" cy="4721796"/>
          </a:xfrm>
          <a:prstGeom prst="rect">
            <a:avLst/>
          </a:prstGeom>
          <a:ln w="44450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79248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TI_master</a:t>
            </a:r>
            <a:r>
              <a:rPr lang="en-US" dirty="0" smtClean="0"/>
              <a:t> latency measurement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905000" y="9144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TI_M</a:t>
            </a:r>
            <a:r>
              <a:rPr lang="en-US" dirty="0" smtClean="0"/>
              <a:t> sync delay (</a:t>
            </a:r>
            <a:r>
              <a:rPr lang="en-US" dirty="0" err="1" smtClean="0"/>
              <a:t>0x7c</a:t>
            </a:r>
            <a:r>
              <a:rPr lang="en-US" dirty="0" smtClean="0"/>
              <a:t>) : </a:t>
            </a:r>
            <a:r>
              <a:rPr lang="en-US" dirty="0" err="1" smtClean="0"/>
              <a:t>0x24</a:t>
            </a:r>
            <a:endParaRPr lang="en-US" dirty="0"/>
          </a:p>
          <a:p>
            <a:r>
              <a:rPr lang="en-US" dirty="0" smtClean="0"/>
              <a:t>TI sync delay (</a:t>
            </a:r>
            <a:r>
              <a:rPr lang="en-US" dirty="0" err="1" smtClean="0"/>
              <a:t>0x50</a:t>
            </a:r>
            <a:r>
              <a:rPr lang="en-US" dirty="0" smtClean="0"/>
              <a:t>): </a:t>
            </a:r>
            <a:r>
              <a:rPr lang="en-US" dirty="0" err="1" smtClean="0"/>
              <a:t>0x00</a:t>
            </a:r>
            <a:endParaRPr lang="en-US" dirty="0"/>
          </a:p>
          <a:p>
            <a:r>
              <a:rPr lang="en-US" dirty="0" smtClean="0"/>
              <a:t>Fiber Length: </a:t>
            </a:r>
            <a:r>
              <a:rPr lang="en-US" dirty="0" err="1" smtClean="0"/>
              <a:t>3m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err="1" smtClean="0">
                <a:sym typeface="Wingdings" pitchFamily="2" charset="2"/>
              </a:rPr>
              <a:t>15ns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5800" y="990600"/>
            <a:ext cx="1134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Firmware:</a:t>
            </a:r>
          </a:p>
          <a:p>
            <a:r>
              <a:rPr lang="en-US" dirty="0" smtClean="0"/>
              <a:t>TI: </a:t>
            </a:r>
            <a:r>
              <a:rPr lang="en-US" dirty="0" err="1" smtClean="0"/>
              <a:t>V5.5</a:t>
            </a:r>
            <a:endParaRPr lang="en-US" dirty="0" smtClean="0"/>
          </a:p>
        </p:txBody>
      </p:sp>
      <p:pic>
        <p:nvPicPr>
          <p:cNvPr id="23" name="Picture 22" descr="IMG505.jpg"/>
          <p:cNvPicPr>
            <a:picLocks noChangeAspect="1"/>
          </p:cNvPicPr>
          <p:nvPr/>
        </p:nvPicPr>
        <p:blipFill>
          <a:blip r:embed="rId3" cstate="print"/>
          <a:srcRect l="11250" t="12187" r="40078" b="23906"/>
          <a:stretch>
            <a:fillRect/>
          </a:stretch>
        </p:blipFill>
        <p:spPr>
          <a:xfrm>
            <a:off x="4724400" y="914400"/>
            <a:ext cx="3909082" cy="3848913"/>
          </a:xfrm>
          <a:prstGeom prst="rect">
            <a:avLst/>
          </a:prstGeom>
        </p:spPr>
      </p:pic>
      <p:sp>
        <p:nvSpPr>
          <p:cNvPr id="24" name="Freeform 23"/>
          <p:cNvSpPr/>
          <p:nvPr/>
        </p:nvSpPr>
        <p:spPr>
          <a:xfrm>
            <a:off x="920750" y="3024717"/>
            <a:ext cx="908050" cy="450850"/>
          </a:xfrm>
          <a:custGeom>
            <a:avLst/>
            <a:gdLst>
              <a:gd name="connsiteX0" fmla="*/ 908050 w 908050"/>
              <a:gd name="connsiteY0" fmla="*/ 10583 h 450850"/>
              <a:gd name="connsiteX1" fmla="*/ 666750 w 908050"/>
              <a:gd name="connsiteY1" fmla="*/ 442383 h 450850"/>
              <a:gd name="connsiteX2" fmla="*/ 133350 w 908050"/>
              <a:gd name="connsiteY2" fmla="*/ 61383 h 450850"/>
              <a:gd name="connsiteX3" fmla="*/ 146050 w 908050"/>
              <a:gd name="connsiteY3" fmla="*/ 74083 h 450850"/>
              <a:gd name="connsiteX4" fmla="*/ 19050 w 908050"/>
              <a:gd name="connsiteY4" fmla="*/ 35983 h 450850"/>
              <a:gd name="connsiteX5" fmla="*/ 31750 w 908050"/>
              <a:gd name="connsiteY5" fmla="*/ 74083 h 45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050" h="450850">
                <a:moveTo>
                  <a:pt x="908050" y="10583"/>
                </a:moveTo>
                <a:cubicBezTo>
                  <a:pt x="851958" y="222249"/>
                  <a:pt x="795867" y="433916"/>
                  <a:pt x="666750" y="442383"/>
                </a:cubicBezTo>
                <a:cubicBezTo>
                  <a:pt x="537633" y="450850"/>
                  <a:pt x="220133" y="122766"/>
                  <a:pt x="133350" y="61383"/>
                </a:cubicBezTo>
                <a:cubicBezTo>
                  <a:pt x="46567" y="0"/>
                  <a:pt x="165100" y="78316"/>
                  <a:pt x="146050" y="74083"/>
                </a:cubicBezTo>
                <a:cubicBezTo>
                  <a:pt x="127000" y="69850"/>
                  <a:pt x="38100" y="35983"/>
                  <a:pt x="19050" y="35983"/>
                </a:cubicBezTo>
                <a:cubicBezTo>
                  <a:pt x="0" y="35983"/>
                  <a:pt x="15875" y="55033"/>
                  <a:pt x="31750" y="74083"/>
                </a:cubicBezTo>
              </a:path>
            </a:pathLst>
          </a:custGeom>
          <a:ln w="508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070100" y="5410200"/>
            <a:ext cx="4914900" cy="812800"/>
          </a:xfrm>
          <a:custGeom>
            <a:avLst/>
            <a:gdLst>
              <a:gd name="connsiteX0" fmla="*/ 0 w 4914900"/>
              <a:gd name="connsiteY0" fmla="*/ 0 h 812800"/>
              <a:gd name="connsiteX1" fmla="*/ 4914900 w 4914900"/>
              <a:gd name="connsiteY1" fmla="*/ 812800 h 812800"/>
              <a:gd name="connsiteX2" fmla="*/ 4914900 w 4914900"/>
              <a:gd name="connsiteY2" fmla="*/ 81280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4900" h="812800">
                <a:moveTo>
                  <a:pt x="0" y="0"/>
                </a:moveTo>
                <a:lnTo>
                  <a:pt x="4914900" y="812800"/>
                </a:lnTo>
                <a:lnTo>
                  <a:pt x="4914900" y="812800"/>
                </a:lnTo>
              </a:path>
            </a:pathLst>
          </a:cu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2146300" y="5626100"/>
            <a:ext cx="5194300" cy="1018117"/>
          </a:xfrm>
          <a:custGeom>
            <a:avLst/>
            <a:gdLst>
              <a:gd name="connsiteX0" fmla="*/ 0 w 5194300"/>
              <a:gd name="connsiteY0" fmla="*/ 0 h 1018117"/>
              <a:gd name="connsiteX1" fmla="*/ 1841500 w 5194300"/>
              <a:gd name="connsiteY1" fmla="*/ 774700 h 1018117"/>
              <a:gd name="connsiteX2" fmla="*/ 4165600 w 5194300"/>
              <a:gd name="connsiteY2" fmla="*/ 965200 h 1018117"/>
              <a:gd name="connsiteX3" fmla="*/ 4965700 w 5194300"/>
              <a:gd name="connsiteY3" fmla="*/ 952500 h 1018117"/>
              <a:gd name="connsiteX4" fmla="*/ 5194300 w 5194300"/>
              <a:gd name="connsiteY4" fmla="*/ 571500 h 1018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4300" h="1018117">
                <a:moveTo>
                  <a:pt x="0" y="0"/>
                </a:moveTo>
                <a:cubicBezTo>
                  <a:pt x="573616" y="306916"/>
                  <a:pt x="1147233" y="613833"/>
                  <a:pt x="1841500" y="774700"/>
                </a:cubicBezTo>
                <a:cubicBezTo>
                  <a:pt x="2535767" y="935567"/>
                  <a:pt x="3644900" y="935567"/>
                  <a:pt x="4165600" y="965200"/>
                </a:cubicBezTo>
                <a:cubicBezTo>
                  <a:pt x="4686300" y="994833"/>
                  <a:pt x="4794250" y="1018117"/>
                  <a:pt x="4965700" y="952500"/>
                </a:cubicBezTo>
                <a:cubicBezTo>
                  <a:pt x="5137150" y="886883"/>
                  <a:pt x="5165725" y="729191"/>
                  <a:pt x="5194300" y="571500"/>
                </a:cubicBezTo>
              </a:path>
            </a:pathLst>
          </a:cu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181100" y="5196417"/>
            <a:ext cx="6741583" cy="1039283"/>
          </a:xfrm>
          <a:custGeom>
            <a:avLst/>
            <a:gdLst>
              <a:gd name="connsiteX0" fmla="*/ 0 w 6741583"/>
              <a:gd name="connsiteY0" fmla="*/ 315383 h 1039283"/>
              <a:gd name="connsiteX1" fmla="*/ 609600 w 6741583"/>
              <a:gd name="connsiteY1" fmla="*/ 23283 h 1039283"/>
              <a:gd name="connsiteX2" fmla="*/ 2844800 w 6741583"/>
              <a:gd name="connsiteY2" fmla="*/ 175683 h 1039283"/>
              <a:gd name="connsiteX3" fmla="*/ 6121400 w 6741583"/>
              <a:gd name="connsiteY3" fmla="*/ 493183 h 1039283"/>
              <a:gd name="connsiteX4" fmla="*/ 6565900 w 6741583"/>
              <a:gd name="connsiteY4" fmla="*/ 1039283 h 1039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1583" h="1039283">
                <a:moveTo>
                  <a:pt x="0" y="315383"/>
                </a:moveTo>
                <a:cubicBezTo>
                  <a:pt x="67733" y="180974"/>
                  <a:pt x="135467" y="46566"/>
                  <a:pt x="609600" y="23283"/>
                </a:cubicBezTo>
                <a:cubicBezTo>
                  <a:pt x="1083733" y="0"/>
                  <a:pt x="1926167" y="97366"/>
                  <a:pt x="2844800" y="175683"/>
                </a:cubicBezTo>
                <a:cubicBezTo>
                  <a:pt x="3763433" y="254000"/>
                  <a:pt x="5501217" y="349250"/>
                  <a:pt x="6121400" y="493183"/>
                </a:cubicBezTo>
                <a:cubicBezTo>
                  <a:pt x="6741583" y="637116"/>
                  <a:pt x="6653741" y="838199"/>
                  <a:pt x="6565900" y="1039283"/>
                </a:cubicBezTo>
              </a:path>
            </a:pathLst>
          </a:cu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1244600" y="5791200"/>
            <a:ext cx="6908800" cy="1026583"/>
          </a:xfrm>
          <a:custGeom>
            <a:avLst/>
            <a:gdLst>
              <a:gd name="connsiteX0" fmla="*/ 0 w 6908800"/>
              <a:gd name="connsiteY0" fmla="*/ 0 h 1026583"/>
              <a:gd name="connsiteX1" fmla="*/ 1676400 w 6908800"/>
              <a:gd name="connsiteY1" fmla="*/ 787400 h 1026583"/>
              <a:gd name="connsiteX2" fmla="*/ 5715000 w 6908800"/>
              <a:gd name="connsiteY2" fmla="*/ 977900 h 1026583"/>
              <a:gd name="connsiteX3" fmla="*/ 6908800 w 6908800"/>
              <a:gd name="connsiteY3" fmla="*/ 495300 h 102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8800" h="1026583">
                <a:moveTo>
                  <a:pt x="0" y="0"/>
                </a:moveTo>
                <a:cubicBezTo>
                  <a:pt x="361950" y="312208"/>
                  <a:pt x="723900" y="624417"/>
                  <a:pt x="1676400" y="787400"/>
                </a:cubicBezTo>
                <a:cubicBezTo>
                  <a:pt x="2628900" y="950383"/>
                  <a:pt x="4842933" y="1026583"/>
                  <a:pt x="5715000" y="977900"/>
                </a:cubicBezTo>
                <a:cubicBezTo>
                  <a:pt x="6587067" y="929217"/>
                  <a:pt x="6747933" y="712258"/>
                  <a:pt x="6908800" y="495300"/>
                </a:cubicBezTo>
              </a:path>
            </a:pathLst>
          </a:cu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3914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TI_master</a:t>
            </a:r>
            <a:r>
              <a:rPr lang="en-US" dirty="0" smtClean="0"/>
              <a:t> Latency from figure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914400" y="1371600"/>
            <a:ext cx="13716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TrigIn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1371600"/>
            <a:ext cx="13716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TS”trig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81600" y="1371600"/>
            <a:ext cx="13716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TI Trigger Strobe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15200" y="1371600"/>
            <a:ext cx="1371600" cy="533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TI </a:t>
            </a:r>
            <a:r>
              <a:rPr lang="en-US" dirty="0" err="1" smtClean="0">
                <a:solidFill>
                  <a:srgbClr val="FF0000"/>
                </a:solidFill>
              </a:rPr>
              <a:t>trg_out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2133600"/>
            <a:ext cx="1872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TImaster</a:t>
            </a:r>
            <a:r>
              <a:rPr lang="en-US" dirty="0" smtClean="0"/>
              <a:t>: 76-</a:t>
            </a:r>
            <a:r>
              <a:rPr lang="en-US" dirty="0" err="1" smtClean="0"/>
              <a:t>88ns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67200" y="2209800"/>
            <a:ext cx="172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MGT: 328-</a:t>
            </a:r>
            <a:r>
              <a:rPr lang="en-US" dirty="0" err="1" smtClean="0"/>
              <a:t>340ns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2209800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TI: </a:t>
            </a:r>
            <a:r>
              <a:rPr lang="en-US" dirty="0" err="1" smtClean="0"/>
              <a:t>386ns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2667000"/>
            <a:ext cx="458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 in slot #3: register (offset </a:t>
            </a:r>
            <a:r>
              <a:rPr lang="en-US" dirty="0" err="1" smtClean="0"/>
              <a:t>0xB8</a:t>
            </a:r>
            <a:r>
              <a:rPr lang="en-US" dirty="0" smtClean="0"/>
              <a:t>): </a:t>
            </a:r>
            <a:r>
              <a:rPr lang="en-US" dirty="0" err="1" smtClean="0"/>
              <a:t>0xe000fc00</a:t>
            </a:r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09600" y="3124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Itemized latencies: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914400" y="3505200"/>
          <a:ext cx="685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667"/>
                <a:gridCol w="3471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TImaster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processing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80ns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 + matching window width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TS </a:t>
                      </a:r>
                      <a:r>
                        <a:rPr lang="en-US" dirty="0" err="1" smtClean="0"/>
                        <a:t>Serializer</a:t>
                      </a:r>
                      <a:r>
                        <a:rPr lang="en-US" dirty="0" smtClean="0"/>
                        <a:t>/TI </a:t>
                      </a:r>
                      <a:r>
                        <a:rPr lang="en-US" dirty="0" err="1" smtClean="0"/>
                        <a:t>deserializer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235ns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3m</a:t>
                      </a:r>
                      <a:r>
                        <a:rPr lang="en-US" dirty="0" smtClean="0"/>
                        <a:t> fiber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15ns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 trigger delay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50ns</a:t>
                      </a:r>
                      <a:r>
                        <a:rPr lang="en-US" dirty="0" smtClean="0"/>
                        <a:t> +</a:t>
                      </a:r>
                      <a:r>
                        <a:rPr lang="en-US" baseline="0" dirty="0" smtClean="0"/>
                        <a:t> alignment delay setting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62000" y="5486400"/>
            <a:ext cx="78784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measurement is consistent with the </a:t>
            </a:r>
            <a:r>
              <a:rPr lang="en-US" sz="2000" b="1" dirty="0" err="1" smtClean="0"/>
              <a:t>TS</a:t>
            </a:r>
            <a:r>
              <a:rPr lang="en-US" sz="2000" b="1" dirty="0" err="1" smtClean="0">
                <a:sym typeface="Wingdings" pitchFamily="2" charset="2"/>
              </a:rPr>
              <a:t>SDTDTI</a:t>
            </a:r>
            <a:r>
              <a:rPr lang="en-US" sz="2000" b="1" dirty="0" smtClean="0">
                <a:sym typeface="Wingdings" pitchFamily="2" charset="2"/>
              </a:rPr>
              <a:t> measurement.</a:t>
            </a:r>
          </a:p>
          <a:p>
            <a:r>
              <a:rPr lang="en-US" sz="2000" b="1" dirty="0" smtClean="0">
                <a:sym typeface="Wingdings" pitchFamily="2" charset="2"/>
              </a:rPr>
              <a:t>TS event type generation needs ~</a:t>
            </a:r>
            <a:r>
              <a:rPr lang="en-US" sz="2000" b="1" dirty="0" err="1" smtClean="0">
                <a:sym typeface="Wingdings" pitchFamily="2" charset="2"/>
              </a:rPr>
              <a:t>90ns</a:t>
            </a:r>
            <a:r>
              <a:rPr lang="en-US" sz="2000" b="1" dirty="0" smtClean="0">
                <a:sym typeface="Wingdings" pitchFamily="2" charset="2"/>
              </a:rPr>
              <a:t> more than that of </a:t>
            </a:r>
            <a:r>
              <a:rPr lang="en-US" sz="2000" b="1" dirty="0" err="1" smtClean="0">
                <a:sym typeface="Wingdings" pitchFamily="2" charset="2"/>
              </a:rPr>
              <a:t>Timaster</a:t>
            </a:r>
            <a:r>
              <a:rPr lang="en-US" sz="2000" b="1" dirty="0" smtClean="0">
                <a:sym typeface="Wingdings" pitchFamily="2" charset="2"/>
              </a:rPr>
              <a:t>.</a:t>
            </a:r>
          </a:p>
          <a:p>
            <a:r>
              <a:rPr lang="en-US" sz="2000" b="1" dirty="0" smtClean="0">
                <a:sym typeface="Wingdings" pitchFamily="2" charset="2"/>
              </a:rPr>
              <a:t>The total trigger distribution latency is ~</a:t>
            </a:r>
            <a:r>
              <a:rPr lang="en-US" sz="2000" b="1" dirty="0" err="1" smtClean="0">
                <a:sym typeface="Wingdings" pitchFamily="2" charset="2"/>
              </a:rPr>
              <a:t>500ns</a:t>
            </a:r>
            <a:r>
              <a:rPr lang="en-US" sz="2000" b="1" dirty="0" smtClean="0">
                <a:sym typeface="Wingdings" pitchFamily="2" charset="2"/>
              </a:rPr>
              <a:t> minimum.</a:t>
            </a:r>
            <a:endParaRPr lang="en-US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388</Words>
  <Application>Microsoft Office PowerPoint</Application>
  <PresentationFormat>On-screen Show (4:3)</PresentationFormat>
  <Paragraphs>95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Trigger Distribution Latency</vt:lpstr>
      <vt:lpstr>Measurement setup</vt:lpstr>
      <vt:lpstr>Measurement setup</vt:lpstr>
      <vt:lpstr>Measurement Results</vt:lpstr>
      <vt:lpstr>Latency from figure</vt:lpstr>
      <vt:lpstr>TI_master latency measurement</vt:lpstr>
      <vt:lpstr>TI_master Latency from figure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Trigger Distribution Latency</dc:title>
  <dc:creator>GU</dc:creator>
  <cp:lastModifiedBy>GU</cp:lastModifiedBy>
  <cp:revision>24</cp:revision>
  <dcterms:created xsi:type="dcterms:W3CDTF">2012-12-20T19:31:34Z</dcterms:created>
  <dcterms:modified xsi:type="dcterms:W3CDTF">2012-12-21T20:05:27Z</dcterms:modified>
</cp:coreProperties>
</file>