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1" r:id="rId5"/>
    <p:sldId id="259" r:id="rId6"/>
    <p:sldId id="260" r:id="rId7"/>
    <p:sldId id="257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4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1B2E-6ECA-46EC-8253-8617DB0D2BF4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DFAC-CB4C-4CCE-BBC6-87B6D7A29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2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1B2E-6ECA-46EC-8253-8617DB0D2BF4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DFAC-CB4C-4CCE-BBC6-87B6D7A29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1B2E-6ECA-46EC-8253-8617DB0D2BF4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DFAC-CB4C-4CCE-BBC6-87B6D7A29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7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1B2E-6ECA-46EC-8253-8617DB0D2BF4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DFAC-CB4C-4CCE-BBC6-87B6D7A29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2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1B2E-6ECA-46EC-8253-8617DB0D2BF4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DFAC-CB4C-4CCE-BBC6-87B6D7A29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5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1B2E-6ECA-46EC-8253-8617DB0D2BF4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DFAC-CB4C-4CCE-BBC6-87B6D7A29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9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1B2E-6ECA-46EC-8253-8617DB0D2BF4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DFAC-CB4C-4CCE-BBC6-87B6D7A29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0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1B2E-6ECA-46EC-8253-8617DB0D2BF4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DFAC-CB4C-4CCE-BBC6-87B6D7A29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3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1B2E-6ECA-46EC-8253-8617DB0D2BF4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DFAC-CB4C-4CCE-BBC6-87B6D7A29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0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1B2E-6ECA-46EC-8253-8617DB0D2BF4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DFAC-CB4C-4CCE-BBC6-87B6D7A29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6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1B2E-6ECA-46EC-8253-8617DB0D2BF4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DFAC-CB4C-4CCE-BBC6-87B6D7A29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F1B2E-6ECA-46EC-8253-8617DB0D2BF4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2DFAC-CB4C-4CCE-BBC6-87B6D7A29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1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376232" y="537206"/>
            <a:ext cx="152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GTP trigger tables</a:t>
            </a:r>
            <a:endParaRPr lang="en-US" dirty="0"/>
          </a:p>
        </p:txBody>
      </p:sp>
      <p:cxnSp>
        <p:nvCxnSpPr>
          <p:cNvPr id="22" name="Elbow Connector 21"/>
          <p:cNvCxnSpPr>
            <a:endCxn id="20" idx="1"/>
          </p:cNvCxnSpPr>
          <p:nvPr/>
        </p:nvCxnSpPr>
        <p:spPr>
          <a:xfrm>
            <a:off x="597274" y="689606"/>
            <a:ext cx="1778958" cy="419100"/>
          </a:xfrm>
          <a:prstGeom prst="bentConnector3">
            <a:avLst>
              <a:gd name="adj1" fmla="val 38221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1232" y="372185"/>
            <a:ext cx="1114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GTP(32:1)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376232" y="1817366"/>
            <a:ext cx="1524000" cy="14630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TS partition trigger tables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376232" y="3432806"/>
            <a:ext cx="1524000" cy="990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FP Trigger Tables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280425" y="822956"/>
            <a:ext cx="1114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GTP(32:1)</a:t>
            </a:r>
            <a:endParaRPr lang="en-US" dirty="0"/>
          </a:p>
        </p:txBody>
      </p:sp>
      <p:cxnSp>
        <p:nvCxnSpPr>
          <p:cNvPr id="34" name="Straight Connector 33"/>
          <p:cNvCxnSpPr>
            <a:stCxn id="28" idx="1"/>
          </p:cNvCxnSpPr>
          <p:nvPr/>
        </p:nvCxnSpPr>
        <p:spPr>
          <a:xfrm>
            <a:off x="1280425" y="1007622"/>
            <a:ext cx="0" cy="12092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274075" y="2216900"/>
            <a:ext cx="109580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261375" y="1867650"/>
            <a:ext cx="1114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GTP(32:1)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20" idx="3"/>
          </p:cNvCxnSpPr>
          <p:nvPr/>
        </p:nvCxnSpPr>
        <p:spPr>
          <a:xfrm>
            <a:off x="3900232" y="1108706"/>
            <a:ext cx="15589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796415" y="791206"/>
            <a:ext cx="184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TrgTypeGTP</a:t>
            </a:r>
            <a:r>
              <a:rPr lang="en-US" dirty="0" smtClean="0"/>
              <a:t>(10:0)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3912932" y="2378706"/>
            <a:ext cx="15462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796415" y="2062476"/>
            <a:ext cx="1815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TrgTypeSub</a:t>
            </a:r>
            <a:r>
              <a:rPr lang="en-US" dirty="0" smtClean="0"/>
              <a:t>(13:1)</a:t>
            </a:r>
            <a:endParaRPr lang="en-US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912932" y="3680456"/>
            <a:ext cx="15462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824307" y="3365754"/>
            <a:ext cx="1690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TrgTypeFP</a:t>
            </a:r>
            <a:r>
              <a:rPr lang="en-US" dirty="0" smtClean="0"/>
              <a:t>(10:0)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5472815" y="613406"/>
            <a:ext cx="3200400" cy="502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 Type Comb logic</a:t>
            </a:r>
          </a:p>
          <a:p>
            <a:endParaRPr lang="en-US" sz="900" dirty="0" smtClean="0"/>
          </a:p>
          <a:p>
            <a:r>
              <a:rPr lang="en-US" sz="900" dirty="0" smtClean="0"/>
              <a:t>if (</a:t>
            </a:r>
            <a:r>
              <a:rPr lang="en-US" sz="900" dirty="0" err="1" smtClean="0"/>
              <a:t>IamBusy</a:t>
            </a:r>
            <a:r>
              <a:rPr lang="en-US" sz="900" dirty="0" smtClean="0"/>
              <a:t> ) then   -- If busy, disable the trigger word	</a:t>
            </a:r>
          </a:p>
          <a:p>
            <a:r>
              <a:rPr lang="en-US" sz="900" dirty="0"/>
              <a:t> </a:t>
            </a:r>
            <a:r>
              <a:rPr lang="en-US" sz="900" dirty="0" smtClean="0"/>
              <a:t>   if (</a:t>
            </a:r>
            <a:r>
              <a:rPr lang="en-US" sz="900" dirty="0" err="1" smtClean="0"/>
              <a:t>Vme</a:t>
            </a:r>
            <a:r>
              <a:rPr lang="en-US" sz="900" dirty="0" smtClean="0"/>
              <a:t> trigger </a:t>
            </a:r>
            <a:r>
              <a:rPr lang="en-US" sz="900" dirty="0" err="1" smtClean="0"/>
              <a:t>commnad</a:t>
            </a:r>
            <a:r>
              <a:rPr lang="en-US" sz="900" dirty="0" smtClean="0"/>
              <a:t>) then  --Let VME trigger command go</a:t>
            </a:r>
          </a:p>
          <a:p>
            <a:r>
              <a:rPr lang="en-US" sz="900" dirty="0" smtClean="0"/>
              <a:t>    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(13:0) &lt;= </a:t>
            </a:r>
            <a:r>
              <a:rPr lang="en-US" sz="900" dirty="0" err="1" smtClean="0"/>
              <a:t>TrgTypeVME</a:t>
            </a:r>
            <a:r>
              <a:rPr lang="en-US" sz="900" dirty="0" smtClean="0"/>
              <a:t>(13:0);</a:t>
            </a:r>
          </a:p>
          <a:p>
            <a:r>
              <a:rPr lang="en-US" sz="900" dirty="0" smtClean="0"/>
              <a:t>    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(15:14) &lt;= "01";</a:t>
            </a:r>
          </a:p>
          <a:p>
            <a:r>
              <a:rPr lang="en-US" sz="900" dirty="0" smtClean="0"/>
              <a:t>    else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&lt;= "0100000000000101";  -- Busy no trigger</a:t>
            </a:r>
          </a:p>
          <a:p>
            <a:r>
              <a:rPr lang="en-US" sz="900" dirty="0" smtClean="0"/>
              <a:t>    end if;</a:t>
            </a:r>
          </a:p>
          <a:p>
            <a:r>
              <a:rPr lang="en-US" sz="900" dirty="0" err="1" smtClean="0"/>
              <a:t>elsif</a:t>
            </a:r>
            <a:r>
              <a:rPr lang="en-US" sz="900" dirty="0" smtClean="0"/>
              <a:t> ( (</a:t>
            </a:r>
            <a:r>
              <a:rPr lang="en-US" sz="900" dirty="0" err="1" smtClean="0"/>
              <a:t>TrgTypeGTP</a:t>
            </a:r>
            <a:r>
              <a:rPr lang="en-US" sz="900" dirty="0" smtClean="0"/>
              <a:t>(10) = '1') and (</a:t>
            </a:r>
            <a:r>
              <a:rPr lang="en-US" sz="900" dirty="0" err="1" smtClean="0"/>
              <a:t>TrgTypeFP</a:t>
            </a:r>
            <a:r>
              <a:rPr lang="en-US" sz="900" dirty="0" smtClean="0"/>
              <a:t>(10) = '1') ) then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(11:10) &lt;= </a:t>
            </a:r>
            <a:r>
              <a:rPr lang="en-US" sz="900" dirty="0" err="1" smtClean="0"/>
              <a:t>TrgTime</a:t>
            </a:r>
            <a:r>
              <a:rPr lang="en-US" sz="900" dirty="0" smtClean="0"/>
              <a:t>(1:0);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(9:8) &lt;= </a:t>
            </a:r>
            <a:r>
              <a:rPr lang="en-US" sz="900" dirty="0" err="1" smtClean="0"/>
              <a:t>GtpTrig</a:t>
            </a:r>
            <a:r>
              <a:rPr lang="en-US" sz="900" dirty="0" smtClean="0"/>
              <a:t>(9:8);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(7:0) &lt;= "11111011";  -- Event type 251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(15:12) &lt;= "1001";</a:t>
            </a:r>
          </a:p>
          <a:p>
            <a:r>
              <a:rPr lang="en-US" sz="900" dirty="0" err="1" smtClean="0"/>
              <a:t>elsif</a:t>
            </a:r>
            <a:r>
              <a:rPr lang="en-US" sz="900" dirty="0" smtClean="0"/>
              <a:t> ( (</a:t>
            </a:r>
            <a:r>
              <a:rPr lang="en-US" sz="900" dirty="0" err="1" smtClean="0"/>
              <a:t>TrgTypeGTP</a:t>
            </a:r>
            <a:r>
              <a:rPr lang="en-US" sz="900" dirty="0" smtClean="0"/>
              <a:t>(10) = '1') ) then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(11:10) &lt;= </a:t>
            </a:r>
            <a:r>
              <a:rPr lang="en-US" sz="900" dirty="0" err="1" smtClean="0"/>
              <a:t>TrgTime</a:t>
            </a:r>
            <a:r>
              <a:rPr lang="en-US" sz="900" dirty="0" smtClean="0"/>
              <a:t>(1:0);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(9:0) &lt;= </a:t>
            </a:r>
            <a:r>
              <a:rPr lang="en-US" sz="900" dirty="0" err="1" smtClean="0"/>
              <a:t>TrgTypeGTP</a:t>
            </a:r>
            <a:r>
              <a:rPr lang="en-US" sz="900" dirty="0" smtClean="0"/>
              <a:t>(9:0);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(15:12) &lt;= "1010";</a:t>
            </a:r>
          </a:p>
          <a:p>
            <a:r>
              <a:rPr lang="en-US" sz="900" dirty="0" err="1" smtClean="0"/>
              <a:t>elsif</a:t>
            </a:r>
            <a:r>
              <a:rPr lang="en-US" sz="900" dirty="0" smtClean="0"/>
              <a:t> ( (</a:t>
            </a:r>
            <a:r>
              <a:rPr lang="en-US" sz="900" dirty="0" err="1" smtClean="0"/>
              <a:t>TrgTypeFP</a:t>
            </a:r>
            <a:r>
              <a:rPr lang="en-US" sz="900" dirty="0" smtClean="0"/>
              <a:t>(10) = '1') ) then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(11:10) &lt;= </a:t>
            </a:r>
            <a:r>
              <a:rPr lang="en-US" sz="900" dirty="0" err="1" smtClean="0"/>
              <a:t>TrgTime</a:t>
            </a:r>
            <a:r>
              <a:rPr lang="en-US" sz="900" dirty="0" smtClean="0"/>
              <a:t>(1:0);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(9 </a:t>
            </a:r>
            <a:r>
              <a:rPr lang="en-US" sz="900" dirty="0" err="1" smtClean="0"/>
              <a:t>downto</a:t>
            </a:r>
            <a:r>
              <a:rPr lang="en-US" sz="900" dirty="0" smtClean="0"/>
              <a:t> 0) &lt;= </a:t>
            </a:r>
            <a:r>
              <a:rPr lang="en-US" sz="900" dirty="0" err="1" smtClean="0"/>
              <a:t>TrgTypeFP</a:t>
            </a:r>
            <a:r>
              <a:rPr lang="en-US" sz="900" dirty="0" smtClean="0"/>
              <a:t>(9:0);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(15:12) &lt;= "1001";</a:t>
            </a:r>
          </a:p>
          <a:p>
            <a:r>
              <a:rPr lang="en-US" sz="900" dirty="0" err="1" smtClean="0"/>
              <a:t>elsif</a:t>
            </a:r>
            <a:r>
              <a:rPr lang="en-US" sz="900" dirty="0" smtClean="0"/>
              <a:t> (</a:t>
            </a:r>
            <a:r>
              <a:rPr lang="en-US" sz="900" dirty="0" err="1" smtClean="0"/>
              <a:t>TrgTypeSub</a:t>
            </a:r>
            <a:r>
              <a:rPr lang="en-US" sz="900" dirty="0" smtClean="0"/>
              <a:t>(13) = '1') then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(11:0) &lt;= </a:t>
            </a:r>
            <a:r>
              <a:rPr lang="en-US" sz="900" dirty="0" err="1" smtClean="0"/>
              <a:t>TrgTypeSub</a:t>
            </a:r>
            <a:r>
              <a:rPr lang="en-US" sz="900" dirty="0" smtClean="0"/>
              <a:t>(12:1);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(15:12) &lt;= "1011";</a:t>
            </a:r>
          </a:p>
          <a:p>
            <a:r>
              <a:rPr lang="en-US" sz="900" dirty="0" err="1" smtClean="0"/>
              <a:t>elsif</a:t>
            </a:r>
            <a:r>
              <a:rPr lang="en-US" sz="900" dirty="0" smtClean="0"/>
              <a:t> (</a:t>
            </a:r>
            <a:r>
              <a:rPr lang="en-US" sz="900" dirty="0" err="1" smtClean="0"/>
              <a:t>FillTrg</a:t>
            </a:r>
            <a:r>
              <a:rPr lang="en-US" sz="900" dirty="0" smtClean="0"/>
              <a:t> = '1') then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(11:0) &lt;= "000100000000";  -- trig1 with type 0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(15:12) &lt;= "1001";</a:t>
            </a:r>
          </a:p>
          <a:p>
            <a:r>
              <a:rPr lang="en-US" sz="900" dirty="0" smtClean="0"/>
              <a:t>else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(13:0) &lt;= </a:t>
            </a:r>
            <a:r>
              <a:rPr lang="en-US" sz="900" dirty="0" err="1" smtClean="0"/>
              <a:t>TrgTypeVME</a:t>
            </a:r>
            <a:r>
              <a:rPr lang="en-US" sz="900" dirty="0" smtClean="0"/>
              <a:t>(13:0);</a:t>
            </a:r>
          </a:p>
          <a:p>
            <a:r>
              <a:rPr lang="en-US" sz="900" dirty="0" smtClean="0"/>
              <a:t>    </a:t>
            </a:r>
            <a:r>
              <a:rPr lang="en-US" sz="900" dirty="0" err="1" smtClean="0"/>
              <a:t>TrigType</a:t>
            </a:r>
            <a:r>
              <a:rPr lang="en-US" sz="900" dirty="0" smtClean="0"/>
              <a:t> (15:14) &lt;= "01";</a:t>
            </a:r>
          </a:p>
          <a:p>
            <a:r>
              <a:rPr lang="en-US" sz="900" dirty="0" smtClean="0"/>
              <a:t>end if;</a:t>
            </a:r>
            <a:endParaRPr lang="en-US" sz="1000" dirty="0" smtClean="0"/>
          </a:p>
        </p:txBody>
      </p:sp>
      <p:cxnSp>
        <p:nvCxnSpPr>
          <p:cNvPr id="70" name="Elbow Connector 69"/>
          <p:cNvCxnSpPr/>
          <p:nvPr/>
        </p:nvCxnSpPr>
        <p:spPr>
          <a:xfrm>
            <a:off x="471232" y="2670806"/>
            <a:ext cx="1878642" cy="389890"/>
          </a:xfrm>
          <a:prstGeom prst="bentConnector3">
            <a:avLst>
              <a:gd name="adj1" fmla="val 41888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09728" y="2366006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FP(32:1)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1254067" y="2774946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FP(32:1)</a:t>
            </a:r>
            <a:endParaRPr lang="en-US" dirty="0"/>
          </a:p>
        </p:txBody>
      </p:sp>
      <p:cxnSp>
        <p:nvCxnSpPr>
          <p:cNvPr id="73" name="Straight Connector 72"/>
          <p:cNvCxnSpPr>
            <a:stCxn id="72" idx="1"/>
          </p:cNvCxnSpPr>
          <p:nvPr/>
        </p:nvCxnSpPr>
        <p:spPr>
          <a:xfrm>
            <a:off x="1254067" y="2959612"/>
            <a:ext cx="0" cy="12092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1247717" y="4168890"/>
            <a:ext cx="109580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235017" y="3819640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FP(32:1)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1999531" y="4563106"/>
            <a:ext cx="1524000" cy="847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VME Triggers</a:t>
            </a:r>
            <a:endParaRPr lang="en-US" dirty="0"/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3554108" y="4954008"/>
            <a:ext cx="19187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3523531" y="4652006"/>
            <a:ext cx="190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TrgTypeVME</a:t>
            </a:r>
            <a:r>
              <a:rPr lang="en-US" dirty="0" smtClean="0"/>
              <a:t>(15:0)</a:t>
            </a:r>
            <a:endParaRPr lang="en-US" dirty="0"/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3900232" y="1562334"/>
            <a:ext cx="15589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796415" y="1244834"/>
            <a:ext cx="1746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TrgTimeGTP</a:t>
            </a:r>
            <a:r>
              <a:rPr lang="en-US" dirty="0" smtClean="0"/>
              <a:t>(1:0)</a:t>
            </a:r>
            <a:endParaRPr lang="en-US" dirty="0"/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3912932" y="4220206"/>
            <a:ext cx="15589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809115" y="3902706"/>
            <a:ext cx="159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TrgTimeFP</a:t>
            </a:r>
            <a:r>
              <a:rPr lang="en-US" dirty="0" smtClean="0"/>
              <a:t>(1:0)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3193404" y="5867400"/>
            <a:ext cx="1524000" cy="847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 Rules</a:t>
            </a:r>
            <a:endParaRPr lang="en-US" dirty="0"/>
          </a:p>
        </p:txBody>
      </p:sp>
      <p:cxnSp>
        <p:nvCxnSpPr>
          <p:cNvPr id="90" name="Elbow Connector 89"/>
          <p:cNvCxnSpPr>
            <a:stCxn id="58" idx="2"/>
            <a:endCxn id="88" idx="3"/>
          </p:cNvCxnSpPr>
          <p:nvPr/>
        </p:nvCxnSpPr>
        <p:spPr>
          <a:xfrm rot="5400000">
            <a:off x="5571040" y="4788971"/>
            <a:ext cx="648341" cy="235561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133976" y="5987534"/>
            <a:ext cx="1522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TrigType</a:t>
            </a:r>
            <a:r>
              <a:rPr lang="en-US" dirty="0" smtClean="0"/>
              <a:t>(15:0)</a:t>
            </a:r>
            <a:endParaRPr lang="en-US" dirty="0"/>
          </a:p>
        </p:txBody>
      </p:sp>
      <p:cxnSp>
        <p:nvCxnSpPr>
          <p:cNvPr id="93" name="Straight Arrow Connector 92"/>
          <p:cNvCxnSpPr>
            <a:stCxn id="88" idx="1"/>
          </p:cNvCxnSpPr>
          <p:nvPr/>
        </p:nvCxnSpPr>
        <p:spPr>
          <a:xfrm flipH="1">
            <a:off x="1735929" y="6290947"/>
            <a:ext cx="145747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694968" y="5966776"/>
            <a:ext cx="1539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TrgWord</a:t>
            </a:r>
            <a:r>
              <a:rPr lang="en-US" dirty="0" smtClean="0"/>
              <a:t>(15:0)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8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389817" y="1219200"/>
            <a:ext cx="152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Table1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0x1080</a:t>
            </a:r>
            <a:endParaRPr lang="en-US" dirty="0"/>
          </a:p>
        </p:txBody>
      </p:sp>
      <p:cxnSp>
        <p:nvCxnSpPr>
          <p:cNvPr id="22" name="Elbow Connector 21"/>
          <p:cNvCxnSpPr>
            <a:endCxn id="20" idx="1"/>
          </p:cNvCxnSpPr>
          <p:nvPr/>
        </p:nvCxnSpPr>
        <p:spPr>
          <a:xfrm>
            <a:off x="637217" y="1219200"/>
            <a:ext cx="1752600" cy="571500"/>
          </a:xfrm>
          <a:prstGeom prst="bentConnector3">
            <a:avLst>
              <a:gd name="adj1" fmla="val 375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84817" y="862568"/>
            <a:ext cx="1114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GTP(32:1)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389817" y="2499360"/>
            <a:ext cx="152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Table2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0x1084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389817" y="3810000"/>
            <a:ext cx="152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Table3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0x1088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389817" y="5105400"/>
            <a:ext cx="1524000" cy="1143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Table4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0x108C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294010" y="1504950"/>
            <a:ext cx="99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GTP(8:1)</a:t>
            </a:r>
            <a:endParaRPr lang="en-US" dirty="0"/>
          </a:p>
        </p:txBody>
      </p:sp>
      <p:cxnSp>
        <p:nvCxnSpPr>
          <p:cNvPr id="34" name="Straight Connector 33"/>
          <p:cNvCxnSpPr>
            <a:stCxn id="28" idx="1"/>
          </p:cNvCxnSpPr>
          <p:nvPr/>
        </p:nvCxnSpPr>
        <p:spPr>
          <a:xfrm>
            <a:off x="1294010" y="1689616"/>
            <a:ext cx="0" cy="3987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5" idx="1"/>
          </p:cNvCxnSpPr>
          <p:nvPr/>
        </p:nvCxnSpPr>
        <p:spPr>
          <a:xfrm>
            <a:off x="1294010" y="3070860"/>
            <a:ext cx="10958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26" idx="1"/>
          </p:cNvCxnSpPr>
          <p:nvPr/>
        </p:nvCxnSpPr>
        <p:spPr>
          <a:xfrm>
            <a:off x="1294010" y="4381500"/>
            <a:ext cx="10958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27" idx="1"/>
          </p:cNvCxnSpPr>
          <p:nvPr/>
        </p:nvCxnSpPr>
        <p:spPr>
          <a:xfrm>
            <a:off x="1294010" y="5676900"/>
            <a:ext cx="10958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281310" y="2721610"/>
            <a:ext cx="1114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GTP(16:9)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271330" y="4044950"/>
            <a:ext cx="1231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GTP(24:16)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271330" y="5340350"/>
            <a:ext cx="1231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GTP(32:25)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20" idx="3"/>
          </p:cNvCxnSpPr>
          <p:nvPr/>
        </p:nvCxnSpPr>
        <p:spPr>
          <a:xfrm>
            <a:off x="3913817" y="1790700"/>
            <a:ext cx="15589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35897" y="1473200"/>
            <a:ext cx="1514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TrgGTPA</a:t>
            </a:r>
            <a:r>
              <a:rPr lang="en-US" dirty="0" smtClean="0"/>
              <a:t>(11:0)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3926517" y="3060700"/>
            <a:ext cx="15462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913817" y="2744470"/>
            <a:ext cx="1523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TrgGTPB</a:t>
            </a:r>
            <a:r>
              <a:rPr lang="en-US" dirty="0" smtClean="0"/>
              <a:t>(11:0)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921707" y="5709682"/>
            <a:ext cx="156469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913817" y="5410200"/>
            <a:ext cx="1541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TrgGTPD</a:t>
            </a:r>
            <a:r>
              <a:rPr lang="en-US" dirty="0" smtClean="0"/>
              <a:t>(11:0)</a:t>
            </a:r>
            <a:endParaRPr lang="en-US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926517" y="4362450"/>
            <a:ext cx="15462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913817" y="4047748"/>
            <a:ext cx="1522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TrgGTPC</a:t>
            </a:r>
            <a:r>
              <a:rPr lang="en-US" dirty="0" smtClean="0"/>
              <a:t>(11:0)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5486400" y="1473200"/>
            <a:ext cx="3200400" cy="4699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 Type Comb logic</a:t>
            </a:r>
          </a:p>
          <a:p>
            <a:r>
              <a:rPr lang="en-US" dirty="0" smtClean="0"/>
              <a:t>If (multiple trigger),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TrgTypeGTP</a:t>
            </a:r>
            <a:r>
              <a:rPr lang="en-US" dirty="0" smtClean="0"/>
              <a:t>(7:0) = 250,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TrgTypeGTP</a:t>
            </a:r>
            <a:r>
              <a:rPr lang="en-US" dirty="0" smtClean="0"/>
              <a:t>(10)= “1”;</a:t>
            </a:r>
          </a:p>
          <a:p>
            <a:r>
              <a:rPr lang="en-US" dirty="0" smtClean="0"/>
              <a:t>If (single trigger),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TrgTypeGTP</a:t>
            </a:r>
            <a:r>
              <a:rPr lang="en-US" dirty="0" smtClean="0"/>
              <a:t>(7:0) = N_GTP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TrgTypeGTP</a:t>
            </a:r>
            <a:r>
              <a:rPr lang="en-US" dirty="0" smtClean="0"/>
              <a:t>(10)=“1”;</a:t>
            </a:r>
          </a:p>
          <a:p>
            <a:r>
              <a:rPr lang="en-US" dirty="0" smtClean="0"/>
              <a:t>If (no trigger),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TrgTypeGTP</a:t>
            </a:r>
            <a:r>
              <a:rPr lang="en-US" dirty="0" smtClean="0"/>
              <a:t>(10:0) = 0;</a:t>
            </a:r>
          </a:p>
          <a:p>
            <a:endParaRPr lang="en-US" dirty="0" smtClean="0"/>
          </a:p>
          <a:p>
            <a:r>
              <a:rPr lang="en-US" dirty="0" err="1" smtClean="0"/>
              <a:t>TrgType</a:t>
            </a:r>
            <a:r>
              <a:rPr lang="en-US" dirty="0" smtClean="0"/>
              <a:t>(9:8): Trigger code:</a:t>
            </a:r>
          </a:p>
          <a:p>
            <a:r>
              <a:rPr lang="en-US" dirty="0"/>
              <a:t> </a:t>
            </a:r>
            <a:r>
              <a:rPr lang="en-US" dirty="0" smtClean="0"/>
              <a:t>  trigger1, trigger2, </a:t>
            </a:r>
            <a:r>
              <a:rPr lang="en-US" dirty="0" err="1" smtClean="0"/>
              <a:t>SyncEvt</a:t>
            </a:r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04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743200" y="1219200"/>
            <a:ext cx="1524000" cy="1143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Table5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0x1090</a:t>
            </a:r>
            <a:endParaRPr lang="en-US" dirty="0"/>
          </a:p>
        </p:txBody>
      </p:sp>
      <p:cxnSp>
        <p:nvCxnSpPr>
          <p:cNvPr id="22" name="Elbow Connector 21"/>
          <p:cNvCxnSpPr>
            <a:endCxn id="20" idx="1"/>
          </p:cNvCxnSpPr>
          <p:nvPr/>
        </p:nvCxnSpPr>
        <p:spPr>
          <a:xfrm>
            <a:off x="990600" y="1219200"/>
            <a:ext cx="1752600" cy="571500"/>
          </a:xfrm>
          <a:prstGeom prst="bentConnector3">
            <a:avLst>
              <a:gd name="adj1" fmla="val 375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38200" y="862568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FP(32:1)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743200" y="2499360"/>
            <a:ext cx="1524000" cy="1143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Table6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0x1094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743200" y="3810000"/>
            <a:ext cx="1524000" cy="1143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Table7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0x1098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743200" y="5105400"/>
            <a:ext cx="1524000" cy="1143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Table8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0x109C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47393" y="1504950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P(8:1)</a:t>
            </a:r>
            <a:endParaRPr lang="en-US" dirty="0"/>
          </a:p>
        </p:txBody>
      </p:sp>
      <p:cxnSp>
        <p:nvCxnSpPr>
          <p:cNvPr id="34" name="Straight Connector 33"/>
          <p:cNvCxnSpPr>
            <a:stCxn id="28" idx="1"/>
          </p:cNvCxnSpPr>
          <p:nvPr/>
        </p:nvCxnSpPr>
        <p:spPr>
          <a:xfrm>
            <a:off x="1647393" y="1689616"/>
            <a:ext cx="0" cy="3987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5" idx="1"/>
          </p:cNvCxnSpPr>
          <p:nvPr/>
        </p:nvCxnSpPr>
        <p:spPr>
          <a:xfrm>
            <a:off x="1647393" y="3070860"/>
            <a:ext cx="10958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26" idx="1"/>
          </p:cNvCxnSpPr>
          <p:nvPr/>
        </p:nvCxnSpPr>
        <p:spPr>
          <a:xfrm>
            <a:off x="1647393" y="4381500"/>
            <a:ext cx="10958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27" idx="1"/>
          </p:cNvCxnSpPr>
          <p:nvPr/>
        </p:nvCxnSpPr>
        <p:spPr>
          <a:xfrm>
            <a:off x="1647393" y="5676900"/>
            <a:ext cx="10958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634693" y="2721610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P(16:9)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624713" y="4044950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P(24:16)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624713" y="5340350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P(32:25)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20" idx="3"/>
          </p:cNvCxnSpPr>
          <p:nvPr/>
        </p:nvCxnSpPr>
        <p:spPr>
          <a:xfrm>
            <a:off x="4267200" y="17907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154875" y="1473200"/>
            <a:ext cx="136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TrgFPA</a:t>
            </a:r>
            <a:r>
              <a:rPr lang="en-US" dirty="0" smtClean="0"/>
              <a:t>(11:0)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4279900" y="30607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203157" y="2743200"/>
            <a:ext cx="1372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TrgFPB</a:t>
            </a:r>
            <a:r>
              <a:rPr lang="en-US" dirty="0" smtClean="0"/>
              <a:t>(11:0)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4275090" y="5709682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94341" y="5410200"/>
            <a:ext cx="1390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TrgFPD</a:t>
            </a:r>
            <a:r>
              <a:rPr lang="en-US" dirty="0" smtClean="0"/>
              <a:t>(11:0)</a:t>
            </a:r>
            <a:endParaRPr lang="en-US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4279900" y="436245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191259" y="4044950"/>
            <a:ext cx="1371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TrgFPC</a:t>
            </a:r>
            <a:r>
              <a:rPr lang="en-US" dirty="0" smtClean="0"/>
              <a:t>(11:0)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5486400" y="1473200"/>
            <a:ext cx="3200400" cy="4699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 Type Comb logic</a:t>
            </a:r>
          </a:p>
          <a:p>
            <a:r>
              <a:rPr lang="en-US" dirty="0" smtClean="0"/>
              <a:t>If (multiple trigger),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TrgTypeFP</a:t>
            </a:r>
            <a:r>
              <a:rPr lang="en-US" dirty="0" smtClean="0"/>
              <a:t>(7:0) = 250,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TrgTypeFP</a:t>
            </a:r>
            <a:r>
              <a:rPr lang="en-US" dirty="0" smtClean="0"/>
              <a:t>(10)= ‘1’;</a:t>
            </a:r>
          </a:p>
          <a:p>
            <a:r>
              <a:rPr lang="en-US" dirty="0" smtClean="0"/>
              <a:t>If (single trigger),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TrgTypeFP</a:t>
            </a:r>
            <a:r>
              <a:rPr lang="en-US" dirty="0" smtClean="0"/>
              <a:t> = 32+ N_FP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TrgTypeFP</a:t>
            </a:r>
            <a:r>
              <a:rPr lang="en-US" dirty="0" smtClean="0"/>
              <a:t>(10)=‘1’;</a:t>
            </a:r>
          </a:p>
          <a:p>
            <a:r>
              <a:rPr lang="en-US" dirty="0" smtClean="0"/>
              <a:t>If (no trigger),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TrgTypeFP</a:t>
            </a:r>
            <a:r>
              <a:rPr lang="en-US" dirty="0" smtClean="0"/>
              <a:t>(10:0) = 0;</a:t>
            </a:r>
          </a:p>
          <a:p>
            <a:endParaRPr lang="en-US" dirty="0" smtClean="0"/>
          </a:p>
          <a:p>
            <a:r>
              <a:rPr lang="en-US" dirty="0" err="1" smtClean="0"/>
              <a:t>TrgType</a:t>
            </a:r>
            <a:r>
              <a:rPr lang="en-US" dirty="0" smtClean="0"/>
              <a:t>(9:8): Trigger code: 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/>
              <a:t>trigger1, trigger2, </a:t>
            </a:r>
            <a:r>
              <a:rPr lang="en-US" dirty="0" err="1" smtClean="0"/>
              <a:t>SyncEvt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388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430213" y="1473200"/>
            <a:ext cx="1372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TrgSub1(3:0)</a:t>
            </a:r>
            <a:endParaRPr lang="en-US" dirty="0"/>
          </a:p>
        </p:txBody>
      </p:sp>
      <p:cxnSp>
        <p:nvCxnSpPr>
          <p:cNvPr id="34" name="Straight Connector 33"/>
          <p:cNvCxnSpPr>
            <a:stCxn id="28" idx="1"/>
          </p:cNvCxnSpPr>
          <p:nvPr/>
        </p:nvCxnSpPr>
        <p:spPr>
          <a:xfrm>
            <a:off x="1430213" y="1657866"/>
            <a:ext cx="0" cy="4019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430213" y="3060700"/>
            <a:ext cx="1312987" cy="1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430213" y="4362450"/>
            <a:ext cx="1312987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430213" y="5676900"/>
            <a:ext cx="13129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00364" y="2721610"/>
            <a:ext cx="1372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TrgSub2(3:0)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399639" y="4044950"/>
            <a:ext cx="1372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TrgSub3(3:0)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394014" y="5359400"/>
            <a:ext cx="1372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TrgSub4(3:0)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783932" y="1501837"/>
            <a:ext cx="3500666" cy="4699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TS partition </a:t>
            </a:r>
          </a:p>
          <a:p>
            <a:pPr algn="ctr"/>
            <a:r>
              <a:rPr lang="en-US" dirty="0" smtClean="0"/>
              <a:t>Trigger Type Comb logic</a:t>
            </a:r>
          </a:p>
          <a:p>
            <a:r>
              <a:rPr lang="en-US" dirty="0" smtClean="0"/>
              <a:t>If (TrgSub1(3)=1 or TrgSub2(3)=1 or TrgSub3(3)=1 or TrgSub4(3)=1):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TrgTypeSub</a:t>
            </a:r>
            <a:r>
              <a:rPr lang="en-US" dirty="0" smtClean="0"/>
              <a:t>(13) = 1,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TrgTypeSub</a:t>
            </a:r>
            <a:r>
              <a:rPr lang="en-US" dirty="0" smtClean="0"/>
              <a:t>(2:0) = TrgSub1(2:0),    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TrgTypeSub</a:t>
            </a:r>
            <a:r>
              <a:rPr lang="en-US" dirty="0" smtClean="0"/>
              <a:t>(5:3) = TrgSub2(2:0),  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TrgTypeSub</a:t>
            </a:r>
            <a:r>
              <a:rPr lang="en-US" dirty="0" smtClean="0"/>
              <a:t>(8:6) = TrgSub3(2:0), 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TrgTypeSub</a:t>
            </a:r>
            <a:r>
              <a:rPr lang="en-US" dirty="0" smtClean="0"/>
              <a:t>(11:9) = TrgSub4(2:0);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430213" y="1784866"/>
            <a:ext cx="13115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284598" y="3615551"/>
            <a:ext cx="18688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248399" y="3298051"/>
            <a:ext cx="1815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TrgTypeSub</a:t>
            </a:r>
            <a:r>
              <a:rPr lang="en-US" dirty="0" smtClean="0"/>
              <a:t>(13:0)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389817" y="1219200"/>
            <a:ext cx="1524000" cy="1143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Table9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0x10A0</a:t>
            </a:r>
            <a:endParaRPr lang="en-US" dirty="0"/>
          </a:p>
        </p:txBody>
      </p:sp>
      <p:cxnSp>
        <p:nvCxnSpPr>
          <p:cNvPr id="22" name="Elbow Connector 21"/>
          <p:cNvCxnSpPr>
            <a:endCxn id="20" idx="1"/>
          </p:cNvCxnSpPr>
          <p:nvPr/>
        </p:nvCxnSpPr>
        <p:spPr>
          <a:xfrm>
            <a:off x="637217" y="1219200"/>
            <a:ext cx="1752600" cy="571500"/>
          </a:xfrm>
          <a:prstGeom prst="bentConnector3">
            <a:avLst>
              <a:gd name="adj1" fmla="val 375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84817" y="862568"/>
            <a:ext cx="867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SubTS1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389817" y="2499360"/>
            <a:ext cx="1524000" cy="1143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Table10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0x10A4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294010" y="1504950"/>
            <a:ext cx="99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GTP(8:1)</a:t>
            </a:r>
            <a:endParaRPr lang="en-US" dirty="0"/>
          </a:p>
        </p:txBody>
      </p:sp>
      <p:cxnSp>
        <p:nvCxnSpPr>
          <p:cNvPr id="34" name="Straight Connector 33"/>
          <p:cNvCxnSpPr>
            <a:stCxn id="28" idx="1"/>
          </p:cNvCxnSpPr>
          <p:nvPr/>
        </p:nvCxnSpPr>
        <p:spPr>
          <a:xfrm>
            <a:off x="1294010" y="1689616"/>
            <a:ext cx="0" cy="1401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5" idx="1"/>
          </p:cNvCxnSpPr>
          <p:nvPr/>
        </p:nvCxnSpPr>
        <p:spPr>
          <a:xfrm>
            <a:off x="1294010" y="3070860"/>
            <a:ext cx="10958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281310" y="2721610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FP(8:1)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20" idx="3"/>
          </p:cNvCxnSpPr>
          <p:nvPr/>
        </p:nvCxnSpPr>
        <p:spPr>
          <a:xfrm>
            <a:off x="3913817" y="1790700"/>
            <a:ext cx="15589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35897" y="1473200"/>
            <a:ext cx="162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TrgSub1A(11:0)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3926517" y="3060700"/>
            <a:ext cx="15462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913817" y="2744470"/>
            <a:ext cx="1614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TrgSub1B(11:0)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5486400" y="1305699"/>
            <a:ext cx="3200400" cy="216916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 Type Comb logic</a:t>
            </a:r>
          </a:p>
          <a:p>
            <a:r>
              <a:rPr lang="en-US" dirty="0" smtClean="0"/>
              <a:t>If (trigger),</a:t>
            </a:r>
          </a:p>
          <a:p>
            <a:r>
              <a:rPr lang="en-US" dirty="0" smtClean="0"/>
              <a:t>    TrgTypeSub1(3) = 1,</a:t>
            </a:r>
          </a:p>
          <a:p>
            <a:r>
              <a:rPr lang="en-US" dirty="0" smtClean="0"/>
              <a:t>    TrgTypeSub1(2:0)=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TrgSub1A(2:0) / B(2:0);</a:t>
            </a:r>
          </a:p>
          <a:p>
            <a:r>
              <a:rPr lang="en-US" dirty="0" smtClean="0"/>
              <a:t>If (no trigger),</a:t>
            </a:r>
          </a:p>
          <a:p>
            <a:r>
              <a:rPr lang="en-US" dirty="0" smtClean="0"/>
              <a:t>    TrgTypeSub1(3:0) = “0000”;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389817" y="3968651"/>
            <a:ext cx="1524000" cy="1143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Table11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0x10A8</a:t>
            </a:r>
            <a:endParaRPr lang="en-US" dirty="0"/>
          </a:p>
        </p:txBody>
      </p:sp>
      <p:cxnSp>
        <p:nvCxnSpPr>
          <p:cNvPr id="30" name="Elbow Connector 29"/>
          <p:cNvCxnSpPr>
            <a:endCxn id="29" idx="1"/>
          </p:cNvCxnSpPr>
          <p:nvPr/>
        </p:nvCxnSpPr>
        <p:spPr>
          <a:xfrm>
            <a:off x="637217" y="3968651"/>
            <a:ext cx="1752600" cy="571500"/>
          </a:xfrm>
          <a:prstGeom prst="bentConnector3">
            <a:avLst>
              <a:gd name="adj1" fmla="val 375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4817" y="3612019"/>
            <a:ext cx="867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SubTS2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389817" y="5248811"/>
            <a:ext cx="1524000" cy="1143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Table12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0x10AC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294010" y="4254401"/>
            <a:ext cx="1114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GTP(16:9)</a:t>
            </a:r>
            <a:endParaRPr lang="en-US" dirty="0"/>
          </a:p>
        </p:txBody>
      </p:sp>
      <p:cxnSp>
        <p:nvCxnSpPr>
          <p:cNvPr id="35" name="Straight Connector 34"/>
          <p:cNvCxnSpPr>
            <a:stCxn id="33" idx="1"/>
          </p:cNvCxnSpPr>
          <p:nvPr/>
        </p:nvCxnSpPr>
        <p:spPr>
          <a:xfrm>
            <a:off x="1294010" y="4439067"/>
            <a:ext cx="0" cy="1401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32" idx="1"/>
          </p:cNvCxnSpPr>
          <p:nvPr/>
        </p:nvCxnSpPr>
        <p:spPr>
          <a:xfrm>
            <a:off x="1294010" y="5820311"/>
            <a:ext cx="10958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81310" y="5471061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FP(16:9)</a:t>
            </a:r>
            <a:endParaRPr lang="en-US" dirty="0"/>
          </a:p>
        </p:txBody>
      </p:sp>
      <p:cxnSp>
        <p:nvCxnSpPr>
          <p:cNvPr id="40" name="Straight Arrow Connector 39"/>
          <p:cNvCxnSpPr>
            <a:stCxn id="29" idx="3"/>
          </p:cNvCxnSpPr>
          <p:nvPr/>
        </p:nvCxnSpPr>
        <p:spPr>
          <a:xfrm>
            <a:off x="3913817" y="4540151"/>
            <a:ext cx="15589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35897" y="4222651"/>
            <a:ext cx="162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TrgSub2A(11:0)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926517" y="5810151"/>
            <a:ext cx="15462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913817" y="5493921"/>
            <a:ext cx="1614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TrgSub2B(11:0)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5486400" y="4055150"/>
            <a:ext cx="3200400" cy="216916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 Type Comb logic</a:t>
            </a:r>
          </a:p>
          <a:p>
            <a:r>
              <a:rPr lang="en-US" dirty="0" smtClean="0"/>
              <a:t>If (trigger),</a:t>
            </a:r>
          </a:p>
          <a:p>
            <a:r>
              <a:rPr lang="en-US" dirty="0" smtClean="0"/>
              <a:t>    TrgTypeSub2(3) = 1,</a:t>
            </a:r>
          </a:p>
          <a:p>
            <a:r>
              <a:rPr lang="en-US" dirty="0" smtClean="0"/>
              <a:t>    TrgTypeSub2(2:0)= </a:t>
            </a:r>
          </a:p>
          <a:p>
            <a:pPr algn="r"/>
            <a:r>
              <a:rPr lang="en-US" dirty="0" smtClean="0"/>
              <a:t>TrgSub2A(2:0) / B(2:0);</a:t>
            </a:r>
          </a:p>
          <a:p>
            <a:r>
              <a:rPr lang="en-US" dirty="0" smtClean="0"/>
              <a:t>If (no trigger),</a:t>
            </a:r>
          </a:p>
          <a:p>
            <a:r>
              <a:rPr lang="en-US" dirty="0" smtClean="0"/>
              <a:t>    TrgTypeSub2(3:0) = “0000”;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64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389817" y="1219200"/>
            <a:ext cx="1524000" cy="1143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Table13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0x10B0</a:t>
            </a:r>
            <a:endParaRPr lang="en-US" dirty="0"/>
          </a:p>
        </p:txBody>
      </p:sp>
      <p:cxnSp>
        <p:nvCxnSpPr>
          <p:cNvPr id="22" name="Elbow Connector 21"/>
          <p:cNvCxnSpPr>
            <a:endCxn id="20" idx="1"/>
          </p:cNvCxnSpPr>
          <p:nvPr/>
        </p:nvCxnSpPr>
        <p:spPr>
          <a:xfrm>
            <a:off x="637217" y="1219200"/>
            <a:ext cx="1752600" cy="571500"/>
          </a:xfrm>
          <a:prstGeom prst="bentConnector3">
            <a:avLst>
              <a:gd name="adj1" fmla="val 375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84817" y="862568"/>
            <a:ext cx="867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SubTS3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389817" y="2499360"/>
            <a:ext cx="1524000" cy="1143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Table14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0x10B4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294010" y="1504950"/>
            <a:ext cx="1231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GTP(24:17)</a:t>
            </a:r>
            <a:endParaRPr lang="en-US" dirty="0"/>
          </a:p>
        </p:txBody>
      </p:sp>
      <p:cxnSp>
        <p:nvCxnSpPr>
          <p:cNvPr id="34" name="Straight Connector 33"/>
          <p:cNvCxnSpPr>
            <a:stCxn id="28" idx="1"/>
          </p:cNvCxnSpPr>
          <p:nvPr/>
        </p:nvCxnSpPr>
        <p:spPr>
          <a:xfrm>
            <a:off x="1294010" y="1689616"/>
            <a:ext cx="0" cy="1401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5" idx="1"/>
          </p:cNvCxnSpPr>
          <p:nvPr/>
        </p:nvCxnSpPr>
        <p:spPr>
          <a:xfrm>
            <a:off x="1294010" y="3070860"/>
            <a:ext cx="10958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281310" y="2721610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FP(24:17)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20" idx="3"/>
          </p:cNvCxnSpPr>
          <p:nvPr/>
        </p:nvCxnSpPr>
        <p:spPr>
          <a:xfrm>
            <a:off x="3913817" y="1790700"/>
            <a:ext cx="15589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35897" y="1473200"/>
            <a:ext cx="162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TrgSub3A(11:0)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3926517" y="3060700"/>
            <a:ext cx="15462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913817" y="2744470"/>
            <a:ext cx="1614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TrgSub3B(11:0)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5486400" y="1305699"/>
            <a:ext cx="3200400" cy="216916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 Type Comb logic</a:t>
            </a:r>
          </a:p>
          <a:p>
            <a:r>
              <a:rPr lang="en-US" dirty="0" smtClean="0"/>
              <a:t>If (trigger),</a:t>
            </a:r>
          </a:p>
          <a:p>
            <a:r>
              <a:rPr lang="en-US" dirty="0" smtClean="0"/>
              <a:t>    TrgTypeSub3(3) = 1,</a:t>
            </a:r>
          </a:p>
          <a:p>
            <a:r>
              <a:rPr lang="en-US" dirty="0" smtClean="0"/>
              <a:t>    TrgTypeSub3(2:0)= </a:t>
            </a:r>
          </a:p>
          <a:p>
            <a:pPr algn="r"/>
            <a:r>
              <a:rPr lang="en-US" dirty="0" smtClean="0"/>
              <a:t>TrgSub3A(2:0) / B(2:0);</a:t>
            </a:r>
          </a:p>
          <a:p>
            <a:r>
              <a:rPr lang="en-US" dirty="0" smtClean="0"/>
              <a:t>If (no trigger),</a:t>
            </a:r>
          </a:p>
          <a:p>
            <a:r>
              <a:rPr lang="en-US" dirty="0" smtClean="0"/>
              <a:t>    TrgTypeSub3(3:0) = “0000”;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389817" y="3968651"/>
            <a:ext cx="1524000" cy="1143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Table15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0x10B8</a:t>
            </a:r>
            <a:endParaRPr lang="en-US" dirty="0"/>
          </a:p>
        </p:txBody>
      </p:sp>
      <p:cxnSp>
        <p:nvCxnSpPr>
          <p:cNvPr id="30" name="Elbow Connector 29"/>
          <p:cNvCxnSpPr>
            <a:endCxn id="29" idx="1"/>
          </p:cNvCxnSpPr>
          <p:nvPr/>
        </p:nvCxnSpPr>
        <p:spPr>
          <a:xfrm>
            <a:off x="637217" y="3968651"/>
            <a:ext cx="1752600" cy="571500"/>
          </a:xfrm>
          <a:prstGeom prst="bentConnector3">
            <a:avLst>
              <a:gd name="adj1" fmla="val 375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4817" y="3612019"/>
            <a:ext cx="867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SubTS4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389817" y="5248811"/>
            <a:ext cx="1524000" cy="1143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Table16</a:t>
            </a:r>
          </a:p>
          <a:p>
            <a:pPr algn="ctr"/>
            <a:r>
              <a:rPr lang="en-US" dirty="0" smtClean="0"/>
              <a:t>This device</a:t>
            </a:r>
          </a:p>
          <a:p>
            <a:pPr algn="ctr"/>
            <a:r>
              <a:rPr lang="en-US" dirty="0" smtClean="0"/>
              <a:t>0x10BC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294010" y="4254401"/>
            <a:ext cx="1231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GTP(32:25)</a:t>
            </a:r>
            <a:endParaRPr lang="en-US" dirty="0"/>
          </a:p>
        </p:txBody>
      </p:sp>
      <p:cxnSp>
        <p:nvCxnSpPr>
          <p:cNvPr id="35" name="Straight Connector 34"/>
          <p:cNvCxnSpPr>
            <a:stCxn id="33" idx="1"/>
          </p:cNvCxnSpPr>
          <p:nvPr/>
        </p:nvCxnSpPr>
        <p:spPr>
          <a:xfrm>
            <a:off x="1294010" y="4439067"/>
            <a:ext cx="0" cy="1401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32" idx="1"/>
          </p:cNvCxnSpPr>
          <p:nvPr/>
        </p:nvCxnSpPr>
        <p:spPr>
          <a:xfrm>
            <a:off x="1294010" y="5820311"/>
            <a:ext cx="10958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81310" y="5471061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FP(32:25)</a:t>
            </a:r>
            <a:endParaRPr lang="en-US" dirty="0"/>
          </a:p>
        </p:txBody>
      </p:sp>
      <p:cxnSp>
        <p:nvCxnSpPr>
          <p:cNvPr id="40" name="Straight Arrow Connector 39"/>
          <p:cNvCxnSpPr>
            <a:stCxn id="29" idx="3"/>
          </p:cNvCxnSpPr>
          <p:nvPr/>
        </p:nvCxnSpPr>
        <p:spPr>
          <a:xfrm>
            <a:off x="3913817" y="4540151"/>
            <a:ext cx="15589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935897" y="4222651"/>
            <a:ext cx="162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TrgSub4A(11:0)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926517" y="5810151"/>
            <a:ext cx="15462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913817" y="5493921"/>
            <a:ext cx="1614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TrgSub4B(11:0)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5486400" y="4055150"/>
            <a:ext cx="3200400" cy="216916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 Type Comb logic</a:t>
            </a:r>
          </a:p>
          <a:p>
            <a:r>
              <a:rPr lang="en-US" dirty="0" smtClean="0"/>
              <a:t>If (trigger),</a:t>
            </a:r>
          </a:p>
          <a:p>
            <a:r>
              <a:rPr lang="en-US" dirty="0" smtClean="0"/>
              <a:t>    TrgTypeSub4(3) = 1,</a:t>
            </a:r>
          </a:p>
          <a:p>
            <a:r>
              <a:rPr lang="en-US" dirty="0" smtClean="0"/>
              <a:t>    TrgTypeSub4(2:0)= </a:t>
            </a:r>
          </a:p>
          <a:p>
            <a:pPr algn="r"/>
            <a:r>
              <a:rPr lang="en-US" dirty="0" smtClean="0"/>
              <a:t>TrgSub4A(2:0) / B(2:0);</a:t>
            </a:r>
          </a:p>
          <a:p>
            <a:r>
              <a:rPr lang="en-US" dirty="0" smtClean="0"/>
              <a:t>If (no trigger),</a:t>
            </a:r>
          </a:p>
          <a:p>
            <a:r>
              <a:rPr lang="en-US" dirty="0" smtClean="0"/>
              <a:t>    TrgTypeSub4(3:0) = “0000”;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059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81958" y="826532"/>
            <a:ext cx="1752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TableN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791358" y="1283732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13956" y="914400"/>
            <a:ext cx="150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WA_VME(7:0)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53916" y="1881664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11840" y="1512332"/>
            <a:ext cx="16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VME_DIN(11:0)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679032" y="3558064"/>
            <a:ext cx="10654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4158" y="3188732"/>
            <a:ext cx="144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RA_TRG(7:0)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534558" y="3710464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07124" y="3373398"/>
            <a:ext cx="1627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TrgTypeX</a:t>
            </a:r>
            <a:r>
              <a:rPr lang="en-US" dirty="0" smtClean="0"/>
              <a:t>(11:0)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777633" y="2403396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35557" y="2034064"/>
            <a:ext cx="1621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WE_ThisDevice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124200" y="5029199"/>
            <a:ext cx="53056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TrgTypeX</a:t>
            </a:r>
            <a:r>
              <a:rPr lang="en-US" dirty="0" smtClean="0"/>
              <a:t>(11): Multiple triggers (&gt;=2)</a:t>
            </a:r>
          </a:p>
          <a:p>
            <a:r>
              <a:rPr lang="en-US" dirty="0" err="1" smtClean="0"/>
              <a:t>TrgTypeX</a:t>
            </a:r>
            <a:r>
              <a:rPr lang="en-US" dirty="0" smtClean="0"/>
              <a:t>(10): At least one trigger (&gt;=1)</a:t>
            </a:r>
          </a:p>
          <a:p>
            <a:r>
              <a:rPr lang="en-US" dirty="0" err="1" smtClean="0"/>
              <a:t>TrgTypeX</a:t>
            </a:r>
            <a:r>
              <a:rPr lang="en-US" dirty="0" smtClean="0"/>
              <a:t>(9:8): Trigger type: trigger1, trigger2, </a:t>
            </a:r>
            <a:r>
              <a:rPr lang="en-US" dirty="0" err="1" smtClean="0"/>
              <a:t>SyncEvt</a:t>
            </a:r>
            <a:endParaRPr lang="en-US" dirty="0" smtClean="0"/>
          </a:p>
          <a:p>
            <a:r>
              <a:rPr lang="en-US" dirty="0" err="1" smtClean="0"/>
              <a:t>TrgTypeX</a:t>
            </a:r>
            <a:r>
              <a:rPr lang="en-US" dirty="0" smtClean="0"/>
              <a:t>(7:0): trigger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34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553</Words>
  <Application>Microsoft Office PowerPoint</Application>
  <PresentationFormat>On-screen Show (4:3)</PresentationFormat>
  <Paragraphs>211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</dc:creator>
  <cp:lastModifiedBy>GU</cp:lastModifiedBy>
  <cp:revision>29</cp:revision>
  <cp:lastPrinted>2014-02-25T14:38:24Z</cp:lastPrinted>
  <dcterms:created xsi:type="dcterms:W3CDTF">2014-02-24T20:23:13Z</dcterms:created>
  <dcterms:modified xsi:type="dcterms:W3CDTF">2014-02-25T15:19:28Z</dcterms:modified>
</cp:coreProperties>
</file>