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  <p:sldId id="264" r:id="rId9"/>
    <p:sldId id="265" r:id="rId10"/>
    <p:sldId id="263" r:id="rId11"/>
    <p:sldId id="266" r:id="rId12"/>
    <p:sldId id="268" r:id="rId13"/>
    <p:sldId id="269" r:id="rId14"/>
    <p:sldId id="270" r:id="rId15"/>
    <p:sldId id="271" r:id="rId16"/>
  </p:sldIdLst>
  <p:sldSz cx="10972800" cy="8229600" type="B4JIS"/>
  <p:notesSz cx="6858000" cy="9144000"/>
  <p:defaultTextStyle>
    <a:defPPr>
      <a:defRPr lang="en-US"/>
    </a:defPPr>
    <a:lvl1pPr marL="0" algn="l" defTabSz="10972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18" algn="l" defTabSz="10972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36" algn="l" defTabSz="10972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854" algn="l" defTabSz="10972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472" algn="l" defTabSz="10972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091" algn="l" defTabSz="10972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708" algn="l" defTabSz="10972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326" algn="l" defTabSz="10972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8945" algn="l" defTabSz="10972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3CCFF"/>
    <a:srgbClr val="33CC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66" y="-72"/>
      </p:cViewPr>
      <p:guideLst>
        <p:guide orient="horz" pos="2592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Sheet1!$A$1:$A$39</c:f>
              <c:numCache>
                <c:formatCode>General</c:formatCode>
                <c:ptCount val="3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10</c:v>
                </c:pt>
                <c:pt idx="11">
                  <c:v>11</c:v>
                </c:pt>
                <c:pt idx="12">
                  <c:v>11</c:v>
                </c:pt>
                <c:pt idx="13">
                  <c:v>12</c:v>
                </c:pt>
                <c:pt idx="14">
                  <c:v>12</c:v>
                </c:pt>
                <c:pt idx="15">
                  <c:v>12</c:v>
                </c:pt>
                <c:pt idx="16">
                  <c:v>13</c:v>
                </c:pt>
                <c:pt idx="17">
                  <c:v>13</c:v>
                </c:pt>
                <c:pt idx="18">
                  <c:v>13</c:v>
                </c:pt>
                <c:pt idx="19">
                  <c:v>14</c:v>
                </c:pt>
                <c:pt idx="20">
                  <c:v>14</c:v>
                </c:pt>
                <c:pt idx="21">
                  <c:v>15</c:v>
                </c:pt>
                <c:pt idx="22">
                  <c:v>15</c:v>
                </c:pt>
                <c:pt idx="23">
                  <c:v>16</c:v>
                </c:pt>
                <c:pt idx="24">
                  <c:v>16</c:v>
                </c:pt>
                <c:pt idx="25">
                  <c:v>17</c:v>
                </c:pt>
                <c:pt idx="26">
                  <c:v>18</c:v>
                </c:pt>
                <c:pt idx="27">
                  <c:v>19</c:v>
                </c:pt>
                <c:pt idx="28">
                  <c:v>20</c:v>
                </c:pt>
                <c:pt idx="29">
                  <c:v>21</c:v>
                </c:pt>
                <c:pt idx="30">
                  <c:v>22</c:v>
                </c:pt>
                <c:pt idx="31">
                  <c:v>23</c:v>
                </c:pt>
                <c:pt idx="32">
                  <c:v>24</c:v>
                </c:pt>
                <c:pt idx="33">
                  <c:v>25</c:v>
                </c:pt>
                <c:pt idx="34">
                  <c:v>26</c:v>
                </c:pt>
                <c:pt idx="35">
                  <c:v>27</c:v>
                </c:pt>
                <c:pt idx="36">
                  <c:v>28</c:v>
                </c:pt>
                <c:pt idx="37">
                  <c:v>29</c:v>
                </c:pt>
                <c:pt idx="38">
                  <c:v>30</c:v>
                </c:pt>
              </c:numCache>
            </c:numRef>
          </c:xVal>
          <c:yVal>
            <c:numRef>
              <c:f>Sheet1!$B$1:$B$39</c:f>
              <c:numCache>
                <c:formatCode>General</c:formatCode>
                <c:ptCount val="39"/>
                <c:pt idx="0">
                  <c:v>189</c:v>
                </c:pt>
                <c:pt idx="1">
                  <c:v>197</c:v>
                </c:pt>
                <c:pt idx="2">
                  <c:v>199</c:v>
                </c:pt>
                <c:pt idx="3">
                  <c:v>201</c:v>
                </c:pt>
                <c:pt idx="4">
                  <c:v>207</c:v>
                </c:pt>
                <c:pt idx="5">
                  <c:v>212</c:v>
                </c:pt>
                <c:pt idx="6">
                  <c:v>215</c:v>
                </c:pt>
                <c:pt idx="7">
                  <c:v>221</c:v>
                </c:pt>
                <c:pt idx="8">
                  <c:v>225</c:v>
                </c:pt>
                <c:pt idx="9">
                  <c:v>231</c:v>
                </c:pt>
                <c:pt idx="11">
                  <c:v>233</c:v>
                </c:pt>
                <c:pt idx="13">
                  <c:v>238</c:v>
                </c:pt>
                <c:pt idx="14">
                  <c:v>258</c:v>
                </c:pt>
                <c:pt idx="16">
                  <c:v>243</c:v>
                </c:pt>
                <c:pt idx="17">
                  <c:v>261</c:v>
                </c:pt>
                <c:pt idx="19">
                  <c:v>247</c:v>
                </c:pt>
                <c:pt idx="20">
                  <c:v>265</c:v>
                </c:pt>
                <c:pt idx="21">
                  <c:v>251</c:v>
                </c:pt>
                <c:pt idx="22">
                  <c:v>269</c:v>
                </c:pt>
                <c:pt idx="23">
                  <c:v>253</c:v>
                </c:pt>
                <c:pt idx="24">
                  <c:v>273</c:v>
                </c:pt>
                <c:pt idx="25">
                  <c:v>279</c:v>
                </c:pt>
                <c:pt idx="26">
                  <c:v>283</c:v>
                </c:pt>
                <c:pt idx="27">
                  <c:v>287</c:v>
                </c:pt>
                <c:pt idx="28">
                  <c:v>293</c:v>
                </c:pt>
                <c:pt idx="29">
                  <c:v>295</c:v>
                </c:pt>
                <c:pt idx="30">
                  <c:v>299</c:v>
                </c:pt>
                <c:pt idx="31">
                  <c:v>299</c:v>
                </c:pt>
                <c:pt idx="32">
                  <c:v>301</c:v>
                </c:pt>
                <c:pt idx="33">
                  <c:v>305</c:v>
                </c:pt>
                <c:pt idx="34">
                  <c:v>309</c:v>
                </c:pt>
                <c:pt idx="35">
                  <c:v>314</c:v>
                </c:pt>
                <c:pt idx="36">
                  <c:v>319</c:v>
                </c:pt>
                <c:pt idx="37">
                  <c:v>325</c:v>
                </c:pt>
                <c:pt idx="38">
                  <c:v>327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xVal>
            <c:numRef>
              <c:f>Sheet1!$A$1:$A$39</c:f>
              <c:numCache>
                <c:formatCode>General</c:formatCode>
                <c:ptCount val="3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10</c:v>
                </c:pt>
                <c:pt idx="11">
                  <c:v>11</c:v>
                </c:pt>
                <c:pt idx="12">
                  <c:v>11</c:v>
                </c:pt>
                <c:pt idx="13">
                  <c:v>12</c:v>
                </c:pt>
                <c:pt idx="14">
                  <c:v>12</c:v>
                </c:pt>
                <c:pt idx="15">
                  <c:v>12</c:v>
                </c:pt>
                <c:pt idx="16">
                  <c:v>13</c:v>
                </c:pt>
                <c:pt idx="17">
                  <c:v>13</c:v>
                </c:pt>
                <c:pt idx="18">
                  <c:v>13</c:v>
                </c:pt>
                <c:pt idx="19">
                  <c:v>14</c:v>
                </c:pt>
                <c:pt idx="20">
                  <c:v>14</c:v>
                </c:pt>
                <c:pt idx="21">
                  <c:v>15</c:v>
                </c:pt>
                <c:pt idx="22">
                  <c:v>15</c:v>
                </c:pt>
                <c:pt idx="23">
                  <c:v>16</c:v>
                </c:pt>
                <c:pt idx="24">
                  <c:v>16</c:v>
                </c:pt>
                <c:pt idx="25">
                  <c:v>17</c:v>
                </c:pt>
                <c:pt idx="26">
                  <c:v>18</c:v>
                </c:pt>
                <c:pt idx="27">
                  <c:v>19</c:v>
                </c:pt>
                <c:pt idx="28">
                  <c:v>20</c:v>
                </c:pt>
                <c:pt idx="29">
                  <c:v>21</c:v>
                </c:pt>
                <c:pt idx="30">
                  <c:v>22</c:v>
                </c:pt>
                <c:pt idx="31">
                  <c:v>23</c:v>
                </c:pt>
                <c:pt idx="32">
                  <c:v>24</c:v>
                </c:pt>
                <c:pt idx="33">
                  <c:v>25</c:v>
                </c:pt>
                <c:pt idx="34">
                  <c:v>26</c:v>
                </c:pt>
                <c:pt idx="35">
                  <c:v>27</c:v>
                </c:pt>
                <c:pt idx="36">
                  <c:v>28</c:v>
                </c:pt>
                <c:pt idx="37">
                  <c:v>29</c:v>
                </c:pt>
                <c:pt idx="38">
                  <c:v>30</c:v>
                </c:pt>
              </c:numCache>
            </c:numRef>
          </c:xVal>
          <c:yVal>
            <c:numRef>
              <c:f>Sheet1!$C$1:$C$39</c:f>
              <c:numCache>
                <c:formatCode>General</c:formatCode>
                <c:ptCount val="39"/>
                <c:pt idx="0">
                  <c:v>196</c:v>
                </c:pt>
                <c:pt idx="1">
                  <c:v>202</c:v>
                </c:pt>
                <c:pt idx="2">
                  <c:v>210</c:v>
                </c:pt>
                <c:pt idx="3">
                  <c:v>214</c:v>
                </c:pt>
                <c:pt idx="4">
                  <c:v>218</c:v>
                </c:pt>
                <c:pt idx="5">
                  <c:v>222</c:v>
                </c:pt>
                <c:pt idx="6">
                  <c:v>230</c:v>
                </c:pt>
                <c:pt idx="7">
                  <c:v>231</c:v>
                </c:pt>
                <c:pt idx="8">
                  <c:v>238</c:v>
                </c:pt>
                <c:pt idx="9">
                  <c:v>242</c:v>
                </c:pt>
                <c:pt idx="10">
                  <c:v>259</c:v>
                </c:pt>
                <c:pt idx="11">
                  <c:v>246</c:v>
                </c:pt>
                <c:pt idx="12">
                  <c:v>263</c:v>
                </c:pt>
                <c:pt idx="14">
                  <c:v>250</c:v>
                </c:pt>
                <c:pt idx="15">
                  <c:v>267</c:v>
                </c:pt>
                <c:pt idx="17">
                  <c:v>252</c:v>
                </c:pt>
                <c:pt idx="18">
                  <c:v>271</c:v>
                </c:pt>
                <c:pt idx="20">
                  <c:v>278</c:v>
                </c:pt>
                <c:pt idx="22">
                  <c:v>282</c:v>
                </c:pt>
                <c:pt idx="24">
                  <c:v>286</c:v>
                </c:pt>
                <c:pt idx="25">
                  <c:v>290</c:v>
                </c:pt>
                <c:pt idx="26">
                  <c:v>294</c:v>
                </c:pt>
                <c:pt idx="27">
                  <c:v>298</c:v>
                </c:pt>
                <c:pt idx="28">
                  <c:v>299</c:v>
                </c:pt>
                <c:pt idx="29">
                  <c:v>299</c:v>
                </c:pt>
                <c:pt idx="30">
                  <c:v>303</c:v>
                </c:pt>
                <c:pt idx="31">
                  <c:v>310</c:v>
                </c:pt>
                <c:pt idx="32">
                  <c:v>311</c:v>
                </c:pt>
                <c:pt idx="33">
                  <c:v>318</c:v>
                </c:pt>
                <c:pt idx="34">
                  <c:v>322</c:v>
                </c:pt>
                <c:pt idx="35">
                  <c:v>327</c:v>
                </c:pt>
                <c:pt idx="36">
                  <c:v>330</c:v>
                </c:pt>
                <c:pt idx="37">
                  <c:v>334</c:v>
                </c:pt>
                <c:pt idx="38">
                  <c:v>339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167488"/>
        <c:axId val="79169024"/>
      </c:scatterChart>
      <c:valAx>
        <c:axId val="7916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9169024"/>
        <c:crosses val="autoZero"/>
        <c:crossBetween val="midCat"/>
      </c:valAx>
      <c:valAx>
        <c:axId val="79169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167488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556512"/>
            <a:ext cx="932688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663440"/>
            <a:ext cx="768096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44A9-46C8-4BC9-AB5F-3E52BD49D1B3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D64A-4602-4F76-B93C-D1F3E783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96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44A9-46C8-4BC9-AB5F-3E52BD49D1B3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D64A-4602-4F76-B93C-D1F3E783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44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329566"/>
            <a:ext cx="246888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329566"/>
            <a:ext cx="722376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44A9-46C8-4BC9-AB5F-3E52BD49D1B3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D64A-4602-4F76-B93C-D1F3E783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6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44A9-46C8-4BC9-AB5F-3E52BD49D1B3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D64A-4602-4F76-B93C-D1F3E783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0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5288282"/>
            <a:ext cx="9326880" cy="16344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488056"/>
            <a:ext cx="9326880" cy="18002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1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72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58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44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309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917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403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89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44A9-46C8-4BC9-AB5F-3E52BD49D1B3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D64A-4602-4F76-B93C-D1F3E783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23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920240"/>
            <a:ext cx="4846320" cy="543115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920240"/>
            <a:ext cx="4846320" cy="543115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44A9-46C8-4BC9-AB5F-3E52BD49D1B3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D64A-4602-4F76-B93C-D1F3E783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18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842136"/>
            <a:ext cx="4848226" cy="76771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18" indent="0">
              <a:buNone/>
              <a:defRPr sz="2400" b="1"/>
            </a:lvl2pPr>
            <a:lvl3pPr marL="1097236" indent="0">
              <a:buNone/>
              <a:defRPr sz="2200" b="1"/>
            </a:lvl3pPr>
            <a:lvl4pPr marL="1645854" indent="0">
              <a:buNone/>
              <a:defRPr sz="1900" b="1"/>
            </a:lvl4pPr>
            <a:lvl5pPr marL="2194472" indent="0">
              <a:buNone/>
              <a:defRPr sz="1900" b="1"/>
            </a:lvl5pPr>
            <a:lvl6pPr marL="2743091" indent="0">
              <a:buNone/>
              <a:defRPr sz="1900" b="1"/>
            </a:lvl6pPr>
            <a:lvl7pPr marL="3291708" indent="0">
              <a:buNone/>
              <a:defRPr sz="1900" b="1"/>
            </a:lvl7pPr>
            <a:lvl8pPr marL="3840326" indent="0">
              <a:buNone/>
              <a:defRPr sz="1900" b="1"/>
            </a:lvl8pPr>
            <a:lvl9pPr marL="4388945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609850"/>
            <a:ext cx="4848226" cy="474154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842136"/>
            <a:ext cx="4850130" cy="76771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18" indent="0">
              <a:buNone/>
              <a:defRPr sz="2400" b="1"/>
            </a:lvl2pPr>
            <a:lvl3pPr marL="1097236" indent="0">
              <a:buNone/>
              <a:defRPr sz="2200" b="1"/>
            </a:lvl3pPr>
            <a:lvl4pPr marL="1645854" indent="0">
              <a:buNone/>
              <a:defRPr sz="1900" b="1"/>
            </a:lvl4pPr>
            <a:lvl5pPr marL="2194472" indent="0">
              <a:buNone/>
              <a:defRPr sz="1900" b="1"/>
            </a:lvl5pPr>
            <a:lvl6pPr marL="2743091" indent="0">
              <a:buNone/>
              <a:defRPr sz="1900" b="1"/>
            </a:lvl6pPr>
            <a:lvl7pPr marL="3291708" indent="0">
              <a:buNone/>
              <a:defRPr sz="1900" b="1"/>
            </a:lvl7pPr>
            <a:lvl8pPr marL="3840326" indent="0">
              <a:buNone/>
              <a:defRPr sz="1900" b="1"/>
            </a:lvl8pPr>
            <a:lvl9pPr marL="4388945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609850"/>
            <a:ext cx="4850130" cy="474154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44A9-46C8-4BC9-AB5F-3E52BD49D1B3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D64A-4602-4F76-B93C-D1F3E783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4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44A9-46C8-4BC9-AB5F-3E52BD49D1B3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D64A-4602-4F76-B93C-D1F3E783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46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44A9-46C8-4BC9-AB5F-3E52BD49D1B3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D64A-4602-4F76-B93C-D1F3E783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83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27660"/>
            <a:ext cx="3609976" cy="139446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327660"/>
            <a:ext cx="6134100" cy="7023736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722120"/>
            <a:ext cx="3609976" cy="5629276"/>
          </a:xfrm>
        </p:spPr>
        <p:txBody>
          <a:bodyPr/>
          <a:lstStyle>
            <a:lvl1pPr marL="0" indent="0">
              <a:buNone/>
              <a:defRPr sz="1700"/>
            </a:lvl1pPr>
            <a:lvl2pPr marL="548618" indent="0">
              <a:buNone/>
              <a:defRPr sz="1400"/>
            </a:lvl2pPr>
            <a:lvl3pPr marL="1097236" indent="0">
              <a:buNone/>
              <a:defRPr sz="1200"/>
            </a:lvl3pPr>
            <a:lvl4pPr marL="1645854" indent="0">
              <a:buNone/>
              <a:defRPr sz="1100"/>
            </a:lvl4pPr>
            <a:lvl5pPr marL="2194472" indent="0">
              <a:buNone/>
              <a:defRPr sz="1100"/>
            </a:lvl5pPr>
            <a:lvl6pPr marL="2743091" indent="0">
              <a:buNone/>
              <a:defRPr sz="1100"/>
            </a:lvl6pPr>
            <a:lvl7pPr marL="3291708" indent="0">
              <a:buNone/>
              <a:defRPr sz="1100"/>
            </a:lvl7pPr>
            <a:lvl8pPr marL="3840326" indent="0">
              <a:buNone/>
              <a:defRPr sz="1100"/>
            </a:lvl8pPr>
            <a:lvl9pPr marL="438894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44A9-46C8-4BC9-AB5F-3E52BD49D1B3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D64A-4602-4F76-B93C-D1F3E783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7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5760720"/>
            <a:ext cx="6583680" cy="68008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735330"/>
            <a:ext cx="6583680" cy="4937760"/>
          </a:xfrm>
        </p:spPr>
        <p:txBody>
          <a:bodyPr/>
          <a:lstStyle>
            <a:lvl1pPr marL="0" indent="0">
              <a:buNone/>
              <a:defRPr sz="3800"/>
            </a:lvl1pPr>
            <a:lvl2pPr marL="548618" indent="0">
              <a:buNone/>
              <a:defRPr sz="3400"/>
            </a:lvl2pPr>
            <a:lvl3pPr marL="1097236" indent="0">
              <a:buNone/>
              <a:defRPr sz="2900"/>
            </a:lvl3pPr>
            <a:lvl4pPr marL="1645854" indent="0">
              <a:buNone/>
              <a:defRPr sz="2400"/>
            </a:lvl4pPr>
            <a:lvl5pPr marL="2194472" indent="0">
              <a:buNone/>
              <a:defRPr sz="2400"/>
            </a:lvl5pPr>
            <a:lvl6pPr marL="2743091" indent="0">
              <a:buNone/>
              <a:defRPr sz="2400"/>
            </a:lvl6pPr>
            <a:lvl7pPr marL="3291708" indent="0">
              <a:buNone/>
              <a:defRPr sz="2400"/>
            </a:lvl7pPr>
            <a:lvl8pPr marL="3840326" indent="0">
              <a:buNone/>
              <a:defRPr sz="2400"/>
            </a:lvl8pPr>
            <a:lvl9pPr marL="4388945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6440806"/>
            <a:ext cx="6583680" cy="965834"/>
          </a:xfrm>
        </p:spPr>
        <p:txBody>
          <a:bodyPr/>
          <a:lstStyle>
            <a:lvl1pPr marL="0" indent="0">
              <a:buNone/>
              <a:defRPr sz="1700"/>
            </a:lvl1pPr>
            <a:lvl2pPr marL="548618" indent="0">
              <a:buNone/>
              <a:defRPr sz="1400"/>
            </a:lvl2pPr>
            <a:lvl3pPr marL="1097236" indent="0">
              <a:buNone/>
              <a:defRPr sz="1200"/>
            </a:lvl3pPr>
            <a:lvl4pPr marL="1645854" indent="0">
              <a:buNone/>
              <a:defRPr sz="1100"/>
            </a:lvl4pPr>
            <a:lvl5pPr marL="2194472" indent="0">
              <a:buNone/>
              <a:defRPr sz="1100"/>
            </a:lvl5pPr>
            <a:lvl6pPr marL="2743091" indent="0">
              <a:buNone/>
              <a:defRPr sz="1100"/>
            </a:lvl6pPr>
            <a:lvl7pPr marL="3291708" indent="0">
              <a:buNone/>
              <a:defRPr sz="1100"/>
            </a:lvl7pPr>
            <a:lvl8pPr marL="3840326" indent="0">
              <a:buNone/>
              <a:defRPr sz="1100"/>
            </a:lvl8pPr>
            <a:lvl9pPr marL="438894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44A9-46C8-4BC9-AB5F-3E52BD49D1B3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D64A-4602-4F76-B93C-D1F3E783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3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329566"/>
            <a:ext cx="9875520" cy="1371600"/>
          </a:xfrm>
          <a:prstGeom prst="rect">
            <a:avLst/>
          </a:prstGeom>
        </p:spPr>
        <p:txBody>
          <a:bodyPr vert="horz" lIns="109723" tIns="54862" rIns="109723" bIns="548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920240"/>
            <a:ext cx="9875520" cy="5431156"/>
          </a:xfrm>
          <a:prstGeom prst="rect">
            <a:avLst/>
          </a:prstGeom>
        </p:spPr>
        <p:txBody>
          <a:bodyPr vert="horz" lIns="109723" tIns="54862" rIns="109723" bIns="548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7627622"/>
            <a:ext cx="2560320" cy="438150"/>
          </a:xfrm>
          <a:prstGeom prst="rect">
            <a:avLst/>
          </a:prstGeom>
        </p:spPr>
        <p:txBody>
          <a:bodyPr vert="horz" lIns="109723" tIns="54862" rIns="109723" bIns="5486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744A9-46C8-4BC9-AB5F-3E52BD49D1B3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7627622"/>
            <a:ext cx="3474720" cy="438150"/>
          </a:xfrm>
          <a:prstGeom prst="rect">
            <a:avLst/>
          </a:prstGeom>
        </p:spPr>
        <p:txBody>
          <a:bodyPr vert="horz" lIns="109723" tIns="54862" rIns="109723" bIns="5486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7627622"/>
            <a:ext cx="2560320" cy="438150"/>
          </a:xfrm>
          <a:prstGeom prst="rect">
            <a:avLst/>
          </a:prstGeom>
        </p:spPr>
        <p:txBody>
          <a:bodyPr vert="horz" lIns="109723" tIns="54862" rIns="109723" bIns="5486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CD64A-4602-4F76-B93C-D1F3E783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1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723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63" indent="-411463" algn="l" defTabSz="10972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1504" indent="-342887" algn="l" defTabSz="10972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45" indent="-274309" algn="l" defTabSz="10972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163" indent="-274309" algn="l" defTabSz="10972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782" indent="-274309" algn="l" defTabSz="10972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399" indent="-274309" algn="l" defTabSz="10972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017" indent="-274309" algn="l" defTabSz="10972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636" indent="-274309" algn="l" defTabSz="10972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254" indent="-274309" algn="l" defTabSz="10972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18" algn="l" defTabSz="10972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36" algn="l" defTabSz="10972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54" algn="l" defTabSz="10972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472" algn="l" defTabSz="10972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091" algn="l" defTabSz="10972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08" algn="l" defTabSz="10972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26" algn="l" defTabSz="10972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8945" algn="l" defTabSz="10972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9326880" cy="1764030"/>
          </a:xfrm>
        </p:spPr>
        <p:txBody>
          <a:bodyPr>
            <a:noAutofit/>
          </a:bodyPr>
          <a:lstStyle/>
          <a:p>
            <a:r>
              <a:rPr lang="en-US" sz="3800" dirty="0" err="1"/>
              <a:t>vXS</a:t>
            </a:r>
            <a:r>
              <a:rPr lang="en-US" sz="3800" dirty="0"/>
              <a:t> </a:t>
            </a:r>
            <a:r>
              <a:rPr lang="en-US" sz="3800" dirty="0" err="1"/>
              <a:t>fPGA</a:t>
            </a:r>
            <a:r>
              <a:rPr lang="en-US" sz="3800" dirty="0"/>
              <a:t>-based Time to Digital Converter (</a:t>
            </a:r>
            <a:r>
              <a:rPr lang="en-US" sz="3800" dirty="0" err="1"/>
              <a:t>vfTDC</a:t>
            </a:r>
            <a:r>
              <a:rPr lang="en-US" sz="3800" dirty="0"/>
              <a:t>)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524" y="2439456"/>
            <a:ext cx="4037937" cy="495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66091" y="4773855"/>
            <a:ext cx="1779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Trigger Interface</a:t>
            </a:r>
          </a:p>
          <a:p>
            <a:r>
              <a:rPr lang="en-US" sz="1600" dirty="0" err="1" smtClean="0"/>
              <a:t>Trg</a:t>
            </a:r>
            <a:r>
              <a:rPr lang="en-US" sz="1600" dirty="0" smtClean="0"/>
              <a:t>/</a:t>
            </a:r>
            <a:r>
              <a:rPr lang="en-US" sz="1600" dirty="0" err="1" smtClean="0"/>
              <a:t>Clk</a:t>
            </a:r>
            <a:r>
              <a:rPr lang="en-US" sz="1600" dirty="0" smtClean="0"/>
              <a:t>/Reset/Busy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373574" y="5403021"/>
            <a:ext cx="1318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4x fiber </a:t>
            </a:r>
            <a:r>
              <a:rPr lang="en-US" sz="1600" dirty="0" err="1" smtClean="0"/>
              <a:t>Tx</a:t>
            </a:r>
            <a:r>
              <a:rPr lang="en-US" sz="1600" dirty="0" smtClean="0"/>
              <a:t>/Rx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8617639" y="4720705"/>
            <a:ext cx="1779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VXS P0:</a:t>
            </a:r>
          </a:p>
          <a:p>
            <a:r>
              <a:rPr lang="en-US" sz="1600" dirty="0" err="1" smtClean="0"/>
              <a:t>Trg</a:t>
            </a:r>
            <a:r>
              <a:rPr lang="en-US" sz="1600" dirty="0" smtClean="0"/>
              <a:t>/</a:t>
            </a:r>
            <a:r>
              <a:rPr lang="en-US" sz="1600" dirty="0" err="1" smtClean="0"/>
              <a:t>Clk</a:t>
            </a:r>
            <a:r>
              <a:rPr lang="en-US" sz="1600" dirty="0" smtClean="0"/>
              <a:t>/Reset/Busy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373574" y="4302070"/>
            <a:ext cx="11169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32 LVTTL in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343524" y="3887256"/>
            <a:ext cx="1551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32 differential in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495924" y="2448981"/>
            <a:ext cx="14521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Generic </a:t>
            </a:r>
          </a:p>
          <a:p>
            <a:r>
              <a:rPr lang="en-US" sz="1600" dirty="0" smtClean="0"/>
              <a:t>8 differential In</a:t>
            </a:r>
          </a:p>
          <a:p>
            <a:r>
              <a:rPr lang="en-US" sz="1600" dirty="0" smtClean="0"/>
              <a:t>8 ECL out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373574" y="6478056"/>
            <a:ext cx="1565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32 LVTTL in (with </a:t>
            </a:r>
            <a:r>
              <a:rPr lang="en-US" sz="1600" dirty="0" err="1" smtClean="0"/>
              <a:t>mezz</a:t>
            </a:r>
            <a:r>
              <a:rPr lang="en-US" sz="1600" dirty="0" smtClean="0"/>
              <a:t>. for differential IN)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43524" y="6063242"/>
            <a:ext cx="1551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32 differential in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8617639" y="5799173"/>
            <a:ext cx="19190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28 LVTTL on row A</a:t>
            </a:r>
          </a:p>
          <a:p>
            <a:r>
              <a:rPr lang="en-US" sz="1600" dirty="0" smtClean="0"/>
              <a:t>4 + 4 LVTTL on row D</a:t>
            </a:r>
          </a:p>
          <a:p>
            <a:r>
              <a:rPr lang="en-US" sz="1600" dirty="0" smtClean="0"/>
              <a:t>28 </a:t>
            </a:r>
            <a:r>
              <a:rPr lang="en-US" sz="1600" dirty="0"/>
              <a:t>LVTTL on row </a:t>
            </a:r>
            <a:r>
              <a:rPr lang="en-US" sz="1600" dirty="0" smtClean="0"/>
              <a:t>C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8598589" y="3038560"/>
            <a:ext cx="1319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VME64x:</a:t>
            </a:r>
          </a:p>
          <a:p>
            <a:r>
              <a:rPr lang="en-US" sz="1600" dirty="0" smtClean="0"/>
              <a:t>Register,</a:t>
            </a:r>
          </a:p>
          <a:p>
            <a:r>
              <a:rPr lang="en-US" sz="1600" dirty="0" smtClean="0"/>
              <a:t>Data Readout</a:t>
            </a:r>
            <a:endParaRPr lang="en-US" sz="1600" dirty="0"/>
          </a:p>
        </p:txBody>
      </p:sp>
      <p:cxnSp>
        <p:nvCxnSpPr>
          <p:cNvPr id="18" name="Straight Arrow Connector 17"/>
          <p:cNvCxnSpPr>
            <a:stCxn id="13" idx="3"/>
          </p:cNvCxnSpPr>
          <p:nvPr/>
        </p:nvCxnSpPr>
        <p:spPr>
          <a:xfrm>
            <a:off x="3948053" y="2864480"/>
            <a:ext cx="681471" cy="1845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3"/>
          </p:cNvCxnSpPr>
          <p:nvPr/>
        </p:nvCxnSpPr>
        <p:spPr>
          <a:xfrm>
            <a:off x="3895039" y="4056533"/>
            <a:ext cx="73448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</p:cNvCxnSpPr>
          <p:nvPr/>
        </p:nvCxnSpPr>
        <p:spPr>
          <a:xfrm flipV="1">
            <a:off x="3490483" y="4192056"/>
            <a:ext cx="2358241" cy="2792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3"/>
          </p:cNvCxnSpPr>
          <p:nvPr/>
        </p:nvCxnSpPr>
        <p:spPr>
          <a:xfrm>
            <a:off x="3945168" y="5066243"/>
            <a:ext cx="912956" cy="1164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3"/>
          </p:cNvCxnSpPr>
          <p:nvPr/>
        </p:nvCxnSpPr>
        <p:spPr>
          <a:xfrm>
            <a:off x="3692140" y="5572298"/>
            <a:ext cx="108978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3"/>
          </p:cNvCxnSpPr>
          <p:nvPr/>
        </p:nvCxnSpPr>
        <p:spPr>
          <a:xfrm>
            <a:off x="3895039" y="6232519"/>
            <a:ext cx="810685" cy="16927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3"/>
          </p:cNvCxnSpPr>
          <p:nvPr/>
        </p:nvCxnSpPr>
        <p:spPr>
          <a:xfrm flipV="1">
            <a:off x="3939216" y="6554256"/>
            <a:ext cx="1833308" cy="3392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6" idx="1"/>
          </p:cNvCxnSpPr>
          <p:nvPr/>
        </p:nvCxnSpPr>
        <p:spPr>
          <a:xfrm flipH="1" flipV="1">
            <a:off x="8134724" y="6214671"/>
            <a:ext cx="482915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1"/>
          </p:cNvCxnSpPr>
          <p:nvPr/>
        </p:nvCxnSpPr>
        <p:spPr>
          <a:xfrm flipH="1">
            <a:off x="8134724" y="5013093"/>
            <a:ext cx="48291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7" idx="1"/>
          </p:cNvCxnSpPr>
          <p:nvPr/>
        </p:nvCxnSpPr>
        <p:spPr>
          <a:xfrm flipH="1" flipV="1">
            <a:off x="8134724" y="3454058"/>
            <a:ext cx="463865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620124" y="7571258"/>
            <a:ext cx="2458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FPGA, XC7A200T-2FF1156C</a:t>
            </a:r>
            <a:endParaRPr lang="en-US" sz="1600" dirty="0"/>
          </a:p>
        </p:txBody>
      </p:sp>
      <p:cxnSp>
        <p:nvCxnSpPr>
          <p:cNvPr id="29" name="Straight Arrow Connector 28"/>
          <p:cNvCxnSpPr>
            <a:stCxn id="28" idx="0"/>
          </p:cNvCxnSpPr>
          <p:nvPr/>
        </p:nvCxnSpPr>
        <p:spPr>
          <a:xfrm flipH="1" flipV="1">
            <a:off x="6382124" y="5124449"/>
            <a:ext cx="467151" cy="244680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25147" y="2028202"/>
            <a:ext cx="1242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18Mbit RAM</a:t>
            </a:r>
            <a:endParaRPr lang="en-US" sz="1600" dirty="0"/>
          </a:p>
        </p:txBody>
      </p:sp>
      <p:cxnSp>
        <p:nvCxnSpPr>
          <p:cNvPr id="31" name="Straight Arrow Connector 30"/>
          <p:cNvCxnSpPr>
            <a:stCxn id="30" idx="2"/>
          </p:cNvCxnSpPr>
          <p:nvPr/>
        </p:nvCxnSpPr>
        <p:spPr>
          <a:xfrm flipH="1">
            <a:off x="6153524" y="2366756"/>
            <a:ext cx="292947" cy="1689777"/>
          </a:xfrm>
          <a:prstGeom prst="straightConnector1">
            <a:avLst/>
          </a:prstGeom>
          <a:ln w="38100">
            <a:solidFill>
              <a:srgbClr val="C00000">
                <a:alpha val="63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9600" y="2914238"/>
            <a:ext cx="1015663" cy="3318281"/>
          </a:xfrm>
          <a:prstGeom prst="rect">
            <a:avLst/>
          </a:prstGeom>
          <a:noFill/>
        </p:spPr>
        <p:txBody>
          <a:bodyPr vert="vert270" wrap="none" rtlCol="0">
            <a:spAutoFit/>
            <a:scene3d>
              <a:camera prst="orthographicFront">
                <a:rot lat="0" lon="21599994" rev="0"/>
              </a:camera>
              <a:lightRig rig="threePt" dir="t"/>
            </a:scene3d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preliminary</a:t>
            </a:r>
            <a:endParaRPr lang="en-US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156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85800"/>
            <a:ext cx="9326880" cy="914400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vfTDC</a:t>
            </a:r>
            <a:r>
              <a:rPr lang="en-US" sz="4000" dirty="0" smtClean="0"/>
              <a:t> status and to do lists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927100" y="4114800"/>
            <a:ext cx="7543412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To do lists:</a:t>
            </a:r>
          </a:p>
          <a:p>
            <a:r>
              <a:rPr lang="en-US" dirty="0" smtClean="0"/>
              <a:t>FPGA clock distribution specific calibration, FPGA </a:t>
            </a:r>
            <a:r>
              <a:rPr lang="en-US" dirty="0" err="1" smtClean="0"/>
              <a:t>LOCed</a:t>
            </a:r>
            <a:r>
              <a:rPr lang="en-US" dirty="0" smtClean="0"/>
              <a:t> routing;</a:t>
            </a:r>
          </a:p>
          <a:p>
            <a:r>
              <a:rPr lang="en-US" dirty="0" smtClean="0"/>
              <a:t>Channel offset calibration (external calibration);</a:t>
            </a:r>
          </a:p>
          <a:p>
            <a:r>
              <a:rPr lang="en-US" dirty="0" smtClean="0"/>
              <a:t>Overall TDC resolution (PCB noise, </a:t>
            </a:r>
            <a:r>
              <a:rPr lang="en-US" dirty="0" err="1" smtClean="0"/>
              <a:t>etc</a:t>
            </a:r>
            <a:r>
              <a:rPr lang="en-US" dirty="0" smtClean="0"/>
              <a:t>);</a:t>
            </a:r>
          </a:p>
          <a:p>
            <a:r>
              <a:rPr lang="en-US" dirty="0" smtClean="0"/>
              <a:t>Real situation performance and feedback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90600" y="1752600"/>
            <a:ext cx="764151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Status:</a:t>
            </a:r>
          </a:p>
          <a:p>
            <a:r>
              <a:rPr lang="en-US" dirty="0" smtClean="0"/>
              <a:t>192 Channel TDC compiled ;</a:t>
            </a:r>
          </a:p>
          <a:p>
            <a:r>
              <a:rPr lang="en-US" dirty="0" smtClean="0"/>
              <a:t>VME data readout;</a:t>
            </a:r>
          </a:p>
          <a:p>
            <a:r>
              <a:rPr lang="en-US" dirty="0" smtClean="0"/>
              <a:t>Minimum pulse width 3ns, separation 3ns: guaranteed by design;</a:t>
            </a:r>
          </a:p>
          <a:p>
            <a:r>
              <a:rPr lang="en-US" dirty="0" smtClean="0"/>
              <a:t>LSB: 18ps;</a:t>
            </a:r>
          </a:p>
          <a:p>
            <a:r>
              <a:rPr lang="en-US" dirty="0" smtClean="0"/>
              <a:t>In-FPGA calibration resolution: &lt;18ps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1313" y="6096000"/>
            <a:ext cx="9461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Extension:</a:t>
            </a:r>
          </a:p>
          <a:p>
            <a:r>
              <a:rPr lang="en-US" dirty="0" smtClean="0"/>
              <a:t>The Trigger Supervisor board can be used as a 64 channel TDC.  The IOs are fully differential on the PCB, and a higher overall resolution can be achieved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59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9326880" cy="914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External inputs for overall noise/resolution</a:t>
            </a:r>
            <a:endParaRPr lang="en-US" sz="38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1371600"/>
            <a:ext cx="426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8 channels of test signal, synced with </a:t>
            </a:r>
            <a:r>
              <a:rPr lang="en-US" sz="2000" dirty="0" err="1" smtClean="0"/>
              <a:t>ClkVme</a:t>
            </a:r>
            <a:r>
              <a:rPr lang="en-US" sz="2000" dirty="0" smtClean="0"/>
              <a:t>, 20ns high, 20 ns low.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Various inputs are tried.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Example plots with randomly </a:t>
            </a:r>
            <a:r>
              <a:rPr lang="en-US" sz="2000" dirty="0" err="1" smtClean="0"/>
              <a:t>choosen</a:t>
            </a:r>
            <a:r>
              <a:rPr lang="en-US" sz="2000" dirty="0" smtClean="0"/>
              <a:t> channels.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524000"/>
            <a:ext cx="4696320" cy="57089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58405" y="1524000"/>
            <a:ext cx="11131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8-Ch</a:t>
            </a:r>
          </a:p>
          <a:p>
            <a:r>
              <a:rPr lang="en-US" dirty="0" smtClean="0"/>
              <a:t>ECL</a:t>
            </a:r>
          </a:p>
          <a:p>
            <a:r>
              <a:rPr lang="en-US" dirty="0" err="1" smtClean="0"/>
              <a:t>Ouptuts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24800" y="7232910"/>
            <a:ext cx="9396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CAEN</a:t>
            </a:r>
          </a:p>
          <a:p>
            <a:r>
              <a:rPr lang="en-US" dirty="0" smtClean="0"/>
              <a:t>A395A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715000" y="2065298"/>
            <a:ext cx="1981200" cy="22070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0"/>
          </p:cNvCxnSpPr>
          <p:nvPr/>
        </p:nvCxnSpPr>
        <p:spPr>
          <a:xfrm flipH="1" flipV="1">
            <a:off x="8394640" y="6324600"/>
            <a:ext cx="1" cy="90831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83362" y="6408779"/>
            <a:ext cx="1282722" cy="43088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Ch97-128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34161" y="5803443"/>
            <a:ext cx="1140056" cy="43088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Ch65-96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94453" y="3428999"/>
            <a:ext cx="1140056" cy="43088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Ch33-64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65772" y="3416299"/>
            <a:ext cx="997388" cy="43088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Ch1-32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829800" y="5702299"/>
            <a:ext cx="1425390" cy="43088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Ch129-192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0" y="3644442"/>
            <a:ext cx="426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signal looks like a clock 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914400" y="4505325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143000" y="4505324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371600" y="4352925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00200" y="4352925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371600" y="4352925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828800" y="4352925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828800" y="4505325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057400" y="4505324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286000" y="4352925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514600" y="4352925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286000" y="4352925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743200" y="4352925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743200" y="4505325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971800" y="4505324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200400" y="4352925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429000" y="4352925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200400" y="4352925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657600" y="4352925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657600" y="450215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886200" y="4502149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114800" y="434975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343400" y="434975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114800" y="434975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572000" y="434975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371600" y="4330700"/>
            <a:ext cx="4571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20ns</a:t>
            </a:r>
            <a:endParaRPr lang="en-US" sz="1100" dirty="0"/>
          </a:p>
        </p:txBody>
      </p:sp>
      <p:sp>
        <p:nvSpPr>
          <p:cNvPr id="63" name="TextBox 62"/>
          <p:cNvSpPr txBox="1"/>
          <p:nvPr/>
        </p:nvSpPr>
        <p:spPr>
          <a:xfrm>
            <a:off x="1828800" y="4295145"/>
            <a:ext cx="4571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20ns</a:t>
            </a:r>
            <a:endParaRPr lang="en-US" sz="1100" dirty="0"/>
          </a:p>
        </p:txBody>
      </p:sp>
      <p:sp>
        <p:nvSpPr>
          <p:cNvPr id="65" name="TextBox 64"/>
          <p:cNvSpPr txBox="1"/>
          <p:nvPr/>
        </p:nvSpPr>
        <p:spPr>
          <a:xfrm>
            <a:off x="838200" y="4724400"/>
            <a:ext cx="426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skew between the eight channels are less than 0.4ns (peak to peak)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27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9326880" cy="914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Channel to Channel measurement</a:t>
            </a:r>
            <a:endParaRPr lang="en-US" sz="38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1371600"/>
            <a:ext cx="426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8 channels of test signal, synced with </a:t>
            </a:r>
            <a:r>
              <a:rPr lang="en-US" sz="2000" dirty="0" err="1" smtClean="0"/>
              <a:t>ClkVme</a:t>
            </a:r>
            <a:r>
              <a:rPr lang="en-US" sz="2000" dirty="0" smtClean="0"/>
              <a:t>, 20ns high, 20 ns low.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Various inputs are tried.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Example plots with randomly </a:t>
            </a:r>
            <a:r>
              <a:rPr lang="en-US" sz="2000" dirty="0" err="1" smtClean="0"/>
              <a:t>choosen</a:t>
            </a:r>
            <a:r>
              <a:rPr lang="en-US" sz="2000" dirty="0" smtClean="0"/>
              <a:t> channels.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6450" y="3154229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signal looks like a clock.  With ~1us DAQ window, there are ~50 edges per event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914400" y="413385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143000" y="4133849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371600" y="398145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00200" y="398145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371600" y="398145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828800" y="398145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828800" y="413385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057400" y="4133849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286000" y="398145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514600" y="398145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286000" y="398145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743200" y="398145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743200" y="413385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971800" y="4133849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200400" y="398145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429000" y="398145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200400" y="398145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657600" y="398145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657600" y="4130675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886200" y="4130674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114800" y="3978275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343400" y="3978275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114800" y="3978275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371600" y="3959225"/>
            <a:ext cx="4571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20ns</a:t>
            </a:r>
            <a:endParaRPr lang="en-US" sz="1100" dirty="0"/>
          </a:p>
        </p:txBody>
      </p:sp>
      <p:sp>
        <p:nvSpPr>
          <p:cNvPr id="63" name="TextBox 62"/>
          <p:cNvSpPr txBox="1"/>
          <p:nvPr/>
        </p:nvSpPr>
        <p:spPr>
          <a:xfrm>
            <a:off x="1828800" y="3923670"/>
            <a:ext cx="4571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20ns</a:t>
            </a:r>
            <a:endParaRPr lang="en-US" sz="1100" dirty="0"/>
          </a:p>
        </p:txBody>
      </p:sp>
      <p:sp>
        <p:nvSpPr>
          <p:cNvPr id="65" name="TextBox 64"/>
          <p:cNvSpPr txBox="1"/>
          <p:nvPr/>
        </p:nvSpPr>
        <p:spPr>
          <a:xfrm>
            <a:off x="838200" y="4352925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skew between the eight channels are less than 0.4ns (peak to peak) </a:t>
            </a:r>
          </a:p>
          <a:p>
            <a:r>
              <a:rPr lang="en-US" dirty="0" smtClean="0"/>
              <a:t>There are 35K events for the plots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" t="7693" r="7529" b="1447"/>
          <a:stretch/>
        </p:blipFill>
        <p:spPr>
          <a:xfrm>
            <a:off x="6477000" y="1129579"/>
            <a:ext cx="3901440" cy="36227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" t="8290" r="9172" b="3481"/>
          <a:stretch/>
        </p:blipFill>
        <p:spPr>
          <a:xfrm>
            <a:off x="6537960" y="4754880"/>
            <a:ext cx="3840480" cy="3474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6172200"/>
            <a:ext cx="5372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Timing measurement difference between </a:t>
            </a:r>
            <a:r>
              <a:rPr lang="en-US" dirty="0" err="1" smtClean="0"/>
              <a:t>Ch#n</a:t>
            </a:r>
            <a:r>
              <a:rPr lang="en-US" dirty="0" smtClean="0"/>
              <a:t> and the first channel (CH#0 and Ch#80)</a:t>
            </a:r>
          </a:p>
          <a:p>
            <a:r>
              <a:rPr lang="en-US" dirty="0" smtClean="0"/>
              <a:t>*RED: Edge=1, rising edge</a:t>
            </a:r>
          </a:p>
          <a:p>
            <a:r>
              <a:rPr lang="en-US" dirty="0" smtClean="0"/>
              <a:t>BLUE: edge = 0, falling edge</a:t>
            </a:r>
          </a:p>
        </p:txBody>
      </p:sp>
    </p:spTree>
    <p:extLst>
      <p:ext uri="{BB962C8B-B14F-4D97-AF65-F5344CB8AC3E}">
        <p14:creationId xmlns:p14="http://schemas.microsoft.com/office/powerpoint/2010/main" val="1427643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450" y="304800"/>
            <a:ext cx="9326880" cy="914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Channel to Channel measurement</a:t>
            </a:r>
            <a:endParaRPr lang="en-US" sz="3800" dirty="0"/>
          </a:p>
        </p:txBody>
      </p:sp>
      <p:sp>
        <p:nvSpPr>
          <p:cNvPr id="30" name="TextBox 29"/>
          <p:cNvSpPr txBox="1"/>
          <p:nvPr/>
        </p:nvSpPr>
        <p:spPr>
          <a:xfrm>
            <a:off x="806450" y="1600200"/>
            <a:ext cx="541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Channel#4 as example, further analyze it</a:t>
            </a:r>
          </a:p>
          <a:p>
            <a:endParaRPr lang="en-US" dirty="0"/>
          </a:p>
          <a:p>
            <a:r>
              <a:rPr lang="en-US" dirty="0" smtClean="0"/>
              <a:t>For Edge=1, and Fine&lt;35, the DT = 42.4+-1.5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 TDC measurement  RMS: 20 </a:t>
            </a:r>
            <a:r>
              <a:rPr lang="en-US" dirty="0" err="1" smtClean="0">
                <a:sym typeface="Wingdings" panose="05000000000000000000" pitchFamily="2" charset="2"/>
              </a:rPr>
              <a:t>ps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" t="7714" r="7713" b="2875"/>
          <a:stretch/>
        </p:blipFill>
        <p:spPr>
          <a:xfrm>
            <a:off x="6800362" y="1106816"/>
            <a:ext cx="3745718" cy="33889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" t="8020" r="9296" b="2735"/>
          <a:stretch/>
        </p:blipFill>
        <p:spPr>
          <a:xfrm>
            <a:off x="6766560" y="4572000"/>
            <a:ext cx="3758418" cy="34899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453098"/>
            <a:ext cx="4914899" cy="451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40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450" y="304800"/>
            <a:ext cx="9326880" cy="914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Within the same Channel measurement</a:t>
            </a:r>
            <a:endParaRPr lang="en-US" sz="3800" dirty="0"/>
          </a:p>
        </p:txBody>
      </p:sp>
      <p:sp>
        <p:nvSpPr>
          <p:cNvPr id="30" name="TextBox 29"/>
          <p:cNvSpPr txBox="1"/>
          <p:nvPr/>
        </p:nvSpPr>
        <p:spPr>
          <a:xfrm>
            <a:off x="533400" y="1600200"/>
            <a:ext cx="50444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Pulse width measurement</a:t>
            </a:r>
          </a:p>
          <a:p>
            <a:r>
              <a:rPr lang="en-US" dirty="0" smtClean="0"/>
              <a:t>Channel#5 as example, plot all the ~50 edges in the right plot</a:t>
            </a:r>
          </a:p>
          <a:p>
            <a:pPr marL="342900" indent="-342900">
              <a:buFont typeface="Wingdings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Pulse high: ~20.8ns, pulse low: ~ 19ns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Average: 1277, (1280=20ns);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Fine&lt;50 region: 1239+-1.7 (edge=1)</a:t>
            </a:r>
            <a:endParaRPr lang="en-US" dirty="0" smtClean="0"/>
          </a:p>
          <a:p>
            <a:r>
              <a:rPr lang="en-US" dirty="0" smtClean="0">
                <a:sym typeface="Wingdings" panose="05000000000000000000" pitchFamily="2" charset="2"/>
              </a:rPr>
              <a:t> TDC measurement  RMS: </a:t>
            </a:r>
            <a:r>
              <a:rPr lang="en-US" dirty="0" smtClean="0">
                <a:sym typeface="Wingdings" panose="05000000000000000000" pitchFamily="2" charset="2"/>
              </a:rPr>
              <a:t>~25 </a:t>
            </a:r>
            <a:r>
              <a:rPr lang="en-US" dirty="0" err="1" smtClean="0">
                <a:sym typeface="Wingdings" panose="05000000000000000000" pitchFamily="2" charset="2"/>
              </a:rPr>
              <a:t>ps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" t="1512" r="5056" b="2359"/>
          <a:stretch/>
        </p:blipFill>
        <p:spPr>
          <a:xfrm>
            <a:off x="5577840" y="1188720"/>
            <a:ext cx="5120640" cy="4754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" r="6953" b="3162"/>
          <a:stretch/>
        </p:blipFill>
        <p:spPr>
          <a:xfrm>
            <a:off x="533400" y="4062413"/>
            <a:ext cx="420624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54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450" y="304800"/>
            <a:ext cx="9326880" cy="914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Within the same Channel measurement</a:t>
            </a:r>
            <a:endParaRPr lang="en-US" sz="3800" dirty="0"/>
          </a:p>
        </p:txBody>
      </p:sp>
      <p:sp>
        <p:nvSpPr>
          <p:cNvPr id="30" name="TextBox 29"/>
          <p:cNvSpPr txBox="1"/>
          <p:nvPr/>
        </p:nvSpPr>
        <p:spPr>
          <a:xfrm>
            <a:off x="533400" y="1777688"/>
            <a:ext cx="504444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pulses are measured in two consecutive clock cycles, when the carry chain range is longer than the clock period </a:t>
            </a:r>
            <a:r>
              <a:rPr lang="en-US" dirty="0"/>
              <a:t>(feature of the carry chain</a:t>
            </a:r>
            <a:r>
              <a:rPr lang="en-US" dirty="0" smtClean="0"/>
              <a:t>).</a:t>
            </a:r>
          </a:p>
          <a:p>
            <a:r>
              <a:rPr lang="en-US" dirty="0" smtClean="0"/>
              <a:t>Channel#5 as example, </a:t>
            </a:r>
          </a:p>
          <a:p>
            <a:r>
              <a:rPr lang="en-US" dirty="0" smtClean="0"/>
              <a:t>The 2n range corresponds to 128-DeltaT </a:t>
            </a:r>
          </a:p>
          <a:p>
            <a:pPr marL="342900" indent="-342900">
              <a:buFont typeface="Wingdings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Fine&gt;128 has different range than that for Fine&lt;128.  This means that the Clk250 is not perfectly 50% duty cycle.</a:t>
            </a:r>
          </a:p>
          <a:p>
            <a:pPr marL="342900" indent="-342900">
              <a:buFont typeface="Wingdings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Duty cycle difference: 100ps (/4ns)</a:t>
            </a:r>
          </a:p>
          <a:p>
            <a:pPr marL="342900" indent="-342900">
              <a:buFont typeface="Wingdings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LSB: 2ns/105=19ps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2" b="2594"/>
          <a:stretch/>
        </p:blipFill>
        <p:spPr>
          <a:xfrm>
            <a:off x="5411939" y="1262743"/>
            <a:ext cx="5120640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8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908733"/>
            <a:ext cx="900429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FPGA-based TDC measurement:</a:t>
            </a:r>
          </a:p>
          <a:p>
            <a:pPr marL="520700" indent="-520700">
              <a:buFont typeface="+mj-lt"/>
              <a:buAutoNum type="arabicPeriod"/>
            </a:pPr>
            <a:r>
              <a:rPr lang="en-US" sz="2800" dirty="0" smtClean="0"/>
              <a:t>It measures the edge relative to the clock directly, </a:t>
            </a:r>
          </a:p>
          <a:p>
            <a:pPr marL="1005818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How many clock cycles passed (coarse measurement);</a:t>
            </a:r>
          </a:p>
          <a:p>
            <a:pPr marL="1005818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Latency between the signal edge and the clock edge (fine measurement)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 common start (or common stop) can be used as a normal channel, (multiple measurement on the common signal can decrease the statistical measurement error)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If the clock is accelerator synchronized clock, there will be no need for the precise common start (or common stop).  The readout trigger should be sufficient.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Easier PCB design.  Actually, this is based on a PCB designed for </a:t>
            </a:r>
            <a:r>
              <a:rPr lang="en-US" sz="2800" dirty="0" err="1" smtClean="0"/>
              <a:t>HallA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8155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2163890" y="1990002"/>
            <a:ext cx="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163890" y="1990002"/>
            <a:ext cx="228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163890" y="2599602"/>
            <a:ext cx="228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392490" y="2142402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554290" y="2142402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554290" y="2523402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392490" y="2371002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496651" y="1837602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Ch_In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1341669" y="2206934"/>
            <a:ext cx="853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Calib_In</a:t>
            </a:r>
            <a:endParaRPr lang="en-US" sz="1600" dirty="0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2278190" y="2675802"/>
            <a:ext cx="4762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401890" y="2904402"/>
            <a:ext cx="876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350484" y="2626004"/>
            <a:ext cx="92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Calib_sel</a:t>
            </a:r>
            <a:endParaRPr lang="en-US" sz="1600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2783015" y="2218602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783015" y="2218602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859215" y="2294802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783015" y="2447202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859215" y="2375764"/>
            <a:ext cx="142875" cy="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002090" y="2223364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002090" y="2223364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078290" y="2299564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3002090" y="2451964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078290" y="2380526"/>
            <a:ext cx="142875" cy="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221165" y="2226192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221165" y="2226192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297365" y="2302392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3221165" y="2454792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3297365" y="2383354"/>
            <a:ext cx="142875" cy="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445002" y="2223364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445002" y="2223364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521202" y="2299564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3445002" y="2451964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3521202" y="2380526"/>
            <a:ext cx="242888" cy="3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752977" y="2237275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752977" y="2237275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829177" y="2313475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3752977" y="2465875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3829177" y="2394437"/>
            <a:ext cx="142875" cy="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972052" y="2242037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972052" y="2242037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048252" y="2318237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972052" y="2470637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048252" y="2399199"/>
            <a:ext cx="142875" cy="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191127" y="2244865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191127" y="2244865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267327" y="2321065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4191127" y="2473465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4267327" y="2402027"/>
            <a:ext cx="142875" cy="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414964" y="2242037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414964" y="2242037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491164" y="2318237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4414964" y="2470637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4491164" y="2399199"/>
            <a:ext cx="242888" cy="3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738814" y="2235687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738814" y="2235687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4815014" y="2311887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4738814" y="2464287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4815014" y="2392849"/>
            <a:ext cx="142875" cy="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957889" y="2240449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4957889" y="2240449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5034089" y="2316649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4957889" y="2469049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5034089" y="2397611"/>
            <a:ext cx="142875" cy="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5176964" y="2243277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5176964" y="2243277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5253164" y="2319477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5176964" y="2471877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5253164" y="2400439"/>
            <a:ext cx="142875" cy="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5400801" y="2240449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400801" y="2240449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477001" y="2316649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5400801" y="2469049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5477001" y="2397611"/>
            <a:ext cx="242888" cy="3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6302503" y="2230925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6302503" y="2230925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6378703" y="2307125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6302503" y="2459525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6378703" y="2388087"/>
            <a:ext cx="142875" cy="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6521578" y="2235687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6521578" y="2235687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6597778" y="2311887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6521578" y="2464287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6597778" y="2392849"/>
            <a:ext cx="142875" cy="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6740653" y="2238515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6740653" y="2238515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6816853" y="2314715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6740653" y="2467115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6816853" y="2395677"/>
            <a:ext cx="142875" cy="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6964490" y="2235687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964490" y="2235687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7040690" y="2311887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>
            <a:off x="6964490" y="2464287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7043865" y="2396429"/>
            <a:ext cx="242888" cy="3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7286753" y="2225714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7286753" y="2225714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7362953" y="2301914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>
            <a:off x="7286753" y="2454314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7362953" y="2382876"/>
            <a:ext cx="142875" cy="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7505828" y="2230476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505828" y="2230476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7582028" y="2306676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7505828" y="2459076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7582028" y="2387638"/>
            <a:ext cx="142875" cy="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7724903" y="2233304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7724903" y="2233304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7801103" y="2309504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>
            <a:off x="7724903" y="2461904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7801103" y="2390466"/>
            <a:ext cx="142875" cy="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7948740" y="2230476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7948740" y="2230476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8024940" y="2306676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7948740" y="2459076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8024940" y="2387638"/>
            <a:ext cx="242888" cy="3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5745290" y="2415501"/>
            <a:ext cx="533400" cy="843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8336090" y="2112060"/>
            <a:ext cx="126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Carry Chain</a:t>
            </a:r>
          </a:p>
          <a:p>
            <a:r>
              <a:rPr lang="en-US" dirty="0" smtClean="0"/>
              <a:t>32x4 units</a:t>
            </a:r>
            <a:endParaRPr lang="en-US" dirty="0"/>
          </a:p>
        </p:txBody>
      </p:sp>
      <p:cxnSp>
        <p:nvCxnSpPr>
          <p:cNvPr id="145" name="Straight Connector 144"/>
          <p:cNvCxnSpPr/>
          <p:nvPr/>
        </p:nvCxnSpPr>
        <p:spPr>
          <a:xfrm>
            <a:off x="2840165" y="3282606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2840165" y="3282606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3002090" y="3282606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2840165" y="3511206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endCxn id="150" idx="3"/>
          </p:cNvCxnSpPr>
          <p:nvPr/>
        </p:nvCxnSpPr>
        <p:spPr>
          <a:xfrm flipH="1">
            <a:off x="2456020" y="3396906"/>
            <a:ext cx="384145" cy="0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1574047" y="3104518"/>
            <a:ext cx="881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Clock</a:t>
            </a:r>
          </a:p>
          <a:p>
            <a:r>
              <a:rPr lang="en-US" sz="1600" dirty="0" smtClean="0"/>
              <a:t>500MHz</a:t>
            </a:r>
            <a:endParaRPr lang="en-US" sz="1600" dirty="0"/>
          </a:p>
        </p:txBody>
      </p:sp>
      <p:sp>
        <p:nvSpPr>
          <p:cNvPr id="151" name="TextBox 150"/>
          <p:cNvSpPr txBox="1"/>
          <p:nvPr/>
        </p:nvSpPr>
        <p:spPr>
          <a:xfrm>
            <a:off x="2836980" y="3303493"/>
            <a:ext cx="1651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FD</a:t>
            </a:r>
            <a:endParaRPr lang="en-US" sz="1200" dirty="0"/>
          </a:p>
        </p:txBody>
      </p:sp>
      <p:sp>
        <p:nvSpPr>
          <p:cNvPr id="152" name="TextBox 151"/>
          <p:cNvSpPr txBox="1"/>
          <p:nvPr/>
        </p:nvSpPr>
        <p:spPr>
          <a:xfrm>
            <a:off x="8291640" y="3113059"/>
            <a:ext cx="940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</a:t>
            </a:r>
          </a:p>
          <a:p>
            <a:r>
              <a:rPr lang="en-US" dirty="0" smtClean="0"/>
              <a:t>128</a:t>
            </a:r>
            <a:endParaRPr lang="en-US" dirty="0"/>
          </a:p>
        </p:txBody>
      </p:sp>
      <p:cxnSp>
        <p:nvCxnSpPr>
          <p:cNvPr id="153" name="Straight Connector 152"/>
          <p:cNvCxnSpPr/>
          <p:nvPr/>
        </p:nvCxnSpPr>
        <p:spPr>
          <a:xfrm flipV="1">
            <a:off x="2917943" y="2368621"/>
            <a:ext cx="1592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3059239" y="3287368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3059239" y="3287368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3221164" y="3287368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3059239" y="3515968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3056054" y="3308255"/>
            <a:ext cx="1651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FD</a:t>
            </a:r>
            <a:endParaRPr lang="en-US" sz="1200" dirty="0"/>
          </a:p>
        </p:txBody>
      </p:sp>
      <p:cxnSp>
        <p:nvCxnSpPr>
          <p:cNvPr id="159" name="Straight Connector 158"/>
          <p:cNvCxnSpPr/>
          <p:nvPr/>
        </p:nvCxnSpPr>
        <p:spPr>
          <a:xfrm flipV="1">
            <a:off x="3137017" y="2373383"/>
            <a:ext cx="1592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3279905" y="3289749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3279905" y="3289749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3441830" y="3289749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>
            <a:off x="3279905" y="3518349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3276720" y="3310636"/>
            <a:ext cx="1651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FD</a:t>
            </a:r>
            <a:endParaRPr lang="en-US" sz="1200" dirty="0"/>
          </a:p>
        </p:txBody>
      </p:sp>
      <p:cxnSp>
        <p:nvCxnSpPr>
          <p:cNvPr id="165" name="Straight Connector 164"/>
          <p:cNvCxnSpPr/>
          <p:nvPr/>
        </p:nvCxnSpPr>
        <p:spPr>
          <a:xfrm flipV="1">
            <a:off x="3357683" y="2375764"/>
            <a:ext cx="1592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3485496" y="3292577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3485496" y="3292577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3647421" y="3292577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H="1">
            <a:off x="3485496" y="3521177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3482311" y="3313464"/>
            <a:ext cx="1651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FD</a:t>
            </a:r>
            <a:endParaRPr lang="en-US" sz="1200" dirty="0"/>
          </a:p>
        </p:txBody>
      </p:sp>
      <p:cxnSp>
        <p:nvCxnSpPr>
          <p:cNvPr id="171" name="Straight Connector 170"/>
          <p:cNvCxnSpPr/>
          <p:nvPr/>
        </p:nvCxnSpPr>
        <p:spPr>
          <a:xfrm flipV="1">
            <a:off x="3563274" y="2378592"/>
            <a:ext cx="1592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3807733" y="3303718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3807733" y="3303718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3969658" y="3303718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H="1">
            <a:off x="3807733" y="3532318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3804548" y="3324605"/>
            <a:ext cx="1651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FD</a:t>
            </a:r>
            <a:endParaRPr lang="en-US" sz="1200" dirty="0"/>
          </a:p>
        </p:txBody>
      </p:sp>
      <p:cxnSp>
        <p:nvCxnSpPr>
          <p:cNvPr id="177" name="Straight Connector 176"/>
          <p:cNvCxnSpPr/>
          <p:nvPr/>
        </p:nvCxnSpPr>
        <p:spPr>
          <a:xfrm flipV="1">
            <a:off x="3885511" y="2389733"/>
            <a:ext cx="1592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4026807" y="330848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4026807" y="3308480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4188732" y="330848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flipH="1">
            <a:off x="4026807" y="3537080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4023622" y="3329367"/>
            <a:ext cx="1651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FD</a:t>
            </a:r>
            <a:endParaRPr lang="en-US" sz="1200" dirty="0"/>
          </a:p>
        </p:txBody>
      </p:sp>
      <p:cxnSp>
        <p:nvCxnSpPr>
          <p:cNvPr id="183" name="Straight Connector 182"/>
          <p:cNvCxnSpPr/>
          <p:nvPr/>
        </p:nvCxnSpPr>
        <p:spPr>
          <a:xfrm flipV="1">
            <a:off x="4104585" y="2394495"/>
            <a:ext cx="1592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4247473" y="3310861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4247473" y="3310861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4409398" y="3310861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H="1">
            <a:off x="4247473" y="3539461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4244288" y="3331748"/>
            <a:ext cx="1651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FD</a:t>
            </a:r>
            <a:endParaRPr lang="en-US" sz="1200" dirty="0"/>
          </a:p>
        </p:txBody>
      </p:sp>
      <p:cxnSp>
        <p:nvCxnSpPr>
          <p:cNvPr id="189" name="Straight Connector 188"/>
          <p:cNvCxnSpPr/>
          <p:nvPr/>
        </p:nvCxnSpPr>
        <p:spPr>
          <a:xfrm flipV="1">
            <a:off x="4325251" y="2396876"/>
            <a:ext cx="1592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4453064" y="3313689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4453064" y="3313689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4614989" y="3313689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flipH="1">
            <a:off x="4453064" y="3542289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/>
          <p:cNvSpPr txBox="1"/>
          <p:nvPr/>
        </p:nvSpPr>
        <p:spPr>
          <a:xfrm>
            <a:off x="4449879" y="3334576"/>
            <a:ext cx="1651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FD</a:t>
            </a:r>
            <a:endParaRPr lang="en-US" sz="1200" dirty="0"/>
          </a:p>
        </p:txBody>
      </p:sp>
      <p:cxnSp>
        <p:nvCxnSpPr>
          <p:cNvPr id="195" name="Straight Connector 194"/>
          <p:cNvCxnSpPr/>
          <p:nvPr/>
        </p:nvCxnSpPr>
        <p:spPr>
          <a:xfrm flipV="1">
            <a:off x="4530842" y="2399704"/>
            <a:ext cx="1592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4796755" y="3308064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4796755" y="3308064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4958680" y="3308064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 flipH="1">
            <a:off x="4796755" y="3536664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>
            <a:off x="4793570" y="3328951"/>
            <a:ext cx="1651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FD</a:t>
            </a:r>
            <a:endParaRPr lang="en-US" sz="1200" dirty="0"/>
          </a:p>
        </p:txBody>
      </p:sp>
      <p:cxnSp>
        <p:nvCxnSpPr>
          <p:cNvPr id="201" name="Straight Connector 200"/>
          <p:cNvCxnSpPr/>
          <p:nvPr/>
        </p:nvCxnSpPr>
        <p:spPr>
          <a:xfrm flipV="1">
            <a:off x="4874533" y="2394079"/>
            <a:ext cx="1592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5015829" y="3312826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5015829" y="3312826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5177754" y="3312826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flipH="1">
            <a:off x="5015829" y="3541426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/>
          <p:cNvSpPr txBox="1"/>
          <p:nvPr/>
        </p:nvSpPr>
        <p:spPr>
          <a:xfrm>
            <a:off x="5012644" y="3333713"/>
            <a:ext cx="1651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FD</a:t>
            </a:r>
            <a:endParaRPr lang="en-US" sz="1200" dirty="0"/>
          </a:p>
        </p:txBody>
      </p:sp>
      <p:cxnSp>
        <p:nvCxnSpPr>
          <p:cNvPr id="207" name="Straight Connector 206"/>
          <p:cNvCxnSpPr/>
          <p:nvPr/>
        </p:nvCxnSpPr>
        <p:spPr>
          <a:xfrm flipV="1">
            <a:off x="5093607" y="2398841"/>
            <a:ext cx="1592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5236495" y="3315207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5236495" y="3315207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5398420" y="3315207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flipH="1">
            <a:off x="5236495" y="3543807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211"/>
          <p:cNvSpPr txBox="1"/>
          <p:nvPr/>
        </p:nvSpPr>
        <p:spPr>
          <a:xfrm>
            <a:off x="5233310" y="3336094"/>
            <a:ext cx="1651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FD</a:t>
            </a:r>
            <a:endParaRPr lang="en-US" sz="1200" dirty="0"/>
          </a:p>
        </p:txBody>
      </p:sp>
      <p:cxnSp>
        <p:nvCxnSpPr>
          <p:cNvPr id="213" name="Straight Connector 212"/>
          <p:cNvCxnSpPr/>
          <p:nvPr/>
        </p:nvCxnSpPr>
        <p:spPr>
          <a:xfrm flipV="1">
            <a:off x="5314273" y="2401222"/>
            <a:ext cx="1592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>
            <a:off x="5442086" y="3318035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5442086" y="3318035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5604011" y="3318035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flipH="1">
            <a:off x="5442086" y="3546635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Box 217"/>
          <p:cNvSpPr txBox="1"/>
          <p:nvPr/>
        </p:nvSpPr>
        <p:spPr>
          <a:xfrm>
            <a:off x="5438901" y="3338922"/>
            <a:ext cx="1651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FD</a:t>
            </a:r>
            <a:endParaRPr lang="en-US" sz="1200" dirty="0"/>
          </a:p>
        </p:txBody>
      </p:sp>
      <p:cxnSp>
        <p:nvCxnSpPr>
          <p:cNvPr id="219" name="Straight Connector 218"/>
          <p:cNvCxnSpPr/>
          <p:nvPr/>
        </p:nvCxnSpPr>
        <p:spPr>
          <a:xfrm flipV="1">
            <a:off x="5519864" y="2404050"/>
            <a:ext cx="1592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6360444" y="3301373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>
            <a:off x="6360444" y="3301373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>
            <a:off x="6522369" y="3301373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flipH="1">
            <a:off x="6360444" y="3529973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6357259" y="3322260"/>
            <a:ext cx="1651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FD</a:t>
            </a:r>
            <a:endParaRPr lang="en-US" sz="1200" dirty="0"/>
          </a:p>
        </p:txBody>
      </p:sp>
      <p:cxnSp>
        <p:nvCxnSpPr>
          <p:cNvPr id="225" name="Straight Connector 224"/>
          <p:cNvCxnSpPr/>
          <p:nvPr/>
        </p:nvCxnSpPr>
        <p:spPr>
          <a:xfrm flipV="1">
            <a:off x="6438222" y="2387388"/>
            <a:ext cx="1592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6579518" y="3306135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>
            <a:off x="6579518" y="3306135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6741443" y="3306135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flipH="1">
            <a:off x="6579518" y="3534735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6576333" y="3327022"/>
            <a:ext cx="1651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FD</a:t>
            </a:r>
            <a:endParaRPr lang="en-US" sz="1200" dirty="0"/>
          </a:p>
        </p:txBody>
      </p:sp>
      <p:cxnSp>
        <p:nvCxnSpPr>
          <p:cNvPr id="231" name="Straight Connector 230"/>
          <p:cNvCxnSpPr/>
          <p:nvPr/>
        </p:nvCxnSpPr>
        <p:spPr>
          <a:xfrm flipV="1">
            <a:off x="6657296" y="2392150"/>
            <a:ext cx="1592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6800184" y="3308516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6800184" y="3308516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6962109" y="3308516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flipH="1">
            <a:off x="6800184" y="3537116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6796999" y="3329403"/>
            <a:ext cx="1651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FD</a:t>
            </a:r>
            <a:endParaRPr lang="en-US" sz="1200" dirty="0"/>
          </a:p>
        </p:txBody>
      </p:sp>
      <p:cxnSp>
        <p:nvCxnSpPr>
          <p:cNvPr id="237" name="Straight Connector 236"/>
          <p:cNvCxnSpPr/>
          <p:nvPr/>
        </p:nvCxnSpPr>
        <p:spPr>
          <a:xfrm flipV="1">
            <a:off x="6877962" y="2394531"/>
            <a:ext cx="1592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7005775" y="3311344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7005775" y="3311344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>
            <a:off x="7167700" y="3311344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flipH="1">
            <a:off x="7005775" y="3539944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TextBox 241"/>
          <p:cNvSpPr txBox="1"/>
          <p:nvPr/>
        </p:nvSpPr>
        <p:spPr>
          <a:xfrm>
            <a:off x="7002590" y="3332231"/>
            <a:ext cx="1651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FD</a:t>
            </a:r>
            <a:endParaRPr lang="en-US" sz="1200" dirty="0"/>
          </a:p>
        </p:txBody>
      </p:sp>
      <p:cxnSp>
        <p:nvCxnSpPr>
          <p:cNvPr id="243" name="Straight Connector 242"/>
          <p:cNvCxnSpPr/>
          <p:nvPr/>
        </p:nvCxnSpPr>
        <p:spPr>
          <a:xfrm flipV="1">
            <a:off x="7083553" y="2397359"/>
            <a:ext cx="1592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7344694" y="3302002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>
            <a:off x="7344694" y="3302002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>
            <a:off x="7506619" y="3302002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 flipH="1">
            <a:off x="7344694" y="3530602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TextBox 247"/>
          <p:cNvSpPr txBox="1"/>
          <p:nvPr/>
        </p:nvSpPr>
        <p:spPr>
          <a:xfrm>
            <a:off x="7341509" y="3322889"/>
            <a:ext cx="1651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FD</a:t>
            </a:r>
            <a:endParaRPr lang="en-US" sz="1200" dirty="0"/>
          </a:p>
        </p:txBody>
      </p:sp>
      <p:cxnSp>
        <p:nvCxnSpPr>
          <p:cNvPr id="249" name="Straight Connector 248"/>
          <p:cNvCxnSpPr/>
          <p:nvPr/>
        </p:nvCxnSpPr>
        <p:spPr>
          <a:xfrm flipV="1">
            <a:off x="7422472" y="2388017"/>
            <a:ext cx="1592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>
            <a:off x="7563768" y="3306764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7563768" y="3306764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7725693" y="3306764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 flipH="1">
            <a:off x="7563768" y="3535364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TextBox 253"/>
          <p:cNvSpPr txBox="1"/>
          <p:nvPr/>
        </p:nvSpPr>
        <p:spPr>
          <a:xfrm>
            <a:off x="7560583" y="3327651"/>
            <a:ext cx="1651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FD</a:t>
            </a:r>
            <a:endParaRPr lang="en-US" sz="1200" dirty="0"/>
          </a:p>
        </p:txBody>
      </p:sp>
      <p:cxnSp>
        <p:nvCxnSpPr>
          <p:cNvPr id="255" name="Straight Connector 254"/>
          <p:cNvCxnSpPr/>
          <p:nvPr/>
        </p:nvCxnSpPr>
        <p:spPr>
          <a:xfrm flipV="1">
            <a:off x="7641546" y="2392779"/>
            <a:ext cx="1592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7784434" y="3309145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784434" y="3309145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7946359" y="3309145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flipH="1">
            <a:off x="7784434" y="3537745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TextBox 259"/>
          <p:cNvSpPr txBox="1"/>
          <p:nvPr/>
        </p:nvSpPr>
        <p:spPr>
          <a:xfrm>
            <a:off x="7781249" y="3330032"/>
            <a:ext cx="1651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FD</a:t>
            </a:r>
            <a:endParaRPr lang="en-US" sz="1200" dirty="0"/>
          </a:p>
        </p:txBody>
      </p:sp>
      <p:cxnSp>
        <p:nvCxnSpPr>
          <p:cNvPr id="261" name="Straight Connector 260"/>
          <p:cNvCxnSpPr/>
          <p:nvPr/>
        </p:nvCxnSpPr>
        <p:spPr>
          <a:xfrm flipV="1">
            <a:off x="7862212" y="2395160"/>
            <a:ext cx="1592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7990025" y="3311973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7990025" y="3311973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8151950" y="3311973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 flipH="1">
            <a:off x="7990025" y="3540573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TextBox 265"/>
          <p:cNvSpPr txBox="1"/>
          <p:nvPr/>
        </p:nvSpPr>
        <p:spPr>
          <a:xfrm>
            <a:off x="7986840" y="3332860"/>
            <a:ext cx="1651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FD</a:t>
            </a:r>
            <a:endParaRPr lang="en-US" sz="1200" dirty="0"/>
          </a:p>
        </p:txBody>
      </p:sp>
      <p:cxnSp>
        <p:nvCxnSpPr>
          <p:cNvPr id="267" name="Straight Connector 266"/>
          <p:cNvCxnSpPr/>
          <p:nvPr/>
        </p:nvCxnSpPr>
        <p:spPr>
          <a:xfrm flipV="1">
            <a:off x="8067803" y="2397988"/>
            <a:ext cx="1592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5745290" y="3444161"/>
            <a:ext cx="533400" cy="843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Rectangle 268"/>
          <p:cNvSpPr/>
          <p:nvPr/>
        </p:nvSpPr>
        <p:spPr>
          <a:xfrm>
            <a:off x="2697290" y="3971202"/>
            <a:ext cx="5570538" cy="646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TextBox 269"/>
          <p:cNvSpPr txBox="1"/>
          <p:nvPr/>
        </p:nvSpPr>
        <p:spPr>
          <a:xfrm>
            <a:off x="4059242" y="3971202"/>
            <a:ext cx="2396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Edge finder, rising/falling edge</a:t>
            </a:r>
          </a:p>
          <a:p>
            <a:r>
              <a:rPr lang="en-US" sz="1400" dirty="0" smtClean="0"/>
              <a:t>Pipelined encoder</a:t>
            </a:r>
            <a:endParaRPr lang="en-US" sz="1400" dirty="0"/>
          </a:p>
        </p:txBody>
      </p:sp>
      <p:cxnSp>
        <p:nvCxnSpPr>
          <p:cNvPr id="271" name="Straight Arrow Connector 270"/>
          <p:cNvCxnSpPr/>
          <p:nvPr/>
        </p:nvCxnSpPr>
        <p:spPr>
          <a:xfrm>
            <a:off x="2918739" y="3514033"/>
            <a:ext cx="7151" cy="457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/>
          <p:nvPr/>
        </p:nvCxnSpPr>
        <p:spPr>
          <a:xfrm>
            <a:off x="3149727" y="3514033"/>
            <a:ext cx="0" cy="457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/>
          <p:cNvCxnSpPr/>
          <p:nvPr/>
        </p:nvCxnSpPr>
        <p:spPr>
          <a:xfrm>
            <a:off x="3368802" y="3521177"/>
            <a:ext cx="0" cy="450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/>
          <p:nvPr/>
        </p:nvCxnSpPr>
        <p:spPr>
          <a:xfrm>
            <a:off x="3564070" y="3521177"/>
            <a:ext cx="2388" cy="450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/>
          <p:cNvCxnSpPr/>
          <p:nvPr/>
        </p:nvCxnSpPr>
        <p:spPr>
          <a:xfrm>
            <a:off x="3890272" y="3517616"/>
            <a:ext cx="7151" cy="457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/>
          <p:nvPr/>
        </p:nvCxnSpPr>
        <p:spPr>
          <a:xfrm>
            <a:off x="4121260" y="3517616"/>
            <a:ext cx="0" cy="457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/>
          <p:cNvCxnSpPr/>
          <p:nvPr/>
        </p:nvCxnSpPr>
        <p:spPr>
          <a:xfrm>
            <a:off x="4340335" y="3524760"/>
            <a:ext cx="0" cy="450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/>
          <p:nvPr/>
        </p:nvCxnSpPr>
        <p:spPr>
          <a:xfrm>
            <a:off x="4535603" y="3524760"/>
            <a:ext cx="2388" cy="450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/>
          <p:nvPr/>
        </p:nvCxnSpPr>
        <p:spPr>
          <a:xfrm>
            <a:off x="4872145" y="3525174"/>
            <a:ext cx="7151" cy="457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/>
          <p:nvPr/>
        </p:nvCxnSpPr>
        <p:spPr>
          <a:xfrm>
            <a:off x="5103133" y="3525174"/>
            <a:ext cx="0" cy="457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/>
          <p:cNvCxnSpPr/>
          <p:nvPr/>
        </p:nvCxnSpPr>
        <p:spPr>
          <a:xfrm>
            <a:off x="5322208" y="3532318"/>
            <a:ext cx="0" cy="450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>
          <a:xfrm>
            <a:off x="5517476" y="3532318"/>
            <a:ext cx="2388" cy="450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/>
          <p:nvPr/>
        </p:nvCxnSpPr>
        <p:spPr>
          <a:xfrm>
            <a:off x="6446152" y="3522378"/>
            <a:ext cx="7151" cy="457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/>
          <p:nvPr/>
        </p:nvCxnSpPr>
        <p:spPr>
          <a:xfrm>
            <a:off x="6677140" y="3522378"/>
            <a:ext cx="0" cy="457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>
            <a:off x="6896215" y="3529522"/>
            <a:ext cx="0" cy="450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/>
          <p:nvPr/>
        </p:nvCxnSpPr>
        <p:spPr>
          <a:xfrm>
            <a:off x="7091483" y="3529522"/>
            <a:ext cx="2388" cy="450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>
            <a:off x="7433586" y="3515234"/>
            <a:ext cx="7151" cy="457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>
            <a:off x="7664574" y="3515234"/>
            <a:ext cx="0" cy="457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>
            <a:off x="7883649" y="3522378"/>
            <a:ext cx="0" cy="450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/>
          <p:nvPr/>
        </p:nvCxnSpPr>
        <p:spPr>
          <a:xfrm>
            <a:off x="8078917" y="3522378"/>
            <a:ext cx="2388" cy="450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TextBox 290"/>
          <p:cNvSpPr txBox="1"/>
          <p:nvPr/>
        </p:nvSpPr>
        <p:spPr>
          <a:xfrm>
            <a:off x="2772033" y="4325145"/>
            <a:ext cx="14571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R_edge</a:t>
            </a:r>
            <a:r>
              <a:rPr lang="en-US" sz="1600" dirty="0" smtClean="0"/>
              <a:t> </a:t>
            </a:r>
            <a:r>
              <a:rPr lang="en-US" sz="1600" dirty="0" err="1" smtClean="0"/>
              <a:t>F_edge</a:t>
            </a:r>
            <a:endParaRPr lang="en-US" sz="1600" dirty="0"/>
          </a:p>
        </p:txBody>
      </p:sp>
      <p:sp>
        <p:nvSpPr>
          <p:cNvPr id="292" name="TextBox 291"/>
          <p:cNvSpPr txBox="1"/>
          <p:nvPr/>
        </p:nvSpPr>
        <p:spPr>
          <a:xfrm>
            <a:off x="5878671" y="4304379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Fine_Time</a:t>
            </a:r>
            <a:r>
              <a:rPr lang="en-US" sz="1600" dirty="0" smtClean="0"/>
              <a:t>(6:0)</a:t>
            </a:r>
            <a:endParaRPr lang="en-US" sz="1600" dirty="0"/>
          </a:p>
        </p:txBody>
      </p:sp>
      <p:cxnSp>
        <p:nvCxnSpPr>
          <p:cNvPr id="293" name="Straight Connector 292"/>
          <p:cNvCxnSpPr>
            <a:stCxn id="150" idx="2"/>
          </p:cNvCxnSpPr>
          <p:nvPr/>
        </p:nvCxnSpPr>
        <p:spPr>
          <a:xfrm flipH="1">
            <a:off x="2015033" y="3689293"/>
            <a:ext cx="1" cy="615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>
            <a:endCxn id="269" idx="1"/>
          </p:cNvCxnSpPr>
          <p:nvPr/>
        </p:nvCxnSpPr>
        <p:spPr>
          <a:xfrm>
            <a:off x="2015034" y="4294367"/>
            <a:ext cx="6822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Rectangle 294"/>
          <p:cNvSpPr/>
          <p:nvPr/>
        </p:nvSpPr>
        <p:spPr>
          <a:xfrm>
            <a:off x="2691729" y="5038002"/>
            <a:ext cx="519192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TextBox 295"/>
          <p:cNvSpPr txBox="1"/>
          <p:nvPr/>
        </p:nvSpPr>
        <p:spPr>
          <a:xfrm>
            <a:off x="4591110" y="5019702"/>
            <a:ext cx="1392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18Kb ring buffer,</a:t>
            </a:r>
          </a:p>
          <a:p>
            <a:r>
              <a:rPr lang="en-US" sz="1400" dirty="0" smtClean="0"/>
              <a:t> 4 us deep</a:t>
            </a:r>
            <a:endParaRPr lang="en-US" sz="1400" dirty="0"/>
          </a:p>
        </p:txBody>
      </p:sp>
      <p:sp>
        <p:nvSpPr>
          <p:cNvPr id="297" name="TextBox 296"/>
          <p:cNvSpPr txBox="1"/>
          <p:nvPr/>
        </p:nvSpPr>
        <p:spPr>
          <a:xfrm>
            <a:off x="2804484" y="4992133"/>
            <a:ext cx="1299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R_edge</a:t>
            </a:r>
            <a:r>
              <a:rPr lang="en-US" sz="1400" dirty="0" smtClean="0"/>
              <a:t> </a:t>
            </a:r>
            <a:r>
              <a:rPr lang="en-US" sz="1400" dirty="0" err="1" smtClean="0"/>
              <a:t>F_edge</a:t>
            </a:r>
            <a:endParaRPr lang="en-US" sz="1400" dirty="0" smtClean="0"/>
          </a:p>
        </p:txBody>
      </p:sp>
      <p:sp>
        <p:nvSpPr>
          <p:cNvPr id="298" name="TextBox 297"/>
          <p:cNvSpPr txBox="1"/>
          <p:nvPr/>
        </p:nvSpPr>
        <p:spPr>
          <a:xfrm>
            <a:off x="5957272" y="4985832"/>
            <a:ext cx="1284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Fine_Time</a:t>
            </a:r>
            <a:r>
              <a:rPr lang="en-US" sz="1400" dirty="0" smtClean="0"/>
              <a:t>(6:0)</a:t>
            </a:r>
            <a:endParaRPr lang="en-US" sz="1400" dirty="0"/>
          </a:p>
        </p:txBody>
      </p:sp>
      <p:sp>
        <p:nvSpPr>
          <p:cNvPr id="299" name="TextBox 298"/>
          <p:cNvSpPr txBox="1"/>
          <p:nvPr/>
        </p:nvSpPr>
        <p:spPr>
          <a:xfrm>
            <a:off x="2582990" y="5207278"/>
            <a:ext cx="1946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Dly_R_edge</a:t>
            </a:r>
            <a:r>
              <a:rPr lang="en-US" sz="1400" dirty="0" smtClean="0"/>
              <a:t> </a:t>
            </a:r>
            <a:r>
              <a:rPr lang="en-US" sz="1400" dirty="0" err="1" smtClean="0"/>
              <a:t>Dly_F_edge</a:t>
            </a:r>
            <a:endParaRPr lang="en-US" sz="1400" dirty="0" smtClean="0"/>
          </a:p>
        </p:txBody>
      </p:sp>
      <p:sp>
        <p:nvSpPr>
          <p:cNvPr id="300" name="TextBox 299"/>
          <p:cNvSpPr txBox="1"/>
          <p:nvPr/>
        </p:nvSpPr>
        <p:spPr>
          <a:xfrm>
            <a:off x="5937376" y="5162579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Dly_Fine_Time</a:t>
            </a:r>
            <a:r>
              <a:rPr lang="en-US" sz="1400" dirty="0" smtClean="0"/>
              <a:t>(6:0)</a:t>
            </a:r>
            <a:endParaRPr lang="en-US" sz="1400" dirty="0"/>
          </a:p>
        </p:txBody>
      </p:sp>
      <p:cxnSp>
        <p:nvCxnSpPr>
          <p:cNvPr id="301" name="Straight Arrow Connector 300"/>
          <p:cNvCxnSpPr/>
          <p:nvPr/>
        </p:nvCxnSpPr>
        <p:spPr>
          <a:xfrm>
            <a:off x="3078290" y="4617533"/>
            <a:ext cx="0" cy="420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/>
          <p:cNvCxnSpPr/>
          <p:nvPr/>
        </p:nvCxnSpPr>
        <p:spPr>
          <a:xfrm>
            <a:off x="3807733" y="4617532"/>
            <a:ext cx="0" cy="420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/>
          <p:cNvCxnSpPr/>
          <p:nvPr/>
        </p:nvCxnSpPr>
        <p:spPr>
          <a:xfrm>
            <a:off x="6512053" y="4617531"/>
            <a:ext cx="0" cy="420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TextBox 303"/>
          <p:cNvSpPr txBox="1"/>
          <p:nvPr/>
        </p:nvSpPr>
        <p:spPr>
          <a:xfrm>
            <a:off x="1427703" y="5099558"/>
            <a:ext cx="928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Clock</a:t>
            </a:r>
          </a:p>
          <a:p>
            <a:r>
              <a:rPr lang="en-US" sz="1600" dirty="0" smtClean="0"/>
              <a:t>250 MHz</a:t>
            </a:r>
            <a:endParaRPr lang="en-US" sz="1600" dirty="0"/>
          </a:p>
        </p:txBody>
      </p:sp>
      <p:cxnSp>
        <p:nvCxnSpPr>
          <p:cNvPr id="305" name="Straight Arrow Connector 304"/>
          <p:cNvCxnSpPr>
            <a:stCxn id="304" idx="3"/>
          </p:cNvCxnSpPr>
          <p:nvPr/>
        </p:nvCxnSpPr>
        <p:spPr>
          <a:xfrm flipV="1">
            <a:off x="2356162" y="5391945"/>
            <a:ext cx="34112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TextBox 305"/>
          <p:cNvSpPr txBox="1"/>
          <p:nvPr/>
        </p:nvSpPr>
        <p:spPr>
          <a:xfrm>
            <a:off x="5878671" y="5542922"/>
            <a:ext cx="1252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EdgeInfo</a:t>
            </a:r>
            <a:r>
              <a:rPr lang="en-US" sz="1400" dirty="0" smtClean="0"/>
              <a:t>(17:0)</a:t>
            </a:r>
            <a:endParaRPr lang="en-US" sz="1400" dirty="0"/>
          </a:p>
        </p:txBody>
      </p:sp>
      <p:sp>
        <p:nvSpPr>
          <p:cNvPr id="307" name="TextBox 306"/>
          <p:cNvSpPr txBox="1"/>
          <p:nvPr/>
        </p:nvSpPr>
        <p:spPr>
          <a:xfrm>
            <a:off x="1461410" y="6557402"/>
            <a:ext cx="757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Trigger</a:t>
            </a:r>
            <a:endParaRPr lang="en-US" sz="1600" dirty="0"/>
          </a:p>
        </p:txBody>
      </p:sp>
      <p:sp>
        <p:nvSpPr>
          <p:cNvPr id="308" name="Rectangle 307"/>
          <p:cNvSpPr/>
          <p:nvPr/>
        </p:nvSpPr>
        <p:spPr>
          <a:xfrm>
            <a:off x="2563166" y="6216393"/>
            <a:ext cx="1874837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TextBox 308"/>
          <p:cNvSpPr txBox="1"/>
          <p:nvPr/>
        </p:nvSpPr>
        <p:spPr>
          <a:xfrm>
            <a:off x="2507903" y="6258839"/>
            <a:ext cx="1907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Readout </a:t>
            </a:r>
            <a:r>
              <a:rPr lang="en-US" sz="1800" dirty="0" err="1" smtClean="0"/>
              <a:t>Lookback</a:t>
            </a:r>
            <a:endParaRPr lang="en-US" sz="1800" dirty="0" smtClean="0"/>
          </a:p>
          <a:p>
            <a:r>
              <a:rPr lang="en-US" sz="1800" dirty="0" smtClean="0"/>
              <a:t>Readout window</a:t>
            </a:r>
          </a:p>
        </p:txBody>
      </p:sp>
      <p:cxnSp>
        <p:nvCxnSpPr>
          <p:cNvPr id="310" name="Straight Arrow Connector 309"/>
          <p:cNvCxnSpPr>
            <a:stCxn id="308" idx="0"/>
          </p:cNvCxnSpPr>
          <p:nvPr/>
        </p:nvCxnSpPr>
        <p:spPr>
          <a:xfrm flipH="1" flipV="1">
            <a:off x="3500584" y="5801639"/>
            <a:ext cx="1" cy="4147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>
            <a:stCxn id="307" idx="3"/>
          </p:cNvCxnSpPr>
          <p:nvPr/>
        </p:nvCxnSpPr>
        <p:spPr>
          <a:xfrm>
            <a:off x="2218669" y="6726679"/>
            <a:ext cx="34449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" name="Rectangle 311"/>
          <p:cNvSpPr/>
          <p:nvPr/>
        </p:nvSpPr>
        <p:spPr>
          <a:xfrm>
            <a:off x="4960267" y="6345679"/>
            <a:ext cx="2805114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TextBox 312"/>
          <p:cNvSpPr txBox="1"/>
          <p:nvPr/>
        </p:nvSpPr>
        <p:spPr>
          <a:xfrm>
            <a:off x="3987484" y="5542922"/>
            <a:ext cx="1942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Ring_Buf_read_ddr</a:t>
            </a:r>
            <a:r>
              <a:rPr lang="en-US" sz="1400" dirty="0" smtClean="0"/>
              <a:t>(9:0)</a:t>
            </a:r>
            <a:endParaRPr lang="en-US" sz="1400" dirty="0"/>
          </a:p>
        </p:txBody>
      </p:sp>
      <p:cxnSp>
        <p:nvCxnSpPr>
          <p:cNvPr id="314" name="Straight Arrow Connector 313"/>
          <p:cNvCxnSpPr/>
          <p:nvPr/>
        </p:nvCxnSpPr>
        <p:spPr>
          <a:xfrm>
            <a:off x="5396039" y="5801639"/>
            <a:ext cx="0" cy="544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/>
          <p:cNvCxnSpPr/>
          <p:nvPr/>
        </p:nvCxnSpPr>
        <p:spPr>
          <a:xfrm>
            <a:off x="6573955" y="5801639"/>
            <a:ext cx="5563" cy="544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TextBox 315"/>
          <p:cNvSpPr txBox="1"/>
          <p:nvPr/>
        </p:nvSpPr>
        <p:spPr>
          <a:xfrm>
            <a:off x="4952328" y="6278354"/>
            <a:ext cx="1044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CoarseTime</a:t>
            </a:r>
            <a:endParaRPr lang="en-US" sz="1400" dirty="0"/>
          </a:p>
        </p:txBody>
      </p:sp>
      <p:sp>
        <p:nvSpPr>
          <p:cNvPr id="317" name="TextBox 316"/>
          <p:cNvSpPr txBox="1"/>
          <p:nvPr/>
        </p:nvSpPr>
        <p:spPr>
          <a:xfrm>
            <a:off x="6252157" y="6274227"/>
            <a:ext cx="854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FineTime</a:t>
            </a:r>
            <a:endParaRPr lang="en-US" sz="1400" dirty="0"/>
          </a:p>
        </p:txBody>
      </p:sp>
      <p:cxnSp>
        <p:nvCxnSpPr>
          <p:cNvPr id="318" name="Straight Arrow Connector 317"/>
          <p:cNvCxnSpPr/>
          <p:nvPr/>
        </p:nvCxnSpPr>
        <p:spPr>
          <a:xfrm>
            <a:off x="4438003" y="6895956"/>
            <a:ext cx="51194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TextBox 318"/>
          <p:cNvSpPr txBox="1"/>
          <p:nvPr/>
        </p:nvSpPr>
        <p:spPr>
          <a:xfrm>
            <a:off x="5792199" y="6578594"/>
            <a:ext cx="2049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Event FIFO</a:t>
            </a:r>
          </a:p>
          <a:p>
            <a:r>
              <a:rPr lang="en-US" sz="1600" dirty="0" smtClean="0"/>
              <a:t>36(wide) x 512(deep)</a:t>
            </a:r>
            <a:endParaRPr lang="en-US" sz="1600" dirty="0"/>
          </a:p>
        </p:txBody>
      </p:sp>
      <p:sp>
        <p:nvSpPr>
          <p:cNvPr id="320" name="TextBox 319"/>
          <p:cNvSpPr txBox="1"/>
          <p:nvPr/>
        </p:nvSpPr>
        <p:spPr>
          <a:xfrm>
            <a:off x="4935349" y="6660871"/>
            <a:ext cx="704680" cy="409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400" dirty="0" smtClean="0"/>
              <a:t>Event</a:t>
            </a:r>
          </a:p>
          <a:p>
            <a:pPr>
              <a:lnSpc>
                <a:spcPts val="1200"/>
              </a:lnSpc>
            </a:pPr>
            <a:r>
              <a:rPr lang="en-US" sz="1400" dirty="0" smtClean="0"/>
              <a:t>marker</a:t>
            </a:r>
            <a:endParaRPr lang="en-US" sz="1400" dirty="0"/>
          </a:p>
        </p:txBody>
      </p:sp>
      <p:cxnSp>
        <p:nvCxnSpPr>
          <p:cNvPr id="321" name="Straight Connector 320"/>
          <p:cNvCxnSpPr>
            <a:stCxn id="304" idx="2"/>
          </p:cNvCxnSpPr>
          <p:nvPr/>
        </p:nvCxnSpPr>
        <p:spPr>
          <a:xfrm flipH="1">
            <a:off x="1891932" y="5684333"/>
            <a:ext cx="1" cy="594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/>
          <p:cNvCxnSpPr/>
          <p:nvPr/>
        </p:nvCxnSpPr>
        <p:spPr>
          <a:xfrm>
            <a:off x="1891932" y="6278354"/>
            <a:ext cx="6712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TextBox 322"/>
          <p:cNvSpPr txBox="1"/>
          <p:nvPr/>
        </p:nvSpPr>
        <p:spPr>
          <a:xfrm>
            <a:off x="7973943" y="6332062"/>
            <a:ext cx="1249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“ZERO”</a:t>
            </a:r>
          </a:p>
          <a:p>
            <a:r>
              <a:rPr lang="en-US" dirty="0" smtClean="0"/>
              <a:t>suppressed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06500" y="908734"/>
            <a:ext cx="5826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Single channel measurement: </a:t>
            </a:r>
            <a:endParaRPr lang="en-US" sz="3600" dirty="0"/>
          </a:p>
        </p:txBody>
      </p:sp>
      <p:sp>
        <p:nvSpPr>
          <p:cNvPr id="324" name="TextBox 323"/>
          <p:cNvSpPr txBox="1"/>
          <p:nvPr/>
        </p:nvSpPr>
        <p:spPr>
          <a:xfrm>
            <a:off x="8209894" y="4473656"/>
            <a:ext cx="23319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(one edge per 2ns)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4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512617" y="779463"/>
            <a:ext cx="1634099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473947" y="779463"/>
            <a:ext cx="1684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Ch#1 data(26:0)</a:t>
            </a:r>
          </a:p>
        </p:txBody>
      </p:sp>
      <p:sp>
        <p:nvSpPr>
          <p:cNvPr id="80" name="Rectangle 79"/>
          <p:cNvSpPr/>
          <p:nvPr/>
        </p:nvSpPr>
        <p:spPr>
          <a:xfrm>
            <a:off x="500438" y="1236663"/>
            <a:ext cx="1646278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461768" y="1236663"/>
            <a:ext cx="1684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Ch#2 data(26:0)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12617" y="2227263"/>
            <a:ext cx="1634099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473947" y="2227263"/>
            <a:ext cx="1684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Ch#8 data(26:0)</a:t>
            </a:r>
          </a:p>
        </p:txBody>
      </p:sp>
      <p:cxnSp>
        <p:nvCxnSpPr>
          <p:cNvPr id="84" name="Straight Connector 83"/>
          <p:cNvCxnSpPr/>
          <p:nvPr/>
        </p:nvCxnSpPr>
        <p:spPr>
          <a:xfrm>
            <a:off x="1460558" y="1693863"/>
            <a:ext cx="0" cy="4572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2815767" y="1190491"/>
            <a:ext cx="1771503" cy="668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2742807" y="1190491"/>
            <a:ext cx="18325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Merged data(26:0)</a:t>
            </a:r>
          </a:p>
          <a:p>
            <a:r>
              <a:rPr lang="en-US" sz="1400" dirty="0" smtClean="0"/>
              <a:t>27(wide) x 2048(deep)</a:t>
            </a:r>
          </a:p>
        </p:txBody>
      </p:sp>
      <p:cxnSp>
        <p:nvCxnSpPr>
          <p:cNvPr id="87" name="Elbow Connector 86"/>
          <p:cNvCxnSpPr>
            <a:stCxn id="79" idx="3"/>
          </p:cNvCxnSpPr>
          <p:nvPr/>
        </p:nvCxnSpPr>
        <p:spPr>
          <a:xfrm>
            <a:off x="2158895" y="964129"/>
            <a:ext cx="656872" cy="35164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/>
          <p:nvPr/>
        </p:nvCxnSpPr>
        <p:spPr>
          <a:xfrm flipV="1">
            <a:off x="2170805" y="1791937"/>
            <a:ext cx="656872" cy="48655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80" idx="3"/>
          </p:cNvCxnSpPr>
          <p:nvPr/>
        </p:nvCxnSpPr>
        <p:spPr>
          <a:xfrm>
            <a:off x="2146716" y="1421329"/>
            <a:ext cx="669052" cy="29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594218" y="1467491"/>
            <a:ext cx="0" cy="276999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2815766" y="2087984"/>
            <a:ext cx="1771504" cy="668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2742806" y="2087984"/>
            <a:ext cx="18325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Merged data(26:0)</a:t>
            </a:r>
          </a:p>
          <a:p>
            <a:r>
              <a:rPr lang="en-US" sz="1400" dirty="0" smtClean="0"/>
              <a:t>27(wide) x 2048(deep)</a:t>
            </a:r>
          </a:p>
        </p:txBody>
      </p:sp>
      <p:sp>
        <p:nvSpPr>
          <p:cNvPr id="93" name="Rectangle 92"/>
          <p:cNvSpPr/>
          <p:nvPr/>
        </p:nvSpPr>
        <p:spPr>
          <a:xfrm>
            <a:off x="2827677" y="2926184"/>
            <a:ext cx="1776252" cy="668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2754717" y="2926184"/>
            <a:ext cx="18325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Merged data(26:0)</a:t>
            </a:r>
          </a:p>
          <a:p>
            <a:r>
              <a:rPr lang="en-US" sz="1400" dirty="0" smtClean="0"/>
              <a:t>27(wide) x 2048(deep)</a:t>
            </a:r>
          </a:p>
        </p:txBody>
      </p:sp>
      <p:sp>
        <p:nvSpPr>
          <p:cNvPr id="95" name="Rectangle 94"/>
          <p:cNvSpPr/>
          <p:nvPr/>
        </p:nvSpPr>
        <p:spPr>
          <a:xfrm>
            <a:off x="2815766" y="3729203"/>
            <a:ext cx="1777794" cy="668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2742806" y="3729203"/>
            <a:ext cx="18325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Merged data(26:0)</a:t>
            </a:r>
          </a:p>
          <a:p>
            <a:r>
              <a:rPr lang="en-US" sz="1400" dirty="0" smtClean="0"/>
              <a:t>27(wide) x 2048(deep)</a:t>
            </a:r>
          </a:p>
        </p:txBody>
      </p:sp>
      <p:sp>
        <p:nvSpPr>
          <p:cNvPr id="97" name="Rectangle 96"/>
          <p:cNvSpPr/>
          <p:nvPr/>
        </p:nvSpPr>
        <p:spPr>
          <a:xfrm>
            <a:off x="5290243" y="2008870"/>
            <a:ext cx="1759592" cy="14683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5217282" y="2008870"/>
            <a:ext cx="183255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Further merged</a:t>
            </a:r>
          </a:p>
          <a:p>
            <a:r>
              <a:rPr lang="en-US" sz="1600" dirty="0" smtClean="0"/>
              <a:t> data(26:0)</a:t>
            </a:r>
          </a:p>
          <a:p>
            <a:r>
              <a:rPr lang="en-US" sz="1400" dirty="0" smtClean="0"/>
              <a:t>(connector#1)</a:t>
            </a:r>
          </a:p>
          <a:p>
            <a:endParaRPr lang="en-US" sz="1400" dirty="0" smtClean="0"/>
          </a:p>
          <a:p>
            <a:r>
              <a:rPr lang="en-US" sz="1400" dirty="0" smtClean="0"/>
              <a:t>27(wide) x 2048(deep)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4577202" y="2530601"/>
            <a:ext cx="71304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4589111" y="3075669"/>
            <a:ext cx="7011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/>
          <p:cNvCxnSpPr/>
          <p:nvPr/>
        </p:nvCxnSpPr>
        <p:spPr>
          <a:xfrm>
            <a:off x="4577200" y="1741575"/>
            <a:ext cx="713042" cy="41969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/>
          <p:nvPr/>
        </p:nvCxnSpPr>
        <p:spPr>
          <a:xfrm flipV="1">
            <a:off x="4605769" y="3380469"/>
            <a:ext cx="684473" cy="533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2862537" y="5516984"/>
            <a:ext cx="1759593" cy="668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2789577" y="5516984"/>
            <a:ext cx="18325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Merged data(26:0)</a:t>
            </a:r>
          </a:p>
          <a:p>
            <a:r>
              <a:rPr lang="en-US" sz="1400" dirty="0" smtClean="0"/>
              <a:t>27(wide) x 2048(deep)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512617" y="3795197"/>
            <a:ext cx="1634099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409845" y="3795197"/>
            <a:ext cx="180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Ch#32 data(26:0)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494343" y="5857062"/>
            <a:ext cx="1752599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453629" y="5857062"/>
            <a:ext cx="1918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Ch#192 data(26:0)</a:t>
            </a:r>
          </a:p>
        </p:txBody>
      </p:sp>
      <p:cxnSp>
        <p:nvCxnSpPr>
          <p:cNvPr id="109" name="Straight Connector 108"/>
          <p:cNvCxnSpPr/>
          <p:nvPr/>
        </p:nvCxnSpPr>
        <p:spPr>
          <a:xfrm flipH="1">
            <a:off x="1484916" y="4335981"/>
            <a:ext cx="6110" cy="1396483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1460559" y="2705061"/>
            <a:ext cx="15254" cy="1008102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/>
          <p:nvPr/>
        </p:nvCxnSpPr>
        <p:spPr>
          <a:xfrm>
            <a:off x="2137019" y="3995902"/>
            <a:ext cx="690658" cy="10554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3691498" y="4470188"/>
            <a:ext cx="6110" cy="894396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/>
          <p:cNvSpPr/>
          <p:nvPr/>
        </p:nvSpPr>
        <p:spPr>
          <a:xfrm>
            <a:off x="5301673" y="4692002"/>
            <a:ext cx="1657463" cy="14683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5228712" y="4692002"/>
            <a:ext cx="183255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Further merged</a:t>
            </a:r>
          </a:p>
          <a:p>
            <a:r>
              <a:rPr lang="en-US" sz="1600" dirty="0" smtClean="0"/>
              <a:t> data(26:0)</a:t>
            </a:r>
          </a:p>
          <a:p>
            <a:r>
              <a:rPr lang="en-US" sz="1400" dirty="0" smtClean="0"/>
              <a:t>(connector#6)</a:t>
            </a:r>
          </a:p>
          <a:p>
            <a:endParaRPr lang="en-US" sz="1400" dirty="0" smtClean="0"/>
          </a:p>
          <a:p>
            <a:r>
              <a:rPr lang="en-US" sz="1400" dirty="0" smtClean="0"/>
              <a:t>27(wide) x 2048(deep)</a:t>
            </a:r>
          </a:p>
        </p:txBody>
      </p:sp>
      <p:cxnSp>
        <p:nvCxnSpPr>
          <p:cNvPr id="115" name="Straight Connector 114"/>
          <p:cNvCxnSpPr/>
          <p:nvPr/>
        </p:nvCxnSpPr>
        <p:spPr>
          <a:xfrm flipH="1">
            <a:off x="6310703" y="3606152"/>
            <a:ext cx="6110" cy="894396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7873536" y="2682943"/>
            <a:ext cx="1759592" cy="13807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7800575" y="2682943"/>
            <a:ext cx="1832553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Further merged</a:t>
            </a:r>
          </a:p>
          <a:p>
            <a:r>
              <a:rPr lang="en-US" sz="1600" dirty="0" smtClean="0"/>
              <a:t> data(26:0)</a:t>
            </a:r>
          </a:p>
          <a:p>
            <a:r>
              <a:rPr lang="en-US" sz="1600" dirty="0" smtClean="0"/>
              <a:t>(All channels)</a:t>
            </a:r>
          </a:p>
          <a:p>
            <a:r>
              <a:rPr lang="en-US" sz="1400" dirty="0" smtClean="0"/>
              <a:t>27(wide) x 4096(deep)</a:t>
            </a:r>
          </a:p>
          <a:p>
            <a:endParaRPr lang="en-US" sz="800" dirty="0" smtClean="0"/>
          </a:p>
          <a:p>
            <a:r>
              <a:rPr lang="en-US" sz="1600" dirty="0" smtClean="0"/>
              <a:t>6 </a:t>
            </a:r>
            <a:r>
              <a:rPr lang="en-US" sz="1600" dirty="0" smtClean="0">
                <a:sym typeface="Wingdings" panose="05000000000000000000" pitchFamily="2" charset="2"/>
              </a:rPr>
              <a:t> 1 merger</a:t>
            </a:r>
            <a:endParaRPr lang="en-US" sz="1600" dirty="0" smtClean="0"/>
          </a:p>
        </p:txBody>
      </p:sp>
      <p:cxnSp>
        <p:nvCxnSpPr>
          <p:cNvPr id="118" name="Straight Arrow Connector 117"/>
          <p:cNvCxnSpPr/>
          <p:nvPr/>
        </p:nvCxnSpPr>
        <p:spPr>
          <a:xfrm>
            <a:off x="7049835" y="2923269"/>
            <a:ext cx="823701" cy="29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Elbow Connector 118"/>
          <p:cNvCxnSpPr/>
          <p:nvPr/>
        </p:nvCxnSpPr>
        <p:spPr>
          <a:xfrm flipV="1">
            <a:off x="6959136" y="4063651"/>
            <a:ext cx="914400" cy="74289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7568736" y="3053225"/>
            <a:ext cx="6110" cy="894396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6806736" y="713469"/>
            <a:ext cx="2026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Trigger/Clock/Reset</a:t>
            </a:r>
            <a:endParaRPr lang="en-US" dirty="0"/>
          </a:p>
        </p:txBody>
      </p:sp>
      <p:cxnSp>
        <p:nvCxnSpPr>
          <p:cNvPr id="122" name="Straight Connector 121"/>
          <p:cNvCxnSpPr>
            <a:stCxn id="121" idx="1"/>
          </p:cNvCxnSpPr>
          <p:nvPr/>
        </p:nvCxnSpPr>
        <p:spPr>
          <a:xfrm flipH="1">
            <a:off x="3911136" y="898135"/>
            <a:ext cx="289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3911136" y="898135"/>
            <a:ext cx="0" cy="2923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21" idx="2"/>
          </p:cNvCxnSpPr>
          <p:nvPr/>
        </p:nvCxnSpPr>
        <p:spPr>
          <a:xfrm>
            <a:off x="7819931" y="1082801"/>
            <a:ext cx="0" cy="442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>
            <a:off x="6310703" y="1524938"/>
            <a:ext cx="1509228" cy="15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6310703" y="1540001"/>
            <a:ext cx="6110" cy="4688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7819931" y="1524938"/>
            <a:ext cx="5108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8330736" y="1524938"/>
            <a:ext cx="0" cy="11580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128"/>
          <p:cNvSpPr/>
          <p:nvPr/>
        </p:nvSpPr>
        <p:spPr>
          <a:xfrm>
            <a:off x="8722851" y="1781726"/>
            <a:ext cx="1759592" cy="6066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/>
          <p:cNvSpPr txBox="1"/>
          <p:nvPr/>
        </p:nvSpPr>
        <p:spPr>
          <a:xfrm>
            <a:off x="8686371" y="1791937"/>
            <a:ext cx="18325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Event Headers</a:t>
            </a:r>
          </a:p>
          <a:p>
            <a:r>
              <a:rPr lang="en-US" sz="1400" dirty="0" smtClean="0"/>
              <a:t>32(wide) x 1024(deep)</a:t>
            </a:r>
          </a:p>
        </p:txBody>
      </p:sp>
      <p:cxnSp>
        <p:nvCxnSpPr>
          <p:cNvPr id="131" name="Straight Connector 130"/>
          <p:cNvCxnSpPr/>
          <p:nvPr/>
        </p:nvCxnSpPr>
        <p:spPr>
          <a:xfrm>
            <a:off x="8330736" y="1524938"/>
            <a:ext cx="1143000" cy="15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9473736" y="1532469"/>
            <a:ext cx="0" cy="259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8406936" y="4452466"/>
            <a:ext cx="1946596" cy="9737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8417968" y="4452466"/>
            <a:ext cx="968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Full block</a:t>
            </a:r>
          </a:p>
        </p:txBody>
      </p:sp>
      <p:cxnSp>
        <p:nvCxnSpPr>
          <p:cNvPr id="135" name="Straight Arrow Connector 134"/>
          <p:cNvCxnSpPr/>
          <p:nvPr/>
        </p:nvCxnSpPr>
        <p:spPr>
          <a:xfrm>
            <a:off x="10004719" y="2388411"/>
            <a:ext cx="0" cy="2064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9016536" y="4063650"/>
            <a:ext cx="0" cy="3714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136"/>
          <p:cNvSpPr/>
          <p:nvPr/>
        </p:nvSpPr>
        <p:spPr>
          <a:xfrm>
            <a:off x="7996165" y="5783510"/>
            <a:ext cx="927500" cy="5076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8035349" y="5729233"/>
            <a:ext cx="8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VME Readout</a:t>
            </a:r>
            <a:endParaRPr lang="en-US" sz="1000" dirty="0" smtClean="0"/>
          </a:p>
        </p:txBody>
      </p:sp>
      <p:cxnSp>
        <p:nvCxnSpPr>
          <p:cNvPr id="139" name="Straight Connector 138"/>
          <p:cNvCxnSpPr/>
          <p:nvPr/>
        </p:nvCxnSpPr>
        <p:spPr>
          <a:xfrm>
            <a:off x="9071501" y="6041728"/>
            <a:ext cx="387830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>
            <a:off x="9527616" y="5787909"/>
            <a:ext cx="927500" cy="5076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9515600" y="5740026"/>
            <a:ext cx="8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Other Readout</a:t>
            </a:r>
            <a:endParaRPr lang="en-US" sz="1000" dirty="0" smtClean="0"/>
          </a:p>
        </p:txBody>
      </p:sp>
      <p:sp>
        <p:nvSpPr>
          <p:cNvPr id="142" name="TextBox 141"/>
          <p:cNvSpPr txBox="1"/>
          <p:nvPr/>
        </p:nvSpPr>
        <p:spPr>
          <a:xfrm>
            <a:off x="9296609" y="4452466"/>
            <a:ext cx="11160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Block headers</a:t>
            </a:r>
          </a:p>
          <a:p>
            <a:r>
              <a:rPr lang="en-US" sz="1000" dirty="0"/>
              <a:t> </a:t>
            </a:r>
            <a:r>
              <a:rPr lang="en-US" sz="1000" dirty="0" smtClean="0"/>
              <a:t> event#1 headers</a:t>
            </a:r>
          </a:p>
          <a:p>
            <a:r>
              <a:rPr lang="en-US" sz="1000" dirty="0"/>
              <a:t> </a:t>
            </a:r>
            <a:r>
              <a:rPr lang="en-US" sz="1000" dirty="0" smtClean="0"/>
              <a:t> event#1 data</a:t>
            </a:r>
          </a:p>
          <a:p>
            <a:r>
              <a:rPr lang="en-US" sz="1000" dirty="0"/>
              <a:t> </a:t>
            </a:r>
            <a:r>
              <a:rPr lang="en-US" sz="1000" dirty="0" smtClean="0"/>
              <a:t>   ------</a:t>
            </a:r>
          </a:p>
          <a:p>
            <a:r>
              <a:rPr lang="en-US" sz="1000" dirty="0"/>
              <a:t> </a:t>
            </a:r>
            <a:r>
              <a:rPr lang="en-US" sz="1000" dirty="0" smtClean="0"/>
              <a:t> </a:t>
            </a:r>
            <a:r>
              <a:rPr lang="en-US" sz="1000" dirty="0" err="1" smtClean="0"/>
              <a:t>event#n</a:t>
            </a:r>
            <a:r>
              <a:rPr lang="en-US" sz="1000" dirty="0" smtClean="0"/>
              <a:t> data</a:t>
            </a:r>
          </a:p>
          <a:p>
            <a:r>
              <a:rPr lang="en-US" sz="1000" dirty="0" smtClean="0"/>
              <a:t>Block Trailer</a:t>
            </a: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8635536" y="5426201"/>
            <a:ext cx="0" cy="3573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>
            <a:off x="10083336" y="5426201"/>
            <a:ext cx="0" cy="3573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2246942" y="5923108"/>
            <a:ext cx="61559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1123543" y="6641068"/>
            <a:ext cx="77716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Format</a:t>
            </a:r>
          </a:p>
          <a:p>
            <a:r>
              <a:rPr lang="en-US" dirty="0" smtClean="0"/>
              <a:t>Bits (31:27,        26-24,         23:19,         18,                 17:8,                   7,        6:0</a:t>
            </a:r>
            <a:endParaRPr lang="en-US" dirty="0"/>
          </a:p>
          <a:p>
            <a:r>
              <a:rPr lang="en-US" dirty="0" smtClean="0"/>
              <a:t>        Format  Connector#  Channel#   </a:t>
            </a:r>
            <a:r>
              <a:rPr lang="en-US" dirty="0" err="1" smtClean="0"/>
              <a:t>EdgeType</a:t>
            </a:r>
            <a:r>
              <a:rPr lang="en-US" dirty="0" smtClean="0"/>
              <a:t>    </a:t>
            </a:r>
            <a:r>
              <a:rPr lang="en-US" dirty="0" err="1" smtClean="0"/>
              <a:t>Coarse_time</a:t>
            </a:r>
            <a:r>
              <a:rPr lang="en-US" smtClean="0"/>
              <a:t>         </a:t>
            </a:r>
            <a:r>
              <a:rPr lang="en-US" dirty="0" smtClean="0"/>
              <a:t>2ns  </a:t>
            </a:r>
            <a:r>
              <a:rPr lang="en-US" dirty="0" err="1" smtClean="0"/>
              <a:t>Fine_time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 err="1" smtClean="0"/>
              <a:t>xxxxx</a:t>
            </a:r>
            <a:r>
              <a:rPr lang="en-US" dirty="0" smtClean="0"/>
              <a:t>          0 - 5            0 - 31      1: R  0: F     4*(0 – 1023) ns     0/1     0 - 127</a:t>
            </a:r>
            <a:endParaRPr lang="en-US" dirty="0"/>
          </a:p>
        </p:txBody>
      </p:sp>
      <p:sp>
        <p:nvSpPr>
          <p:cNvPr id="147" name="TextBox 146"/>
          <p:cNvSpPr txBox="1"/>
          <p:nvPr/>
        </p:nvSpPr>
        <p:spPr>
          <a:xfrm>
            <a:off x="3009086" y="6183794"/>
            <a:ext cx="148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</a:t>
            </a:r>
            <a:r>
              <a:rPr lang="en-US" dirty="0" smtClean="0">
                <a:sym typeface="Wingdings" panose="05000000000000000000" pitchFamily="2" charset="2"/>
              </a:rPr>
              <a:t> 1 merger</a:t>
            </a:r>
            <a:endParaRPr lang="en-US" dirty="0"/>
          </a:p>
        </p:txBody>
      </p:sp>
      <p:sp>
        <p:nvSpPr>
          <p:cNvPr id="148" name="TextBox 147"/>
          <p:cNvSpPr txBox="1"/>
          <p:nvPr/>
        </p:nvSpPr>
        <p:spPr>
          <a:xfrm>
            <a:off x="5404984" y="6160400"/>
            <a:ext cx="148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4  1 merger</a:t>
            </a:r>
            <a:endParaRPr lang="en-US" dirty="0"/>
          </a:p>
        </p:txBody>
      </p:sp>
      <p:cxnSp>
        <p:nvCxnSpPr>
          <p:cNvPr id="149" name="Straight Arrow Connector 148"/>
          <p:cNvCxnSpPr/>
          <p:nvPr/>
        </p:nvCxnSpPr>
        <p:spPr>
          <a:xfrm>
            <a:off x="4622130" y="6021620"/>
            <a:ext cx="6795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964671" y="22123"/>
            <a:ext cx="5609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TDC readout (data merging):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14537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003302" y="2329696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Some edges will be measured twice.  This gives a real-time carry chain delay calibration, esp. the fine delay step size (LSB);</a:t>
            </a:r>
          </a:p>
          <a:p>
            <a:pPr marL="457200" indent="-457200">
              <a:buAutoNum type="arabicPeriod"/>
            </a:pPr>
            <a:r>
              <a:rPr lang="en-US" dirty="0" smtClean="0"/>
              <a:t>The FPGA built in </a:t>
            </a:r>
            <a:r>
              <a:rPr lang="en-US" dirty="0" err="1" smtClean="0"/>
              <a:t>IODelay</a:t>
            </a:r>
            <a:r>
              <a:rPr lang="en-US" dirty="0" smtClean="0"/>
              <a:t> elements can be used to calibrate the delay chain linearity;</a:t>
            </a:r>
          </a:p>
          <a:p>
            <a:pPr marL="457200" indent="-457200">
              <a:buAutoNum type="arabicPeriod"/>
            </a:pPr>
            <a:r>
              <a:rPr lang="en-US" dirty="0" smtClean="0"/>
              <a:t>External calibration is needed only for the delay offset.</a:t>
            </a:r>
          </a:p>
          <a:p>
            <a:pPr marL="457200" indent="-457200">
              <a:buAutoNum type="arabicPeriod"/>
            </a:pPr>
            <a:r>
              <a:rPr lang="en-US" dirty="0" smtClean="0"/>
              <a:t>Programmable:  by sacrificing the channel count (192), the </a:t>
            </a:r>
            <a:r>
              <a:rPr lang="en-US" dirty="0" err="1" smtClean="0"/>
              <a:t>vfTDC</a:t>
            </a:r>
            <a:r>
              <a:rPr lang="en-US" dirty="0" smtClean="0"/>
              <a:t> can expand its measurement ranges (4 us) (limited by the total available memory size); Choosing a higher performance FPGA, the measurement LSB can be improved.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457200"/>
            <a:ext cx="5088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Special features of the </a:t>
            </a:r>
            <a:r>
              <a:rPr lang="en-US" sz="3200" dirty="0" err="1" smtClean="0"/>
              <a:t>vfTDC</a:t>
            </a:r>
            <a:r>
              <a:rPr lang="en-US" sz="3200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67049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9326880" cy="990600"/>
          </a:xfrm>
        </p:spPr>
        <p:txBody>
          <a:bodyPr>
            <a:noAutofit/>
          </a:bodyPr>
          <a:lstStyle/>
          <a:p>
            <a:r>
              <a:rPr lang="en-US" sz="3800" dirty="0" err="1" smtClean="0"/>
              <a:t>vfTDC</a:t>
            </a:r>
            <a:r>
              <a:rPr lang="en-US" sz="3800" dirty="0" smtClean="0"/>
              <a:t> in-FPGA calibration </a:t>
            </a:r>
            <a:endParaRPr lang="en-US" sz="3800" dirty="0"/>
          </a:p>
        </p:txBody>
      </p:sp>
      <p:sp>
        <p:nvSpPr>
          <p:cNvPr id="4" name="Rectangle 3"/>
          <p:cNvSpPr/>
          <p:nvPr/>
        </p:nvSpPr>
        <p:spPr>
          <a:xfrm>
            <a:off x="3769704" y="4422596"/>
            <a:ext cx="1634099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31034" y="4422596"/>
            <a:ext cx="122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Delay (~us)</a:t>
            </a:r>
          </a:p>
        </p:txBody>
      </p:sp>
      <p:sp>
        <p:nvSpPr>
          <p:cNvPr id="6" name="Rectangle 5"/>
          <p:cNvSpPr/>
          <p:nvPr/>
        </p:nvSpPr>
        <p:spPr>
          <a:xfrm>
            <a:off x="7320610" y="2485440"/>
            <a:ext cx="990600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52030" y="2470050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Ch#1 TDC</a:t>
            </a:r>
          </a:p>
        </p:txBody>
      </p:sp>
      <p:sp>
        <p:nvSpPr>
          <p:cNvPr id="8" name="Rectangle 7"/>
          <p:cNvSpPr/>
          <p:nvPr/>
        </p:nvSpPr>
        <p:spPr>
          <a:xfrm>
            <a:off x="1733662" y="3400425"/>
            <a:ext cx="1163903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94992" y="3400425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VME_Calib</a:t>
            </a:r>
            <a:endParaRPr lang="en-US" sz="18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848412" y="1971535"/>
            <a:ext cx="2113780" cy="1735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14392" y="2762831"/>
            <a:ext cx="889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IODELAY</a:t>
            </a:r>
            <a:endParaRPr lang="en-US" sz="1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787362" y="3368675"/>
            <a:ext cx="875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Initialize</a:t>
            </a:r>
            <a:endParaRPr lang="en-US" sz="1400" dirty="0" smtClean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943781" y="1462464"/>
            <a:ext cx="0" cy="5090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98198" y="1920998"/>
            <a:ext cx="1042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Increment</a:t>
            </a:r>
            <a:endParaRPr lang="en-US" sz="1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848412" y="2509279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Input</a:t>
            </a:r>
            <a:endParaRPr lang="en-US" sz="14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207020" y="2424277"/>
            <a:ext cx="780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Output</a:t>
            </a:r>
            <a:endParaRPr lang="en-US" sz="1400" dirty="0" smtClean="0"/>
          </a:p>
        </p:txBody>
      </p:sp>
      <p:cxnSp>
        <p:nvCxnSpPr>
          <p:cNvPr id="17" name="Straight Arrow Connector 16"/>
          <p:cNvCxnSpPr>
            <a:stCxn id="8" idx="3"/>
          </p:cNvCxnSpPr>
          <p:nvPr/>
        </p:nvCxnSpPr>
        <p:spPr>
          <a:xfrm>
            <a:off x="2897565" y="3585091"/>
            <a:ext cx="96702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712712" y="2393498"/>
            <a:ext cx="1163904" cy="5386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74043" y="2355390"/>
            <a:ext cx="1143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31.25MHz</a:t>
            </a:r>
          </a:p>
          <a:p>
            <a:r>
              <a:rPr lang="en-US" sz="1800" dirty="0" smtClean="0"/>
              <a:t> clock</a:t>
            </a:r>
          </a:p>
        </p:txBody>
      </p:sp>
      <p:cxnSp>
        <p:nvCxnSpPr>
          <p:cNvPr id="20" name="Straight Arrow Connector 19"/>
          <p:cNvCxnSpPr>
            <a:stCxn id="18" idx="3"/>
          </p:cNvCxnSpPr>
          <p:nvPr/>
        </p:nvCxnSpPr>
        <p:spPr>
          <a:xfrm flipV="1">
            <a:off x="2876616" y="2662802"/>
            <a:ext cx="971796" cy="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685592" y="1462464"/>
            <a:ext cx="0" cy="93103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685592" y="1462464"/>
            <a:ext cx="225818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88003" y="2593554"/>
            <a:ext cx="82597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2"/>
          </p:cNvCxnSpPr>
          <p:nvPr/>
        </p:nvCxnSpPr>
        <p:spPr>
          <a:xfrm>
            <a:off x="2315614" y="3769757"/>
            <a:ext cx="0" cy="83750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5" idx="1"/>
          </p:cNvCxnSpPr>
          <p:nvPr/>
        </p:nvCxnSpPr>
        <p:spPr>
          <a:xfrm>
            <a:off x="2315614" y="4607262"/>
            <a:ext cx="141542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78148" y="2359940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Calib1</a:t>
            </a:r>
            <a:endParaRPr lang="en-US" sz="12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6813979" y="2500828"/>
            <a:ext cx="0" cy="3385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813979" y="2500828"/>
            <a:ext cx="76200" cy="8500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813979" y="2755107"/>
            <a:ext cx="76200" cy="842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890179" y="2585830"/>
            <a:ext cx="0" cy="16927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890179" y="2662802"/>
            <a:ext cx="381000" cy="76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509179" y="2797244"/>
            <a:ext cx="3048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280579" y="2585830"/>
            <a:ext cx="0" cy="14180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280579" y="3138864"/>
            <a:ext cx="493931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585379" y="3215064"/>
            <a:ext cx="0" cy="554693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277404" y="4003843"/>
            <a:ext cx="493931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412907" y="2585830"/>
            <a:ext cx="401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IN1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6204379" y="3769757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Calib32</a:t>
            </a:r>
            <a:endParaRPr lang="en-US" sz="1200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6775879" y="3899376"/>
            <a:ext cx="0" cy="3385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775879" y="3899376"/>
            <a:ext cx="76200" cy="8500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6775879" y="4153655"/>
            <a:ext cx="76200" cy="842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852079" y="3984378"/>
            <a:ext cx="0" cy="16927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852079" y="4061350"/>
            <a:ext cx="381000" cy="76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471079" y="4195792"/>
            <a:ext cx="3048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" idx="3"/>
          </p:cNvCxnSpPr>
          <p:nvPr/>
        </p:nvCxnSpPr>
        <p:spPr>
          <a:xfrm>
            <a:off x="5403803" y="4607262"/>
            <a:ext cx="136298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957110" y="4380122"/>
            <a:ext cx="756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Calib_Trg</a:t>
            </a:r>
            <a:endParaRPr lang="en-US" sz="1200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6771335" y="4487844"/>
            <a:ext cx="0" cy="3385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771335" y="4487844"/>
            <a:ext cx="76200" cy="8500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6771335" y="4742123"/>
            <a:ext cx="76200" cy="842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6847535" y="4572846"/>
            <a:ext cx="0" cy="16927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204379" y="4784260"/>
            <a:ext cx="56695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280579" y="3984378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IN32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6267989" y="4572846"/>
            <a:ext cx="439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TRG</a:t>
            </a:r>
            <a:endParaRPr lang="en-US" sz="1200" dirty="0"/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6809435" y="4784260"/>
            <a:ext cx="4544" cy="3358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988003" y="5120064"/>
            <a:ext cx="8259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991472" y="4862918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Calib_Sel</a:t>
            </a:r>
            <a:endParaRPr lang="en-US" sz="1400" dirty="0"/>
          </a:p>
        </p:txBody>
      </p:sp>
      <p:sp>
        <p:nvSpPr>
          <p:cNvPr id="58" name="Rectangle 57"/>
          <p:cNvSpPr/>
          <p:nvPr/>
        </p:nvSpPr>
        <p:spPr>
          <a:xfrm>
            <a:off x="7304734" y="3895907"/>
            <a:ext cx="1112163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7236155" y="3880517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Ch#32 TDC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7798814" y="3101385"/>
            <a:ext cx="0" cy="554693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6852079" y="4641053"/>
            <a:ext cx="1008736" cy="1643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7860815" y="4281864"/>
            <a:ext cx="0" cy="35918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914400" y="5334000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Each group (32 channels) has one set of calibration logic, so the IODELAY is localized</a:t>
            </a:r>
          </a:p>
          <a:p>
            <a:r>
              <a:rPr lang="en-US" sz="2000" dirty="0" smtClean="0"/>
              <a:t>One rising edge and one falling edge per 32ns.  </a:t>
            </a:r>
          </a:p>
          <a:p>
            <a:r>
              <a:rPr lang="en-US" sz="2000" dirty="0" smtClean="0"/>
              <a:t>IODELAY increases (2.5ns/32 ~78ps) every 32ns.</a:t>
            </a:r>
          </a:p>
        </p:txBody>
      </p:sp>
    </p:spTree>
    <p:extLst>
      <p:ext uri="{BB962C8B-B14F-4D97-AF65-F5344CB8AC3E}">
        <p14:creationId xmlns:p14="http://schemas.microsoft.com/office/powerpoint/2010/main" val="2108593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9326880" cy="914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 typical channel in-FPGA calibration</a:t>
            </a:r>
            <a:endParaRPr lang="en-US" sz="3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2866677"/>
              </p:ext>
            </p:extLst>
          </p:nvPr>
        </p:nvGraphicFramePr>
        <p:xfrm>
          <a:off x="5105400" y="1371600"/>
          <a:ext cx="4572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0" y="6804660"/>
            <a:ext cx="18397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(In 78ps steps)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72575" y="4191000"/>
            <a:ext cx="1066800" cy="228600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Rising edge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9172575" y="3979069"/>
            <a:ext cx="1066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Falling edge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1981200"/>
            <a:ext cx="1567032" cy="430887"/>
          </a:xfrm>
          <a:prstGeom prst="rect">
            <a:avLst/>
          </a:prstGeom>
          <a:noFill/>
          <a:scene3d>
            <a:camera prst="orthographicFront">
              <a:rot lat="0" lon="21599963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/>
              <a:t>(TDC Count)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934200" y="3581400"/>
            <a:ext cx="304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43474" y="4120634"/>
            <a:ext cx="2224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Double measurement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3886200"/>
            <a:ext cx="426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250MHz clock count was subtracted for the plot;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‘Double measurement’ is used to calibrate the LSB, here: LSB=18.2ps;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IODELAY </a:t>
            </a:r>
            <a:r>
              <a:rPr lang="en-US" sz="2000" dirty="0" err="1" smtClean="0"/>
              <a:t>calib</a:t>
            </a:r>
            <a:r>
              <a:rPr lang="en-US" sz="2000" dirty="0" smtClean="0"/>
              <a:t>: LSB= 18.1ps;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7620000" y="2895600"/>
            <a:ext cx="228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0000" y="3227695"/>
            <a:ext cx="244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Routing inside the FPGA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08593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9326880" cy="914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 typical channel in-FPGA calibration</a:t>
            </a:r>
            <a:endParaRPr lang="en-US" sz="3800" dirty="0"/>
          </a:p>
        </p:txBody>
      </p:sp>
      <p:sp>
        <p:nvSpPr>
          <p:cNvPr id="3" name="TextBox 2"/>
          <p:cNvSpPr txBox="1"/>
          <p:nvPr/>
        </p:nvSpPr>
        <p:spPr>
          <a:xfrm>
            <a:off x="8686661" y="6903719"/>
            <a:ext cx="18397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(In 78ps steps)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2412086"/>
            <a:ext cx="1567032" cy="430887"/>
          </a:xfrm>
          <a:prstGeom prst="rect">
            <a:avLst/>
          </a:prstGeom>
          <a:noFill/>
          <a:scene3d>
            <a:camera prst="orthographicFront">
              <a:rot lat="0" lon="21599963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/>
              <a:t>(TDC Count)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3886200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Another channel with five calibration events;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Routing specific linearity (FPGA Clock routing, Carry chain routing)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Event by event repeat, </a:t>
            </a:r>
            <a:r>
              <a:rPr lang="en-US" sz="2000" dirty="0" smtClean="0">
                <a:sym typeface="Wingdings" panose="05000000000000000000" pitchFamily="2" charset="2"/>
              </a:rPr>
              <a:t> TDC measurement </a:t>
            </a:r>
            <a:r>
              <a:rPr lang="en-US" sz="2000" dirty="0" err="1" smtClean="0">
                <a:sym typeface="Wingdings" panose="05000000000000000000" pitchFamily="2" charset="2"/>
              </a:rPr>
              <a:t>reolution</a:t>
            </a:r>
            <a:endParaRPr lang="en-US" sz="20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" t="8369" r="8122" b="5847"/>
          <a:stretch/>
        </p:blipFill>
        <p:spPr>
          <a:xfrm>
            <a:off x="4662805" y="1981199"/>
            <a:ext cx="5863590" cy="49225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69358" y="2286000"/>
            <a:ext cx="10581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CCCC"/>
                </a:solidFill>
              </a:rPr>
              <a:t>*</a:t>
            </a:r>
            <a:r>
              <a:rPr lang="en-US" sz="1600" dirty="0" smtClean="0"/>
              <a:t>  event#1</a:t>
            </a:r>
          </a:p>
          <a:p>
            <a:r>
              <a:rPr lang="en-US" sz="1600" dirty="0" smtClean="0">
                <a:solidFill>
                  <a:srgbClr val="33CCFF"/>
                </a:solidFill>
              </a:rPr>
              <a:t>+</a:t>
            </a:r>
            <a:r>
              <a:rPr lang="en-US" sz="1600" dirty="0" smtClean="0"/>
              <a:t>  event#2</a:t>
            </a:r>
          </a:p>
          <a:p>
            <a:r>
              <a:rPr lang="el-GR" sz="1600" dirty="0" smtClean="0">
                <a:solidFill>
                  <a:srgbClr val="FF00FF"/>
                </a:solidFill>
              </a:rPr>
              <a:t>◊</a:t>
            </a:r>
            <a:r>
              <a:rPr lang="en-US" sz="1600" dirty="0" smtClean="0"/>
              <a:t>  event#3</a:t>
            </a:r>
          </a:p>
          <a:p>
            <a:r>
              <a:rPr lang="el-GR" sz="1600" dirty="0" smtClean="0">
                <a:solidFill>
                  <a:srgbClr val="00B050"/>
                </a:solidFill>
              </a:rPr>
              <a:t>○</a:t>
            </a:r>
            <a:r>
              <a:rPr lang="en-US" sz="1600" dirty="0" smtClean="0"/>
              <a:t>  event#4</a:t>
            </a:r>
          </a:p>
          <a:p>
            <a:r>
              <a:rPr lang="en-US" sz="1600" dirty="0" smtClean="0">
                <a:solidFill>
                  <a:srgbClr val="FF00FF"/>
                </a:solidFill>
              </a:rPr>
              <a:t>X</a:t>
            </a:r>
            <a:r>
              <a:rPr lang="en-US" sz="1600" dirty="0" smtClean="0"/>
              <a:t>  event#5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60212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t="686" r="2130" b="4795"/>
          <a:stretch/>
        </p:blipFill>
        <p:spPr>
          <a:xfrm>
            <a:off x="5061890" y="1752599"/>
            <a:ext cx="5592490" cy="52146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9326880" cy="914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 </a:t>
            </a:r>
            <a:r>
              <a:rPr lang="en-US" sz="3800" dirty="0" err="1" smtClean="0"/>
              <a:t>lego</a:t>
            </a:r>
            <a:r>
              <a:rPr lang="en-US" sz="3800" dirty="0" smtClean="0"/>
              <a:t> plot of in-FPGA calibration</a:t>
            </a:r>
            <a:endParaRPr lang="en-US" sz="3800" dirty="0"/>
          </a:p>
        </p:txBody>
      </p:sp>
      <p:sp>
        <p:nvSpPr>
          <p:cNvPr id="3" name="TextBox 2"/>
          <p:cNvSpPr txBox="1"/>
          <p:nvPr/>
        </p:nvSpPr>
        <p:spPr>
          <a:xfrm>
            <a:off x="8686661" y="6903719"/>
            <a:ext cx="18397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(In 78ps steps)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5250537"/>
            <a:ext cx="1567032" cy="430887"/>
          </a:xfrm>
          <a:prstGeom prst="rect">
            <a:avLst/>
          </a:prstGeom>
          <a:noFill/>
          <a:scene3d>
            <a:camera prst="orthographicFront">
              <a:rot lat="0" lon="21599963" rev="60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/>
              <a:t>(TDC Count)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3886200"/>
            <a:ext cx="426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Another channel 1000 calibration events.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resolution (on the majority of the calibration points) is less than one LSB (&lt;18ps)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04079" y="2469237"/>
            <a:ext cx="1145442" cy="430887"/>
          </a:xfrm>
          <a:prstGeom prst="rect">
            <a:avLst/>
          </a:prstGeom>
          <a:noFill/>
          <a:scene3d>
            <a:camera prst="orthographicFront">
              <a:rot lat="0" lon="21599963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/>
              <a:t>(Entries)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282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8762</TotalTime>
  <Words>1235</Words>
  <Application>Microsoft Office PowerPoint</Application>
  <PresentationFormat>Custom</PresentationFormat>
  <Paragraphs>252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vXS fPGA-based Time to Digital Converter (vfTDC) </vt:lpstr>
      <vt:lpstr>PowerPoint Presentation</vt:lpstr>
      <vt:lpstr>PowerPoint Presentation</vt:lpstr>
      <vt:lpstr>PowerPoint Presentation</vt:lpstr>
      <vt:lpstr>PowerPoint Presentation</vt:lpstr>
      <vt:lpstr>vfTDC in-FPGA calibration </vt:lpstr>
      <vt:lpstr>A typical channel in-FPGA calibration</vt:lpstr>
      <vt:lpstr>A typical channel in-FPGA calibration</vt:lpstr>
      <vt:lpstr>A lego plot of in-FPGA calibration</vt:lpstr>
      <vt:lpstr>vfTDC status and to do lists</vt:lpstr>
      <vt:lpstr>External inputs for overall noise/resolution</vt:lpstr>
      <vt:lpstr>Channel to Channel measurement</vt:lpstr>
      <vt:lpstr>Channel to Channel measurement</vt:lpstr>
      <vt:lpstr>Within the same Channel measurement</vt:lpstr>
      <vt:lpstr>Within the same Channel measurement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vXS fPGA-based Time to Digital Converter (vfTDC)</dc:title>
  <dc:creator>GU</dc:creator>
  <cp:lastModifiedBy>GU</cp:lastModifiedBy>
  <cp:revision>47</cp:revision>
  <dcterms:created xsi:type="dcterms:W3CDTF">2014-08-04T16:55:59Z</dcterms:created>
  <dcterms:modified xsi:type="dcterms:W3CDTF">2014-09-15T11:39:48Z</dcterms:modified>
</cp:coreProperties>
</file>