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2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9900"/>
    <a:srgbClr val="00CC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9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9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2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8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5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9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0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2E11-9E3B-4FD7-BB1E-4234C06A5DC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78230-4C2B-4EC4-AE59-8DB57FBA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9188" y="163270"/>
            <a:ext cx="6076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LED calibration pulse measurement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47540" y="1608755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pulse generation circuit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89986" y="3045347"/>
            <a:ext cx="1288500" cy="7573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FPGA_DAC</a:t>
            </a:r>
          </a:p>
          <a:p>
            <a:pPr algn="ctr"/>
            <a:r>
              <a:rPr lang="en-US" dirty="0" smtClean="0"/>
              <a:t>6-bit</a:t>
            </a:r>
          </a:p>
          <a:p>
            <a:pPr algn="ctr"/>
            <a:r>
              <a:rPr lang="en-US" dirty="0" smtClean="0"/>
              <a:t>500 MSPS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93214" y="3362415"/>
            <a:ext cx="327045" cy="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25021" y="3333863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20259" y="3333863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5996" y="3333863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20259" y="3401211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05996" y="3364976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88019" y="3575022"/>
            <a:ext cx="335091" cy="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27872" y="3546470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23110" y="3546470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08847" y="3546470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31233" y="3613166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608847" y="3577583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99666" y="3771245"/>
            <a:ext cx="327736" cy="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32164" y="3740132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27402" y="3740132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13139" y="3740132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28382" y="3813996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613139" y="3771245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090142" y="3980846"/>
            <a:ext cx="330117" cy="4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25021" y="3949733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20259" y="3949733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05996" y="3949733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20259" y="4017081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605996" y="3980846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93248" y="3161814"/>
            <a:ext cx="4506" cy="10243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93490" y="3162102"/>
            <a:ext cx="325142" cy="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23394" y="3133550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18632" y="3133550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18632" y="3200898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25380" y="4179892"/>
            <a:ext cx="305888" cy="5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436030" y="4148779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431268" y="4148779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17005" y="4148779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31268" y="4216127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670121" y="4447816"/>
            <a:ext cx="0" cy="1600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662978" y="4447816"/>
            <a:ext cx="551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97626" y="4177331"/>
            <a:ext cx="6896" cy="269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662978" y="4607865"/>
            <a:ext cx="551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617005" y="4179892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718089" y="4447816"/>
            <a:ext cx="0" cy="1600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694147" y="4606151"/>
            <a:ext cx="2381" cy="67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Isosceles Triangle 47"/>
          <p:cNvSpPr/>
          <p:nvPr/>
        </p:nvSpPr>
        <p:spPr>
          <a:xfrm flipV="1">
            <a:off x="1626290" y="4674366"/>
            <a:ext cx="145329" cy="92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19268" y="3981500"/>
            <a:ext cx="744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DAC_D(5)</a:t>
            </a:r>
            <a:endParaRPr lang="en-US" sz="1050" dirty="0"/>
          </a:p>
        </p:txBody>
      </p:sp>
      <p:sp>
        <p:nvSpPr>
          <p:cNvPr id="50" name="TextBox 49"/>
          <p:cNvSpPr txBox="1"/>
          <p:nvPr/>
        </p:nvSpPr>
        <p:spPr>
          <a:xfrm>
            <a:off x="821572" y="3779346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DAC_D(4)</a:t>
            </a:r>
            <a:endParaRPr lang="en-US" sz="1050" dirty="0"/>
          </a:p>
        </p:txBody>
      </p:sp>
      <p:sp>
        <p:nvSpPr>
          <p:cNvPr id="51" name="TextBox 50"/>
          <p:cNvSpPr txBox="1"/>
          <p:nvPr/>
        </p:nvSpPr>
        <p:spPr>
          <a:xfrm>
            <a:off x="814791" y="3577522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DAC_D(3)</a:t>
            </a:r>
            <a:endParaRPr lang="en-US" sz="1050" dirty="0"/>
          </a:p>
        </p:txBody>
      </p:sp>
      <p:sp>
        <p:nvSpPr>
          <p:cNvPr id="52" name="TextBox 51"/>
          <p:cNvSpPr txBox="1"/>
          <p:nvPr/>
        </p:nvSpPr>
        <p:spPr>
          <a:xfrm>
            <a:off x="818395" y="3376613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DAC_D(2)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804913" y="2950868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DAC_D(0)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812198" y="3162124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DAC_D(1)</a:t>
            </a:r>
            <a:endParaRPr lang="en-US" sz="1050" dirty="0"/>
          </a:p>
        </p:txBody>
      </p:sp>
      <p:sp>
        <p:nvSpPr>
          <p:cNvPr id="55" name="Isosceles Triangle 54"/>
          <p:cNvSpPr/>
          <p:nvPr/>
        </p:nvSpPr>
        <p:spPr>
          <a:xfrm>
            <a:off x="2232357" y="4096592"/>
            <a:ext cx="597694" cy="477349"/>
          </a:xfrm>
          <a:prstGeom prst="triangl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1714341" y="4177331"/>
            <a:ext cx="5685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474255" y="4772064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469493" y="4772064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55230" y="4772064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469493" y="4839412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140478" y="4917320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133335" y="4917320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133335" y="5077369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188446" y="4917320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2140478" y="4517882"/>
            <a:ext cx="142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147681" y="4517882"/>
            <a:ext cx="7143" cy="39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154824" y="4817097"/>
            <a:ext cx="314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Isosceles Triangle 67"/>
          <p:cNvSpPr/>
          <p:nvPr/>
        </p:nvSpPr>
        <p:spPr>
          <a:xfrm flipV="1">
            <a:off x="2089963" y="5222418"/>
            <a:ext cx="145329" cy="92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endCxn id="68" idx="3"/>
          </p:cNvCxnSpPr>
          <p:nvPr/>
        </p:nvCxnSpPr>
        <p:spPr>
          <a:xfrm flipH="1">
            <a:off x="2162628" y="5082362"/>
            <a:ext cx="1168" cy="14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780539" y="4335988"/>
            <a:ext cx="542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997233" y="4335988"/>
            <a:ext cx="0" cy="481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55230" y="4817097"/>
            <a:ext cx="342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59784" y="4179180"/>
            <a:ext cx="1651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2342334" y="4111832"/>
            <a:ext cx="3175" cy="1321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267694" y="4531473"/>
            <a:ext cx="1452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715585" y="4096591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DAC_OUT</a:t>
            </a:r>
            <a:endParaRPr lang="en-US" sz="1050" dirty="0"/>
          </a:p>
        </p:txBody>
      </p:sp>
      <p:sp>
        <p:nvSpPr>
          <p:cNvPr id="77" name="TextBox 76"/>
          <p:cNvSpPr txBox="1"/>
          <p:nvPr/>
        </p:nvSpPr>
        <p:spPr>
          <a:xfrm>
            <a:off x="760171" y="4401112"/>
            <a:ext cx="68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FPGA</a:t>
            </a:r>
          </a:p>
          <a:p>
            <a:r>
              <a:rPr lang="en-US" sz="1400" dirty="0" smtClean="0"/>
              <a:t>1, 0, Z</a:t>
            </a:r>
            <a:endParaRPr lang="en-US" sz="1400" dirty="0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1442384" y="4329731"/>
            <a:ext cx="735" cy="51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435976" y="4329731"/>
            <a:ext cx="1735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090140" y="4353927"/>
            <a:ext cx="354593" cy="6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438411" y="4381500"/>
            <a:ext cx="171155" cy="1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615177" y="4350507"/>
            <a:ext cx="823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609566" y="4329731"/>
            <a:ext cx="0" cy="51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604369" y="3133550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604369" y="3164663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06806" y="4159386"/>
            <a:ext cx="7328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solidFill>
                  <a:srgbClr val="FF0000"/>
                </a:solidFill>
              </a:rPr>
              <a:t>DAC_Zero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87" name="Isosceles Triangle 86"/>
          <p:cNvSpPr/>
          <p:nvPr/>
        </p:nvSpPr>
        <p:spPr>
          <a:xfrm>
            <a:off x="4486616" y="2856514"/>
            <a:ext cx="597694" cy="477349"/>
          </a:xfrm>
          <a:prstGeom prst="triangl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>
            <a:off x="4728514" y="3531986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723752" y="3531986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909489" y="3531986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723752" y="3599334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394737" y="3677242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387594" y="3677242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387594" y="3837291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442705" y="3677242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4394737" y="3277804"/>
            <a:ext cx="142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401940" y="3277804"/>
            <a:ext cx="7143" cy="39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409083" y="3577019"/>
            <a:ext cx="314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Isosceles Triangle 98"/>
          <p:cNvSpPr/>
          <p:nvPr/>
        </p:nvSpPr>
        <p:spPr>
          <a:xfrm flipV="1">
            <a:off x="4344222" y="3982340"/>
            <a:ext cx="145329" cy="92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>
            <a:endCxn id="99" idx="3"/>
          </p:cNvCxnSpPr>
          <p:nvPr/>
        </p:nvCxnSpPr>
        <p:spPr>
          <a:xfrm flipH="1">
            <a:off x="4416887" y="3842284"/>
            <a:ext cx="1168" cy="14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5034798" y="3095188"/>
            <a:ext cx="671660" cy="72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5251492" y="3095910"/>
            <a:ext cx="0" cy="481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909489" y="3577019"/>
            <a:ext cx="342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514043" y="2939102"/>
            <a:ext cx="1651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596593" y="2871754"/>
            <a:ext cx="3175" cy="1321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521953" y="3291395"/>
            <a:ext cx="1452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5102782" y="2879208"/>
            <a:ext cx="9092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LED Cal pulse</a:t>
            </a:r>
          </a:p>
        </p:txBody>
      </p:sp>
      <p:sp>
        <p:nvSpPr>
          <p:cNvPr id="108" name="Isosceles Triangle 107"/>
          <p:cNvSpPr/>
          <p:nvPr/>
        </p:nvSpPr>
        <p:spPr>
          <a:xfrm>
            <a:off x="4521953" y="4279024"/>
            <a:ext cx="597694" cy="477349"/>
          </a:xfrm>
          <a:prstGeom prst="triangl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4763851" y="4954496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4759089" y="4954496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944826" y="4954496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4759089" y="5021844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430074" y="5099752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422931" y="5099752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422931" y="5259801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4478042" y="5099752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4430074" y="4700314"/>
            <a:ext cx="142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4437277" y="4700314"/>
            <a:ext cx="7143" cy="39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4444420" y="4999529"/>
            <a:ext cx="314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Isosceles Triangle 119"/>
          <p:cNvSpPr/>
          <p:nvPr/>
        </p:nvSpPr>
        <p:spPr>
          <a:xfrm flipV="1">
            <a:off x="4379559" y="5404850"/>
            <a:ext cx="145329" cy="92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>
            <a:endCxn id="120" idx="3"/>
          </p:cNvCxnSpPr>
          <p:nvPr/>
        </p:nvCxnSpPr>
        <p:spPr>
          <a:xfrm flipH="1">
            <a:off x="4452224" y="5264794"/>
            <a:ext cx="1168" cy="14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5070135" y="4517698"/>
            <a:ext cx="621070" cy="72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286829" y="4518420"/>
            <a:ext cx="0" cy="481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4944826" y="4999529"/>
            <a:ext cx="342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4549380" y="4361612"/>
            <a:ext cx="1651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4631930" y="4294264"/>
            <a:ext cx="3175" cy="1321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4557290" y="4713905"/>
            <a:ext cx="1452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5684729" y="3089270"/>
            <a:ext cx="12952" cy="143857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3323464" y="4329731"/>
            <a:ext cx="1225916" cy="27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4008751" y="2936560"/>
            <a:ext cx="16478" cy="1407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4040132" y="2937816"/>
            <a:ext cx="491127" cy="13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3848100" y="4426389"/>
            <a:ext cx="0" cy="978461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3909714" y="2185558"/>
            <a:ext cx="218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op-amp in parallel drive 36-channels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3103639" y="5213710"/>
            <a:ext cx="145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another four sets</a:t>
            </a:r>
            <a:endParaRPr lang="en-US" dirty="0"/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91" y="812529"/>
            <a:ext cx="2388171" cy="3810593"/>
          </a:xfrm>
          <a:prstGeom prst="rect">
            <a:avLst/>
          </a:prstGeom>
        </p:spPr>
      </p:pic>
      <p:cxnSp>
        <p:nvCxnSpPr>
          <p:cNvPr id="145" name="Straight Connector 144"/>
          <p:cNvCxnSpPr/>
          <p:nvPr/>
        </p:nvCxnSpPr>
        <p:spPr>
          <a:xfrm flipH="1">
            <a:off x="6146519" y="1415583"/>
            <a:ext cx="1995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6146519" y="1046251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FPGA_enable</a:t>
            </a:r>
            <a:r>
              <a:rPr lang="en-US" dirty="0" smtClean="0"/>
              <a:t>(1)</a:t>
            </a:r>
            <a:endParaRPr lang="en-US" dirty="0"/>
          </a:p>
        </p:txBody>
      </p:sp>
      <p:cxnSp>
        <p:nvCxnSpPr>
          <p:cNvPr id="147" name="Straight Connector 146"/>
          <p:cNvCxnSpPr/>
          <p:nvPr/>
        </p:nvCxnSpPr>
        <p:spPr>
          <a:xfrm flipH="1">
            <a:off x="6187683" y="4018593"/>
            <a:ext cx="1995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6187683" y="3649261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FPGA_enable</a:t>
            </a:r>
            <a:r>
              <a:rPr lang="en-US" dirty="0" smtClean="0"/>
              <a:t>(36)</a:t>
            </a:r>
            <a:endParaRPr lang="en-US" dirty="0"/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6215866" y="3134897"/>
            <a:ext cx="1995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6215866" y="2765565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FPGA_enable</a:t>
            </a:r>
            <a:r>
              <a:rPr lang="en-US" dirty="0" smtClean="0"/>
              <a:t>(…)</a:t>
            </a:r>
            <a:endParaRPr lang="en-US" dirty="0"/>
          </a:p>
        </p:txBody>
      </p:sp>
      <p:cxnSp>
        <p:nvCxnSpPr>
          <p:cNvPr id="151" name="Straight Connector 150"/>
          <p:cNvCxnSpPr/>
          <p:nvPr/>
        </p:nvCxnSpPr>
        <p:spPr>
          <a:xfrm flipH="1">
            <a:off x="6229880" y="2277111"/>
            <a:ext cx="1995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6229880" y="1907779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FPGA_enable</a:t>
            </a:r>
            <a:r>
              <a:rPr lang="en-US" dirty="0" smtClean="0"/>
              <a:t>(2)</a:t>
            </a:r>
            <a:endParaRPr lang="en-US" dirty="0"/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9499319" y="1652480"/>
            <a:ext cx="822037" cy="923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0339828" y="1634008"/>
            <a:ext cx="9237" cy="340821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8316597" y="5042226"/>
            <a:ext cx="205094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9527028" y="2543773"/>
            <a:ext cx="822037" cy="923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9527028" y="3400607"/>
            <a:ext cx="822037" cy="923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9517791" y="4280861"/>
            <a:ext cx="822037" cy="923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8379844" y="471912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 Cal pulse</a:t>
            </a:r>
            <a:endParaRPr lang="en-US" dirty="0"/>
          </a:p>
        </p:txBody>
      </p:sp>
      <p:cxnSp>
        <p:nvCxnSpPr>
          <p:cNvPr id="160" name="Straight Connector 159"/>
          <p:cNvCxnSpPr/>
          <p:nvPr/>
        </p:nvCxnSpPr>
        <p:spPr>
          <a:xfrm>
            <a:off x="9499319" y="1116917"/>
            <a:ext cx="17964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10500381" y="84836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LED(1)</a:t>
            </a:r>
            <a:endParaRPr lang="en-US" dirty="0"/>
          </a:p>
        </p:txBody>
      </p:sp>
      <p:cxnSp>
        <p:nvCxnSpPr>
          <p:cNvPr id="162" name="Straight Connector 161"/>
          <p:cNvCxnSpPr/>
          <p:nvPr/>
        </p:nvCxnSpPr>
        <p:spPr>
          <a:xfrm>
            <a:off x="9520479" y="3756703"/>
            <a:ext cx="17964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10521541" y="3488149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LED(36)</a:t>
            </a:r>
            <a:endParaRPr lang="en-US" dirty="0"/>
          </a:p>
        </p:txBody>
      </p:sp>
      <p:cxnSp>
        <p:nvCxnSpPr>
          <p:cNvPr id="164" name="Straight Connector 163"/>
          <p:cNvCxnSpPr/>
          <p:nvPr/>
        </p:nvCxnSpPr>
        <p:spPr>
          <a:xfrm>
            <a:off x="9499319" y="2875077"/>
            <a:ext cx="17964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0500381" y="260652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LED(…)</a:t>
            </a:r>
            <a:endParaRPr lang="en-US" dirty="0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9478479" y="2015010"/>
            <a:ext cx="17964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10479541" y="174645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LED(2)</a:t>
            </a:r>
            <a:endParaRPr lang="en-US" dirty="0"/>
          </a:p>
        </p:txBody>
      </p:sp>
      <p:cxnSp>
        <p:nvCxnSpPr>
          <p:cNvPr id="170" name="Straight Connector 169"/>
          <p:cNvCxnSpPr/>
          <p:nvPr/>
        </p:nvCxnSpPr>
        <p:spPr>
          <a:xfrm flipH="1">
            <a:off x="5683788" y="4518378"/>
            <a:ext cx="4170" cy="539677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5679069" y="5043854"/>
            <a:ext cx="3161354" cy="142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7585788" y="3769567"/>
            <a:ext cx="4021494" cy="2641498"/>
          </a:xfrm>
          <a:custGeom>
            <a:avLst/>
            <a:gdLst>
              <a:gd name="connsiteX0" fmla="*/ 3713583 w 4021494"/>
              <a:gd name="connsiteY0" fmla="*/ 0 h 2641498"/>
              <a:gd name="connsiteX1" fmla="*/ 3946849 w 4021494"/>
              <a:gd name="connsiteY1" fmla="*/ 354564 h 2641498"/>
              <a:gd name="connsiteX2" fmla="*/ 3946849 w 4021494"/>
              <a:gd name="connsiteY2" fmla="*/ 709127 h 2641498"/>
              <a:gd name="connsiteX3" fmla="*/ 3722914 w 4021494"/>
              <a:gd name="connsiteY3" fmla="*/ 1203649 h 2641498"/>
              <a:gd name="connsiteX4" fmla="*/ 4021494 w 4021494"/>
              <a:gd name="connsiteY4" fmla="*/ 1632857 h 2641498"/>
              <a:gd name="connsiteX5" fmla="*/ 3722914 w 4021494"/>
              <a:gd name="connsiteY5" fmla="*/ 2034074 h 2641498"/>
              <a:gd name="connsiteX6" fmla="*/ 2873828 w 4021494"/>
              <a:gd name="connsiteY6" fmla="*/ 2276670 h 2641498"/>
              <a:gd name="connsiteX7" fmla="*/ 1968759 w 4021494"/>
              <a:gd name="connsiteY7" fmla="*/ 2202025 h 2641498"/>
              <a:gd name="connsiteX8" fmla="*/ 1231641 w 4021494"/>
              <a:gd name="connsiteY8" fmla="*/ 2640564 h 2641498"/>
              <a:gd name="connsiteX9" fmla="*/ 662473 w 4021494"/>
              <a:gd name="connsiteY9" fmla="*/ 2323323 h 2641498"/>
              <a:gd name="connsiteX10" fmla="*/ 0 w 4021494"/>
              <a:gd name="connsiteY10" fmla="*/ 2500604 h 2641498"/>
              <a:gd name="connsiteX11" fmla="*/ 0 w 4021494"/>
              <a:gd name="connsiteY11" fmla="*/ 2500604 h 264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1494" h="2641498">
                <a:moveTo>
                  <a:pt x="3713583" y="0"/>
                </a:moveTo>
                <a:cubicBezTo>
                  <a:pt x="3810777" y="118188"/>
                  <a:pt x="3907971" y="236376"/>
                  <a:pt x="3946849" y="354564"/>
                </a:cubicBezTo>
                <a:cubicBezTo>
                  <a:pt x="3985727" y="472752"/>
                  <a:pt x="3984171" y="567613"/>
                  <a:pt x="3946849" y="709127"/>
                </a:cubicBezTo>
                <a:cubicBezTo>
                  <a:pt x="3909527" y="850641"/>
                  <a:pt x="3710473" y="1049694"/>
                  <a:pt x="3722914" y="1203649"/>
                </a:cubicBezTo>
                <a:cubicBezTo>
                  <a:pt x="3735355" y="1357604"/>
                  <a:pt x="4021494" y="1494453"/>
                  <a:pt x="4021494" y="1632857"/>
                </a:cubicBezTo>
                <a:cubicBezTo>
                  <a:pt x="4021494" y="1771261"/>
                  <a:pt x="3914192" y="1926772"/>
                  <a:pt x="3722914" y="2034074"/>
                </a:cubicBezTo>
                <a:cubicBezTo>
                  <a:pt x="3531636" y="2141376"/>
                  <a:pt x="3166187" y="2248678"/>
                  <a:pt x="2873828" y="2276670"/>
                </a:cubicBezTo>
                <a:cubicBezTo>
                  <a:pt x="2581469" y="2304662"/>
                  <a:pt x="2242457" y="2141376"/>
                  <a:pt x="1968759" y="2202025"/>
                </a:cubicBezTo>
                <a:cubicBezTo>
                  <a:pt x="1695061" y="2262674"/>
                  <a:pt x="1449355" y="2620348"/>
                  <a:pt x="1231641" y="2640564"/>
                </a:cubicBezTo>
                <a:cubicBezTo>
                  <a:pt x="1013927" y="2660780"/>
                  <a:pt x="867746" y="2346650"/>
                  <a:pt x="662473" y="2323323"/>
                </a:cubicBezTo>
                <a:cubicBezTo>
                  <a:pt x="457200" y="2299996"/>
                  <a:pt x="0" y="2500604"/>
                  <a:pt x="0" y="2500604"/>
                </a:cubicBezTo>
                <a:lnTo>
                  <a:pt x="0" y="250060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7147249" y="5934269"/>
            <a:ext cx="457200" cy="643813"/>
          </a:xfrm>
          <a:custGeom>
            <a:avLst/>
            <a:gdLst>
              <a:gd name="connsiteX0" fmla="*/ 447869 w 457200"/>
              <a:gd name="connsiteY0" fmla="*/ 0 h 643813"/>
              <a:gd name="connsiteX1" fmla="*/ 457200 w 457200"/>
              <a:gd name="connsiteY1" fmla="*/ 643813 h 643813"/>
              <a:gd name="connsiteX2" fmla="*/ 0 w 457200"/>
              <a:gd name="connsiteY2" fmla="*/ 373225 h 643813"/>
              <a:gd name="connsiteX3" fmla="*/ 447869 w 457200"/>
              <a:gd name="connsiteY3" fmla="*/ 0 h 64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643813">
                <a:moveTo>
                  <a:pt x="447869" y="0"/>
                </a:moveTo>
                <a:lnTo>
                  <a:pt x="457200" y="643813"/>
                </a:lnTo>
                <a:lnTo>
                  <a:pt x="0" y="373225"/>
                </a:lnTo>
                <a:lnTo>
                  <a:pt x="447869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2" name="Straight Connector 181"/>
          <p:cNvCxnSpPr/>
          <p:nvPr/>
        </p:nvCxnSpPr>
        <p:spPr>
          <a:xfrm>
            <a:off x="7137918" y="5860041"/>
            <a:ext cx="18662" cy="800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Freeform 182"/>
          <p:cNvSpPr/>
          <p:nvPr/>
        </p:nvSpPr>
        <p:spPr>
          <a:xfrm>
            <a:off x="7137918" y="5598367"/>
            <a:ext cx="261258" cy="410547"/>
          </a:xfrm>
          <a:custGeom>
            <a:avLst/>
            <a:gdLst>
              <a:gd name="connsiteX0" fmla="*/ 261258 w 261258"/>
              <a:gd name="connsiteY0" fmla="*/ 410547 h 410547"/>
              <a:gd name="connsiteX1" fmla="*/ 233266 w 261258"/>
              <a:gd name="connsiteY1" fmla="*/ 251927 h 410547"/>
              <a:gd name="connsiteX2" fmla="*/ 111968 w 261258"/>
              <a:gd name="connsiteY2" fmla="*/ 242596 h 410547"/>
              <a:gd name="connsiteX3" fmla="*/ 65315 w 261258"/>
              <a:gd name="connsiteY3" fmla="*/ 83976 h 410547"/>
              <a:gd name="connsiteX4" fmla="*/ 0 w 261258"/>
              <a:gd name="connsiteY4" fmla="*/ 0 h 410547"/>
              <a:gd name="connsiteX5" fmla="*/ 0 w 261258"/>
              <a:gd name="connsiteY5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258" h="410547">
                <a:moveTo>
                  <a:pt x="261258" y="410547"/>
                </a:moveTo>
                <a:cubicBezTo>
                  <a:pt x="259703" y="345233"/>
                  <a:pt x="258148" y="279919"/>
                  <a:pt x="233266" y="251927"/>
                </a:cubicBezTo>
                <a:cubicBezTo>
                  <a:pt x="208384" y="223935"/>
                  <a:pt x="139960" y="270588"/>
                  <a:pt x="111968" y="242596"/>
                </a:cubicBezTo>
                <a:cubicBezTo>
                  <a:pt x="83976" y="214604"/>
                  <a:pt x="83976" y="124409"/>
                  <a:pt x="65315" y="83976"/>
                </a:cubicBezTo>
                <a:cubicBezTo>
                  <a:pt x="46654" y="4354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7165911" y="5561045"/>
            <a:ext cx="261258" cy="410547"/>
          </a:xfrm>
          <a:custGeom>
            <a:avLst/>
            <a:gdLst>
              <a:gd name="connsiteX0" fmla="*/ 261258 w 261258"/>
              <a:gd name="connsiteY0" fmla="*/ 410547 h 410547"/>
              <a:gd name="connsiteX1" fmla="*/ 233266 w 261258"/>
              <a:gd name="connsiteY1" fmla="*/ 251927 h 410547"/>
              <a:gd name="connsiteX2" fmla="*/ 111968 w 261258"/>
              <a:gd name="connsiteY2" fmla="*/ 242596 h 410547"/>
              <a:gd name="connsiteX3" fmla="*/ 65315 w 261258"/>
              <a:gd name="connsiteY3" fmla="*/ 83976 h 410547"/>
              <a:gd name="connsiteX4" fmla="*/ 0 w 261258"/>
              <a:gd name="connsiteY4" fmla="*/ 0 h 410547"/>
              <a:gd name="connsiteX5" fmla="*/ 0 w 261258"/>
              <a:gd name="connsiteY5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258" h="410547">
                <a:moveTo>
                  <a:pt x="261258" y="410547"/>
                </a:moveTo>
                <a:cubicBezTo>
                  <a:pt x="259703" y="345233"/>
                  <a:pt x="258148" y="279919"/>
                  <a:pt x="233266" y="251927"/>
                </a:cubicBezTo>
                <a:cubicBezTo>
                  <a:pt x="208384" y="223935"/>
                  <a:pt x="139960" y="270588"/>
                  <a:pt x="111968" y="242596"/>
                </a:cubicBezTo>
                <a:cubicBezTo>
                  <a:pt x="83976" y="214604"/>
                  <a:pt x="83976" y="124409"/>
                  <a:pt x="65315" y="83976"/>
                </a:cubicBezTo>
                <a:cubicBezTo>
                  <a:pt x="46654" y="4354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 flipV="1">
            <a:off x="6388894" y="6303508"/>
            <a:ext cx="755152" cy="6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6319109" y="6041733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7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Disable the other op-amp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6" y="1939335"/>
            <a:ext cx="6077260" cy="4829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1937113"/>
            <a:ext cx="5545656" cy="4831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0613" y="764933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1661" y="1057476"/>
            <a:ext cx="631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B’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9013" y="1119031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Probe at the DAC- input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55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Probe at the DAC output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0" y="1807012"/>
            <a:ext cx="5667269" cy="49022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77" y="1807013"/>
            <a:ext cx="5803632" cy="4902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420" y="1083492"/>
            <a:ext cx="13216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DAC-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1444" y="1037571"/>
            <a:ext cx="1727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DAC_o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5026" y="791349"/>
            <a:ext cx="283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Probe at the DAC output with one op-amp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8" y="2145076"/>
            <a:ext cx="5844593" cy="46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7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DAC output with one op-amp active 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8" y="2145076"/>
            <a:ext cx="5844593" cy="4627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88" y="2145076"/>
            <a:ext cx="5683738" cy="4604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4675" y="1190895"/>
            <a:ext cx="631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B’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2011" y="1248952"/>
            <a:ext cx="3023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Only one CH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45596" y="984857"/>
            <a:ext cx="2984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Op-amp output, with all the other op-amp disabled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4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Same as before, after 0.5 Ohm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4" y="2203617"/>
            <a:ext cx="6034021" cy="4587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216150"/>
            <a:ext cx="5782836" cy="4575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328" y="226391"/>
            <a:ext cx="2145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No_amp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1792" y="1167014"/>
            <a:ext cx="146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36-ch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113" y="1197791"/>
            <a:ext cx="3987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With all the 36 switches ON.  Lower amplitude and slower </a:t>
            </a:r>
            <a:r>
              <a:rPr lang="en-US" sz="2000" dirty="0" err="1" smtClean="0">
                <a:solidFill>
                  <a:srgbClr val="009900"/>
                </a:solidFill>
              </a:rPr>
              <a:t>calib</a:t>
            </a:r>
            <a:r>
              <a:rPr lang="en-US" sz="2000" dirty="0" smtClean="0">
                <a:solidFill>
                  <a:srgbClr val="009900"/>
                </a:solidFill>
              </a:rPr>
              <a:t> pulse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86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266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DAC output with one </a:t>
            </a:r>
            <a:r>
              <a:rPr lang="en-US" sz="2000" dirty="0" err="1" smtClean="0">
                <a:solidFill>
                  <a:srgbClr val="009900"/>
                </a:solidFill>
              </a:rPr>
              <a:t>Ch</a:t>
            </a:r>
            <a:r>
              <a:rPr lang="en-US" sz="2000" dirty="0" smtClean="0">
                <a:solidFill>
                  <a:srgbClr val="009900"/>
                </a:solidFill>
              </a:rPr>
              <a:t> (one switch on)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5" y="2145076"/>
            <a:ext cx="5914375" cy="463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66" y="2145076"/>
            <a:ext cx="5680096" cy="4634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999" y="413864"/>
            <a:ext cx="2876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One </a:t>
            </a:r>
            <a:r>
              <a:rPr lang="en-US" sz="4400" dirty="0" err="1" smtClean="0">
                <a:solidFill>
                  <a:srgbClr val="FF0000"/>
                </a:solidFill>
              </a:rPr>
              <a:t>opamp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7986" y="413863"/>
            <a:ext cx="2587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No </a:t>
            </a:r>
            <a:r>
              <a:rPr lang="en-US" sz="4400" dirty="0" err="1" smtClean="0">
                <a:solidFill>
                  <a:srgbClr val="FF0000"/>
                </a:solidFill>
              </a:rPr>
              <a:t>opamp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9863" y="1310247"/>
            <a:ext cx="3044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DAC output with zero </a:t>
            </a:r>
            <a:r>
              <a:rPr lang="en-US" sz="2000" dirty="0" err="1" smtClean="0">
                <a:solidFill>
                  <a:srgbClr val="009900"/>
                </a:solidFill>
              </a:rPr>
              <a:t>Ch</a:t>
            </a:r>
            <a:r>
              <a:rPr lang="en-US" sz="2000" dirty="0" smtClean="0">
                <a:solidFill>
                  <a:srgbClr val="009900"/>
                </a:solidFill>
              </a:rPr>
              <a:t> (all the switches are OFF)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17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LEMO output, 4ns, (100mV/grid)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1" y="2247899"/>
            <a:ext cx="5772704" cy="44299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00" y="2247899"/>
            <a:ext cx="5582543" cy="4429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433" y="1144802"/>
            <a:ext cx="998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0x1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3561" y="1300364"/>
            <a:ext cx="998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0x2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3338" y="1563651"/>
            <a:ext cx="2274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LEMO output, 8ns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LEMO output, pulse width 32ns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4" y="1898854"/>
            <a:ext cx="5713443" cy="4811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93" y="1890472"/>
            <a:ext cx="6091118" cy="4820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425" y="1252523"/>
            <a:ext cx="998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0x8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4218" y="1168842"/>
            <a:ext cx="998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0x8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3209" y="968787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9900"/>
                </a:solidFill>
              </a:rPr>
              <a:t>Accumolated</a:t>
            </a:r>
            <a:r>
              <a:rPr lang="en-US" sz="2000" dirty="0" smtClean="0">
                <a:solidFill>
                  <a:srgbClr val="009900"/>
                </a:solidFill>
              </a:rPr>
              <a:t> LEMO, pulse width 32ns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93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227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Reproduce the pulse shape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134" y="513860"/>
            <a:ext cx="4845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Remove the DAC compensation cap (5pF), the DAC output is oscillating at ~50MHz.  This plot is the average (to average out the </a:t>
            </a:r>
            <a:r>
              <a:rPr lang="en-US" sz="2000" dirty="0" err="1" smtClean="0">
                <a:solidFill>
                  <a:srgbClr val="009900"/>
                </a:solidFill>
              </a:rPr>
              <a:t>osc</a:t>
            </a:r>
            <a:r>
              <a:rPr lang="en-US" sz="2000" dirty="0" smtClean="0">
                <a:solidFill>
                  <a:srgbClr val="009900"/>
                </a:solidFill>
              </a:rPr>
              <a:t>.), the actual DAC output is faster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2" y="2138337"/>
            <a:ext cx="5836884" cy="4635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73" y="2138337"/>
            <a:ext cx="5998541" cy="463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56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45269" y="529338"/>
            <a:ext cx="4787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Add a 5pF cap in parallel with RFP13/18, the NIM output is better</a:t>
            </a:r>
          </a:p>
          <a:p>
            <a:r>
              <a:rPr lang="en-US" sz="2000" dirty="0" smtClean="0">
                <a:solidFill>
                  <a:srgbClr val="009900"/>
                </a:solidFill>
              </a:rPr>
              <a:t>Add the Cc back to the DAC, Remove one Cc of the two </a:t>
            </a:r>
            <a:r>
              <a:rPr lang="en-US" sz="2000" dirty="0" err="1" smtClean="0">
                <a:solidFill>
                  <a:srgbClr val="009900"/>
                </a:solidFill>
              </a:rPr>
              <a:t>Calib</a:t>
            </a:r>
            <a:r>
              <a:rPr lang="en-US" sz="2000" dirty="0" smtClean="0">
                <a:solidFill>
                  <a:srgbClr val="009900"/>
                </a:solidFill>
              </a:rPr>
              <a:t> </a:t>
            </a:r>
            <a:r>
              <a:rPr lang="en-US" sz="2000" dirty="0" err="1" smtClean="0">
                <a:solidFill>
                  <a:srgbClr val="009900"/>
                </a:solidFill>
              </a:rPr>
              <a:t>opamp</a:t>
            </a:r>
            <a:r>
              <a:rPr lang="en-US" sz="2000" dirty="0" smtClean="0">
                <a:solidFill>
                  <a:srgbClr val="009900"/>
                </a:solidFill>
              </a:rPr>
              <a:t>.  The average pulse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3209" y="968787"/>
            <a:ext cx="4637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Same as left, except it is a single trigger, oscillation, and faster </a:t>
            </a:r>
            <a:r>
              <a:rPr lang="en-US" sz="2000" dirty="0" err="1" smtClean="0">
                <a:solidFill>
                  <a:srgbClr val="009900"/>
                </a:solidFill>
              </a:rPr>
              <a:t>calib</a:t>
            </a:r>
            <a:r>
              <a:rPr lang="en-US" sz="2000" dirty="0" smtClean="0">
                <a:solidFill>
                  <a:srgbClr val="009900"/>
                </a:solidFill>
              </a:rPr>
              <a:t> signal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" y="2362433"/>
            <a:ext cx="5804174" cy="4411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75" y="2362433"/>
            <a:ext cx="6075123" cy="44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16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63423" y="900813"/>
            <a:ext cx="5454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Remove both Cc, the oscillation is ~35 MHz, though the </a:t>
            </a:r>
            <a:r>
              <a:rPr lang="en-US" sz="2000" dirty="0" err="1" smtClean="0">
                <a:solidFill>
                  <a:srgbClr val="009900"/>
                </a:solidFill>
              </a:rPr>
              <a:t>Calib</a:t>
            </a:r>
            <a:r>
              <a:rPr lang="en-US" sz="2000" dirty="0" smtClean="0">
                <a:solidFill>
                  <a:srgbClr val="009900"/>
                </a:solidFill>
              </a:rPr>
              <a:t> pulse is faster</a:t>
            </a:r>
          </a:p>
          <a:p>
            <a:r>
              <a:rPr lang="en-US" sz="2000" dirty="0" smtClean="0">
                <a:solidFill>
                  <a:srgbClr val="009900"/>
                </a:solidFill>
              </a:rPr>
              <a:t>Add a 5pF in parallel with RFP16, no visible change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2751" y="968787"/>
            <a:ext cx="491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Replace 3.3pF compensation capacitors.  It is stable, and the pulse is bigger.  (slop is faster)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9" y="2257425"/>
            <a:ext cx="5989390" cy="4481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250604"/>
            <a:ext cx="5649876" cy="448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666" y="315884"/>
            <a:ext cx="518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pulse vs DAC setting (oscilloscope picture)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5855" y="1341121"/>
            <a:ext cx="138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DAC setting,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8436" r="19412" b="16870"/>
          <a:stretch/>
        </p:blipFill>
        <p:spPr>
          <a:xfrm>
            <a:off x="2669591" y="1309371"/>
            <a:ext cx="7725748" cy="4280263"/>
          </a:xfrm>
          <a:prstGeom prst="rect">
            <a:avLst/>
          </a:prstGeom>
        </p:spPr>
      </p:pic>
      <p:sp>
        <p:nvSpPr>
          <p:cNvPr id="129" name="Freeform 128"/>
          <p:cNvSpPr/>
          <p:nvPr/>
        </p:nvSpPr>
        <p:spPr>
          <a:xfrm>
            <a:off x="660973" y="2330450"/>
            <a:ext cx="1612900" cy="800100"/>
          </a:xfrm>
          <a:custGeom>
            <a:avLst/>
            <a:gdLst>
              <a:gd name="connsiteX0" fmla="*/ 0 w 1612900"/>
              <a:gd name="connsiteY0" fmla="*/ 793750 h 800100"/>
              <a:gd name="connsiteX1" fmla="*/ 355600 w 1612900"/>
              <a:gd name="connsiteY1" fmla="*/ 793750 h 800100"/>
              <a:gd name="connsiteX2" fmla="*/ 374650 w 1612900"/>
              <a:gd name="connsiteY2" fmla="*/ 0 h 800100"/>
              <a:gd name="connsiteX3" fmla="*/ 1111250 w 1612900"/>
              <a:gd name="connsiteY3" fmla="*/ 19050 h 800100"/>
              <a:gd name="connsiteX4" fmla="*/ 1117600 w 1612900"/>
              <a:gd name="connsiteY4" fmla="*/ 787400 h 800100"/>
              <a:gd name="connsiteX5" fmla="*/ 1612900 w 1612900"/>
              <a:gd name="connsiteY5" fmla="*/ 800100 h 800100"/>
              <a:gd name="connsiteX6" fmla="*/ 1612900 w 1612900"/>
              <a:gd name="connsiteY6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2900" h="800100">
                <a:moveTo>
                  <a:pt x="0" y="793750"/>
                </a:moveTo>
                <a:lnTo>
                  <a:pt x="355600" y="793750"/>
                </a:lnTo>
                <a:lnTo>
                  <a:pt x="374650" y="0"/>
                </a:lnTo>
                <a:lnTo>
                  <a:pt x="1111250" y="19050"/>
                </a:lnTo>
                <a:cubicBezTo>
                  <a:pt x="1113367" y="275167"/>
                  <a:pt x="1115483" y="531283"/>
                  <a:pt x="1117600" y="787400"/>
                </a:cubicBezTo>
                <a:lnTo>
                  <a:pt x="1612900" y="800100"/>
                </a:lnTo>
                <a:lnTo>
                  <a:pt x="1612900" y="8001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66661" y="2130335"/>
            <a:ext cx="588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0x7f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0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1016000" y="3270250"/>
            <a:ext cx="12700" cy="577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1758950" y="3270250"/>
            <a:ext cx="12700" cy="577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1016000" y="3559175"/>
            <a:ext cx="755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995599" y="3489165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140" name="TextBox 139"/>
          <p:cNvSpPr txBox="1"/>
          <p:nvPr/>
        </p:nvSpPr>
        <p:spPr>
          <a:xfrm>
            <a:off x="1865748" y="556944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Width </a:t>
            </a:r>
            <a:endParaRPr lang="en-US" dirty="0"/>
          </a:p>
        </p:txBody>
      </p:sp>
      <p:sp>
        <p:nvSpPr>
          <p:cNvPr id="178" name="TextBox 177"/>
          <p:cNvSpPr txBox="1"/>
          <p:nvPr/>
        </p:nvSpPr>
        <p:spPr>
          <a:xfrm>
            <a:off x="2882605" y="5555210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4ns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4892651" y="5529807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12ns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5912704" y="5568130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16ns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6865631" y="5568130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20ns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818558" y="5566716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24ns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8820985" y="5555210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28ns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9773912" y="5571404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32ns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3913156" y="5582464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FF"/>
                </a:solidFill>
              </a:rPr>
              <a:t>8</a:t>
            </a:r>
            <a:r>
              <a:rPr lang="en-US" sz="2800" dirty="0" smtClean="0">
                <a:solidFill>
                  <a:srgbClr val="FF00FF"/>
                </a:solidFill>
              </a:rPr>
              <a:t>ns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0395339" y="1185329"/>
            <a:ext cx="132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CCFF"/>
                </a:solidFill>
              </a:rPr>
              <a:t>Trigger output</a:t>
            </a:r>
            <a:endParaRPr lang="en-US" sz="2800" dirty="0">
              <a:solidFill>
                <a:srgbClr val="00CCFF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10459459" y="2965390"/>
            <a:ext cx="17657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Calibration</a:t>
            </a:r>
          </a:p>
          <a:p>
            <a:r>
              <a:rPr lang="en-US" sz="2800" dirty="0" smtClean="0">
                <a:solidFill>
                  <a:srgbClr val="FF00FF"/>
                </a:solidFill>
              </a:rPr>
              <a:t>pulse</a:t>
            </a:r>
            <a:endParaRPr lang="en-US" sz="2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05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46363" y="1129413"/>
            <a:ext cx="4778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Larger scale to show the falling edge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13" y="1837299"/>
            <a:ext cx="6823437" cy="48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1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55369" y="738888"/>
            <a:ext cx="5784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When the probe touched pin#5 of MCH6541, the ECL output falling edge improves a lot.  The green shows the pin#5, which should be a constant.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1276" y="431112"/>
            <a:ext cx="4914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Add a 2.2pF cap from pin#5 to ground.</a:t>
            </a:r>
          </a:p>
          <a:p>
            <a:r>
              <a:rPr lang="en-US" sz="2000" dirty="0" smtClean="0">
                <a:solidFill>
                  <a:srgbClr val="009900"/>
                </a:solidFill>
              </a:rPr>
              <a:t>Also replace the 5pF Cc with 2.2pF for the DAC, and </a:t>
            </a:r>
            <a:r>
              <a:rPr lang="en-US" sz="2000" dirty="0" err="1" smtClean="0">
                <a:solidFill>
                  <a:srgbClr val="009900"/>
                </a:solidFill>
              </a:rPr>
              <a:t>Top_onboard</a:t>
            </a:r>
            <a:r>
              <a:rPr lang="en-US" sz="2000" dirty="0" smtClean="0">
                <a:solidFill>
                  <a:srgbClr val="009900"/>
                </a:solidFill>
              </a:rPr>
              <a:t> </a:t>
            </a:r>
            <a:r>
              <a:rPr lang="en-US" sz="2000" dirty="0" err="1" smtClean="0">
                <a:solidFill>
                  <a:srgbClr val="009900"/>
                </a:solidFill>
              </a:rPr>
              <a:t>opamp</a:t>
            </a:r>
            <a:r>
              <a:rPr lang="en-US" sz="2000" dirty="0" smtClean="0">
                <a:solidFill>
                  <a:srgbClr val="009900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009900"/>
                </a:solidFill>
              </a:rPr>
              <a:t>The DAC output is oscillating (cold solder)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" y="1830751"/>
            <a:ext cx="5895056" cy="4941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99" y="1830751"/>
            <a:ext cx="5984624" cy="4941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776" y="61780"/>
            <a:ext cx="447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</a:t>
            </a:r>
            <a:r>
              <a:rPr lang="en-US" baseline="30000" dirty="0" smtClean="0">
                <a:solidFill>
                  <a:srgbClr val="7030A0"/>
                </a:solidFill>
              </a:rPr>
              <a:t>nd</a:t>
            </a:r>
            <a:r>
              <a:rPr lang="en-US" dirty="0" smtClean="0">
                <a:solidFill>
                  <a:srgbClr val="7030A0"/>
                </a:solidFill>
              </a:rPr>
              <a:t>, 2022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36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56928" y="311562"/>
            <a:ext cx="5454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Reflow solder for Cc of the DAC, and also increase to 4.4pF (I think that it is still 2.2pF).  The amp output is stable with 2.2pF compensation.  This is the </a:t>
            </a:r>
            <a:r>
              <a:rPr lang="en-US" sz="2000" dirty="0" err="1" smtClean="0">
                <a:solidFill>
                  <a:srgbClr val="009900"/>
                </a:solidFill>
              </a:rPr>
              <a:t>TOP_onboard</a:t>
            </a:r>
            <a:r>
              <a:rPr lang="en-US" sz="2000" dirty="0" smtClean="0">
                <a:solidFill>
                  <a:srgbClr val="009900"/>
                </a:solidFill>
              </a:rPr>
              <a:t> connector (2.2pF)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5151" y="311562"/>
            <a:ext cx="4914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This is the </a:t>
            </a:r>
            <a:r>
              <a:rPr lang="en-US" sz="2000" dirty="0" err="1" smtClean="0">
                <a:solidFill>
                  <a:srgbClr val="009900"/>
                </a:solidFill>
              </a:rPr>
              <a:t>bottom_onboard</a:t>
            </a:r>
            <a:r>
              <a:rPr lang="en-US" sz="2000" dirty="0" smtClean="0">
                <a:solidFill>
                  <a:srgbClr val="009900"/>
                </a:solidFill>
              </a:rPr>
              <a:t> connector. (the DAC Cc might be 4.4pF) (3.3pF Cc for the </a:t>
            </a:r>
            <a:r>
              <a:rPr lang="en-US" sz="2000" dirty="0" err="1" smtClean="0">
                <a:solidFill>
                  <a:srgbClr val="009900"/>
                </a:solidFill>
              </a:rPr>
              <a:t>Calib</a:t>
            </a:r>
            <a:r>
              <a:rPr lang="en-US" sz="2000" dirty="0" smtClean="0">
                <a:solidFill>
                  <a:srgbClr val="009900"/>
                </a:solidFill>
              </a:rPr>
              <a:t> Op-amp set on Feb. 28</a:t>
            </a:r>
            <a:r>
              <a:rPr lang="en-US" sz="2000" baseline="30000" dirty="0" smtClean="0">
                <a:solidFill>
                  <a:srgbClr val="009900"/>
                </a:solidFill>
              </a:rPr>
              <a:t>th</a:t>
            </a:r>
            <a:r>
              <a:rPr lang="en-US" sz="2000" dirty="0" smtClean="0">
                <a:solidFill>
                  <a:srgbClr val="009900"/>
                </a:solidFill>
              </a:rPr>
              <a:t>)  GREEN: DAC output, </a:t>
            </a:r>
            <a:r>
              <a:rPr lang="en-US" sz="2000" dirty="0" smtClean="0">
                <a:solidFill>
                  <a:srgbClr val="7030A0"/>
                </a:solidFill>
              </a:rPr>
              <a:t>PURPLE: CALIB on the cable.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4" y="1673871"/>
            <a:ext cx="5928331" cy="5052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11" y="1673871"/>
            <a:ext cx="5720619" cy="50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41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654047" y="681738"/>
            <a:ext cx="6604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Small pulse (4ns), the signal seen on the cable.  It can be ~20ns, and up to 1.5V (above the LED threshold).  This is the front panel bottom connector, 5pF compensation capacitor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4" y="1895230"/>
            <a:ext cx="6533786" cy="4962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8173" y="2257425"/>
            <a:ext cx="37909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linear DAC setting should be:</a:t>
            </a:r>
          </a:p>
          <a:p>
            <a:r>
              <a:rPr lang="en-US" dirty="0" smtClean="0"/>
              <a:t>0x00, 0x01, 0x02, …, 0x13, 0x14, 0x40, 0x41, 0x42, …, 0x7e, 0x7f (bit#6 is DAC_ZERO, the designed base line)</a:t>
            </a:r>
          </a:p>
          <a:p>
            <a:r>
              <a:rPr lang="en-US" dirty="0" smtClean="0"/>
              <a:t>The DAC_ZERO is equivalent to 0x11 as seen on the setup, </a:t>
            </a:r>
            <a:r>
              <a:rPr lang="en-US" dirty="0" smtClean="0">
                <a:sym typeface="Wingdings" panose="05000000000000000000" pitchFamily="2" charset="2"/>
              </a:rPr>
              <a:t> 1.64K.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The actual resistor is 1.33K on VLD.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12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75" y="2153116"/>
            <a:ext cx="5284737" cy="4387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50" y="2153114"/>
            <a:ext cx="5090786" cy="4387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1" y="2153116"/>
            <a:ext cx="5055995" cy="4387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4227" y="553448"/>
            <a:ext cx="7167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5pF, 4ns pulse (0x11 as base, 0xFF square wave)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9951" y="852706"/>
            <a:ext cx="313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1.3V, </a:t>
            </a:r>
            <a:r>
              <a:rPr lang="en-US" dirty="0" err="1" smtClean="0"/>
              <a:t>Base_Width</a:t>
            </a:r>
            <a:r>
              <a:rPr lang="en-US" dirty="0" smtClean="0"/>
              <a:t>: 8ns</a:t>
            </a:r>
          </a:p>
          <a:p>
            <a:r>
              <a:rPr lang="en-US" dirty="0" smtClean="0"/>
              <a:t>1.3V, </a:t>
            </a:r>
            <a:r>
              <a:rPr lang="en-US" dirty="0" err="1" smtClean="0"/>
              <a:t>Base_Width</a:t>
            </a:r>
            <a:r>
              <a:rPr lang="en-US" dirty="0" smtClean="0"/>
              <a:t>: 12ns</a:t>
            </a:r>
          </a:p>
          <a:p>
            <a:r>
              <a:rPr lang="en-US" dirty="0" smtClean="0"/>
              <a:t>1.0V, </a:t>
            </a:r>
            <a:r>
              <a:rPr lang="en-US" dirty="0" err="1" smtClean="0"/>
              <a:t>Base_Width</a:t>
            </a:r>
            <a:r>
              <a:rPr lang="en-US" dirty="0" smtClean="0"/>
              <a:t>: 13ns</a:t>
            </a:r>
          </a:p>
          <a:p>
            <a:r>
              <a:rPr lang="en-US" dirty="0" smtClean="0"/>
              <a:t>1.4V, </a:t>
            </a:r>
            <a:r>
              <a:rPr lang="en-US" dirty="0" err="1" smtClean="0"/>
              <a:t>Base_Width</a:t>
            </a:r>
            <a:r>
              <a:rPr lang="en-US" dirty="0" smtClean="0"/>
              <a:t>: 28ns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03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6" y="553448"/>
            <a:ext cx="8240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0pF (removed), 4ns pulse (0x11 as base, 0xFF square wave)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66498" y="830447"/>
            <a:ext cx="4608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1.2 V, </a:t>
            </a:r>
            <a:r>
              <a:rPr lang="en-US" dirty="0" err="1" smtClean="0"/>
              <a:t>Base_Width</a:t>
            </a:r>
            <a:r>
              <a:rPr lang="en-US" dirty="0" smtClean="0"/>
              <a:t>: 8 ns</a:t>
            </a:r>
          </a:p>
          <a:p>
            <a:r>
              <a:rPr lang="en-US" dirty="0" smtClean="0"/>
              <a:t>2.5 V </a:t>
            </a:r>
            <a:r>
              <a:rPr lang="en-US" dirty="0" err="1" smtClean="0"/>
              <a:t>osc</a:t>
            </a:r>
            <a:r>
              <a:rPr lang="en-US" dirty="0" smtClean="0"/>
              <a:t>, </a:t>
            </a:r>
            <a:r>
              <a:rPr lang="en-US" dirty="0" err="1" smtClean="0"/>
              <a:t>Base_Width</a:t>
            </a:r>
            <a:r>
              <a:rPr lang="en-US" dirty="0" smtClean="0"/>
              <a:t>: ? ns (50 MHz)</a:t>
            </a:r>
          </a:p>
          <a:p>
            <a:r>
              <a:rPr lang="en-US" dirty="0" smtClean="0"/>
              <a:t>1.8Vosc + 1.0 V, </a:t>
            </a:r>
            <a:r>
              <a:rPr lang="en-US" dirty="0" err="1" smtClean="0"/>
              <a:t>Base_Width</a:t>
            </a:r>
            <a:r>
              <a:rPr lang="en-US" dirty="0" smtClean="0"/>
              <a:t>: 20 ns (50 MHz)</a:t>
            </a:r>
          </a:p>
          <a:p>
            <a:r>
              <a:rPr lang="en-US" dirty="0" smtClean="0"/>
              <a:t>0.5Vosc + 1.8 V, </a:t>
            </a:r>
            <a:r>
              <a:rPr lang="en-US" dirty="0" err="1" smtClean="0"/>
              <a:t>Base_Width</a:t>
            </a:r>
            <a:r>
              <a:rPr lang="en-US" dirty="0" smtClean="0"/>
              <a:t>: 30 ns (50 MHz)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26" y="2259315"/>
            <a:ext cx="5287725" cy="4500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85" y="2250951"/>
            <a:ext cx="5152835" cy="4518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5" y="2266524"/>
            <a:ext cx="5182267" cy="448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57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7" y="553448"/>
            <a:ext cx="7167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2.2pF, 4ns pulse (0x11 as base, 0xFF square wave)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74465" y="822940"/>
            <a:ext cx="4875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 V, </a:t>
            </a:r>
            <a:r>
              <a:rPr lang="en-US" dirty="0" err="1" smtClean="0"/>
              <a:t>Base_Width</a:t>
            </a:r>
            <a:r>
              <a:rPr lang="en-US" dirty="0" smtClean="0"/>
              <a:t>: 8 ns</a:t>
            </a:r>
          </a:p>
          <a:p>
            <a:r>
              <a:rPr lang="en-US" dirty="0" smtClean="0"/>
              <a:t>1.8 </a:t>
            </a:r>
            <a:r>
              <a:rPr lang="en-US" dirty="0" err="1" smtClean="0"/>
              <a:t>Vosc</a:t>
            </a:r>
            <a:r>
              <a:rPr lang="en-US" dirty="0" smtClean="0"/>
              <a:t> + 0.8V, </a:t>
            </a:r>
            <a:r>
              <a:rPr lang="en-US" dirty="0" err="1" smtClean="0"/>
              <a:t>Base_Width</a:t>
            </a:r>
            <a:r>
              <a:rPr lang="en-US" dirty="0" smtClean="0"/>
              <a:t>: 65 MHz</a:t>
            </a:r>
          </a:p>
          <a:p>
            <a:r>
              <a:rPr lang="en-US" dirty="0" smtClean="0"/>
              <a:t>0.9 </a:t>
            </a:r>
            <a:r>
              <a:rPr lang="en-US" dirty="0" err="1" smtClean="0"/>
              <a:t>Vosc</a:t>
            </a:r>
            <a:r>
              <a:rPr lang="en-US" dirty="0" smtClean="0"/>
              <a:t> + 0.6V, </a:t>
            </a:r>
            <a:r>
              <a:rPr lang="en-US" dirty="0" err="1" smtClean="0"/>
              <a:t>Base_Width</a:t>
            </a:r>
            <a:r>
              <a:rPr lang="en-US" dirty="0" smtClean="0"/>
              <a:t>: 65 MHz</a:t>
            </a:r>
          </a:p>
          <a:p>
            <a:r>
              <a:rPr lang="en-US" dirty="0" smtClean="0"/>
              <a:t>0.5 </a:t>
            </a:r>
            <a:r>
              <a:rPr lang="en-US" dirty="0" err="1" smtClean="0"/>
              <a:t>Vosc</a:t>
            </a:r>
            <a:r>
              <a:rPr lang="en-US" dirty="0" smtClean="0"/>
              <a:t> + 1.7V, </a:t>
            </a:r>
            <a:r>
              <a:rPr lang="en-US" dirty="0" err="1" smtClean="0"/>
              <a:t>Base_Width</a:t>
            </a:r>
            <a:r>
              <a:rPr lang="en-US" dirty="0" smtClean="0"/>
              <a:t>: 65 MHz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57" y="2038152"/>
            <a:ext cx="5571874" cy="4706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54" y="2053035"/>
            <a:ext cx="5523635" cy="4706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6" y="2053035"/>
            <a:ext cx="5438100" cy="470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6" y="553448"/>
            <a:ext cx="9569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4.4pF, 4ns pulse (0x11 as base, 0xFF square wave)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on </a:t>
            </a:r>
            <a:r>
              <a:rPr lang="en-US" dirty="0" err="1" smtClean="0">
                <a:sym typeface="Wingdings" panose="05000000000000000000" pitchFamily="2" charset="2"/>
              </a:rPr>
              <a:t>OnBoard_top</a:t>
            </a:r>
            <a:r>
              <a:rPr lang="en-US" dirty="0" smtClean="0">
                <a:sym typeface="Wingdings" panose="05000000000000000000" pitchFamily="2" charset="2"/>
              </a:rPr>
              <a:t> connector output: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9951" y="852706"/>
            <a:ext cx="3136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1.2 V, </a:t>
            </a:r>
            <a:r>
              <a:rPr lang="en-US" dirty="0" err="1" smtClean="0"/>
              <a:t>Base_Width</a:t>
            </a:r>
            <a:r>
              <a:rPr lang="en-US" dirty="0" smtClean="0"/>
              <a:t>: 8 ns</a:t>
            </a:r>
          </a:p>
          <a:p>
            <a:r>
              <a:rPr lang="en-US" dirty="0" smtClean="0"/>
              <a:t>1.3 V, </a:t>
            </a:r>
            <a:r>
              <a:rPr lang="en-US" dirty="0" err="1" smtClean="0"/>
              <a:t>Base_Width</a:t>
            </a:r>
            <a:r>
              <a:rPr lang="en-US" dirty="0" smtClean="0"/>
              <a:t>: 12 ns</a:t>
            </a:r>
          </a:p>
          <a:p>
            <a:r>
              <a:rPr lang="en-US" dirty="0" smtClean="0"/>
              <a:t>1.0 V, </a:t>
            </a:r>
            <a:r>
              <a:rPr lang="en-US" dirty="0" err="1" smtClean="0"/>
              <a:t>Base_Width</a:t>
            </a:r>
            <a:r>
              <a:rPr lang="en-US" dirty="0" smtClean="0"/>
              <a:t>: 13 ns</a:t>
            </a:r>
          </a:p>
          <a:p>
            <a:r>
              <a:rPr lang="en-US" dirty="0" smtClean="0"/>
              <a:t>1.3 V, </a:t>
            </a:r>
            <a:r>
              <a:rPr lang="en-US" dirty="0" err="1" smtClean="0"/>
              <a:t>Base_Width</a:t>
            </a:r>
            <a:r>
              <a:rPr lang="en-US" dirty="0" smtClean="0"/>
              <a:t>: 28 ns</a:t>
            </a:r>
          </a:p>
          <a:p>
            <a:r>
              <a:rPr lang="en-US" dirty="0" smtClean="0"/>
              <a:t>1.4 V, </a:t>
            </a:r>
            <a:r>
              <a:rPr lang="en-US" dirty="0" err="1" smtClean="0"/>
              <a:t>Base_Width</a:t>
            </a:r>
            <a:r>
              <a:rPr lang="en-US" dirty="0" smtClean="0"/>
              <a:t>: 28 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83" y="2452370"/>
            <a:ext cx="4929232" cy="4288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36" y="2502293"/>
            <a:ext cx="5127977" cy="4288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29" y="2502293"/>
            <a:ext cx="5080008" cy="4288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5" y="2502293"/>
            <a:ext cx="4928826" cy="42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01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7" y="553448"/>
            <a:ext cx="7167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3.3pF, 4ns pulse (0x11 as base, 0xFF square wave)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</a:p>
          <a:p>
            <a:r>
              <a:rPr lang="en-US" dirty="0" err="1">
                <a:sym typeface="Wingdings" panose="05000000000000000000" pitchFamily="2" charset="2"/>
              </a:rPr>
              <a:t>Vcal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OnBoard_top</a:t>
            </a:r>
            <a:r>
              <a:rPr lang="en-US" dirty="0">
                <a:sym typeface="Wingdings" panose="05000000000000000000" pitchFamily="2" charset="2"/>
              </a:rPr>
              <a:t> connector </a:t>
            </a:r>
            <a:r>
              <a:rPr lang="en-US" dirty="0" smtClean="0">
                <a:sym typeface="Wingdings" panose="05000000000000000000" pitchFamily="2" charset="2"/>
              </a:rPr>
              <a:t>output: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9951" y="852706"/>
            <a:ext cx="3136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 V, </a:t>
            </a:r>
            <a:r>
              <a:rPr lang="en-US" dirty="0" err="1" smtClean="0"/>
              <a:t>Base_Width</a:t>
            </a:r>
            <a:r>
              <a:rPr lang="en-US" dirty="0" smtClean="0"/>
              <a:t>: 8 ns</a:t>
            </a:r>
          </a:p>
          <a:p>
            <a:r>
              <a:rPr lang="en-US" dirty="0" smtClean="0"/>
              <a:t>1.6 V, </a:t>
            </a:r>
            <a:r>
              <a:rPr lang="en-US" dirty="0" err="1" smtClean="0"/>
              <a:t>Base_Width</a:t>
            </a:r>
            <a:r>
              <a:rPr lang="en-US" dirty="0" smtClean="0"/>
              <a:t>: 12 ns</a:t>
            </a:r>
          </a:p>
          <a:p>
            <a:r>
              <a:rPr lang="en-US" dirty="0" smtClean="0"/>
              <a:t>1.1 V, </a:t>
            </a:r>
            <a:r>
              <a:rPr lang="en-US" dirty="0" err="1" smtClean="0"/>
              <a:t>Base_Width</a:t>
            </a:r>
            <a:r>
              <a:rPr lang="en-US" dirty="0" smtClean="0"/>
              <a:t>: 14 ns</a:t>
            </a:r>
          </a:p>
          <a:p>
            <a:r>
              <a:rPr lang="en-US" dirty="0" smtClean="0"/>
              <a:t>1.5 V, </a:t>
            </a:r>
            <a:r>
              <a:rPr lang="en-US" dirty="0" err="1" smtClean="0"/>
              <a:t>Base_Width</a:t>
            </a:r>
            <a:r>
              <a:rPr lang="en-US" dirty="0" smtClean="0"/>
              <a:t>: 28 ns</a:t>
            </a:r>
          </a:p>
          <a:p>
            <a:r>
              <a:rPr lang="en-US" dirty="0" smtClean="0"/>
              <a:t>1.5 V, </a:t>
            </a:r>
            <a:r>
              <a:rPr lang="en-US" dirty="0" err="1" smtClean="0"/>
              <a:t>Base_Width</a:t>
            </a:r>
            <a:r>
              <a:rPr lang="en-US" dirty="0" smtClean="0"/>
              <a:t>: 26 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69" y="2623126"/>
            <a:ext cx="4794051" cy="4190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94" y="2645385"/>
            <a:ext cx="4894150" cy="4190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45" y="2645385"/>
            <a:ext cx="4947183" cy="419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385"/>
            <a:ext cx="4722112" cy="41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5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7" y="553448"/>
            <a:ext cx="8165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3.3 pF, 8ns pulse (0x11 as base, 0xFF square wave)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</a:p>
          <a:p>
            <a:r>
              <a:rPr lang="en-US" dirty="0" err="1">
                <a:sym typeface="Wingdings" panose="05000000000000000000" pitchFamily="2" charset="2"/>
              </a:rPr>
              <a:t>Vcal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OnBoard_top</a:t>
            </a:r>
            <a:r>
              <a:rPr lang="en-US" dirty="0">
                <a:sym typeface="Wingdings" panose="05000000000000000000" pitchFamily="2" charset="2"/>
              </a:rPr>
              <a:t> connector output: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9951" y="852706"/>
            <a:ext cx="3136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1.4 V, </a:t>
            </a:r>
            <a:r>
              <a:rPr lang="en-US" dirty="0" err="1" smtClean="0"/>
              <a:t>Base_Width</a:t>
            </a:r>
            <a:r>
              <a:rPr lang="en-US" dirty="0" smtClean="0"/>
              <a:t>: 8 ns + 4ns</a:t>
            </a:r>
          </a:p>
          <a:p>
            <a:r>
              <a:rPr lang="en-US" dirty="0" smtClean="0"/>
              <a:t>2.3 V, </a:t>
            </a:r>
            <a:r>
              <a:rPr lang="en-US" dirty="0" err="1" smtClean="0"/>
              <a:t>Base_Width</a:t>
            </a:r>
            <a:r>
              <a:rPr lang="en-US" dirty="0" smtClean="0"/>
              <a:t>: 20 ns</a:t>
            </a:r>
          </a:p>
          <a:p>
            <a:r>
              <a:rPr lang="en-US" dirty="0" smtClean="0"/>
              <a:t>1.7 V, </a:t>
            </a:r>
            <a:r>
              <a:rPr lang="en-US" dirty="0" err="1" smtClean="0"/>
              <a:t>Base_Width</a:t>
            </a:r>
            <a:r>
              <a:rPr lang="en-US" dirty="0" smtClean="0"/>
              <a:t>: 20 ns</a:t>
            </a:r>
          </a:p>
          <a:p>
            <a:r>
              <a:rPr lang="en-US" dirty="0" smtClean="0"/>
              <a:t>2.5 V, </a:t>
            </a:r>
            <a:r>
              <a:rPr lang="en-US" dirty="0" err="1" smtClean="0"/>
              <a:t>Base_Width</a:t>
            </a:r>
            <a:r>
              <a:rPr lang="en-US" dirty="0" smtClean="0"/>
              <a:t>: 36 ns</a:t>
            </a:r>
          </a:p>
          <a:p>
            <a:r>
              <a:rPr lang="en-US" dirty="0" smtClean="0"/>
              <a:t>2.6 V, </a:t>
            </a:r>
            <a:r>
              <a:rPr lang="en-US" dirty="0" err="1" smtClean="0"/>
              <a:t>Base_Width</a:t>
            </a:r>
            <a:r>
              <a:rPr lang="en-US" dirty="0" smtClean="0"/>
              <a:t>: 36 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93" y="3009345"/>
            <a:ext cx="4320040" cy="374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94" y="2998215"/>
            <a:ext cx="4323044" cy="3746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25" y="3020474"/>
            <a:ext cx="4134592" cy="37467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5" y="2998214"/>
            <a:ext cx="4308185" cy="37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666" y="315884"/>
            <a:ext cx="518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pulse vs DAC setting (oscilloscope picture)</a:t>
            </a:r>
            <a:endParaRPr lang="en-US" dirty="0"/>
          </a:p>
        </p:txBody>
      </p:sp>
      <p:sp>
        <p:nvSpPr>
          <p:cNvPr id="168" name="TextBox 167"/>
          <p:cNvSpPr txBox="1"/>
          <p:nvPr/>
        </p:nvSpPr>
        <p:spPr>
          <a:xfrm>
            <a:off x="10395339" y="1185329"/>
            <a:ext cx="132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CCFF"/>
                </a:solidFill>
              </a:rPr>
              <a:t>Trigger output</a:t>
            </a:r>
            <a:endParaRPr lang="en-US" sz="2800" dirty="0">
              <a:solidFill>
                <a:srgbClr val="00CCFF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10384985" y="3773592"/>
            <a:ext cx="17657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Calibration</a:t>
            </a:r>
          </a:p>
          <a:p>
            <a:r>
              <a:rPr lang="en-US" sz="2800" dirty="0" smtClean="0">
                <a:solidFill>
                  <a:srgbClr val="FF00FF"/>
                </a:solidFill>
              </a:rPr>
              <a:t>pulse</a:t>
            </a:r>
            <a:endParaRPr lang="en-US" sz="2800" dirty="0">
              <a:solidFill>
                <a:srgbClr val="FF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8750" r="21295" b="13611"/>
          <a:stretch/>
        </p:blipFill>
        <p:spPr>
          <a:xfrm>
            <a:off x="3346839" y="1037380"/>
            <a:ext cx="7048500" cy="5324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675" y="2139436"/>
            <a:ext cx="2066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Zoom in on the smaller pulse</a:t>
            </a:r>
          </a:p>
          <a:p>
            <a:r>
              <a:rPr lang="en-US" sz="2400" dirty="0" smtClean="0"/>
              <a:t>Edge slop:  </a:t>
            </a:r>
          </a:p>
          <a:p>
            <a:endParaRPr lang="en-US" sz="2400" dirty="0"/>
          </a:p>
          <a:p>
            <a:r>
              <a:rPr lang="en-US" sz="2400" dirty="0" smtClean="0"/>
              <a:t>~1V/6ns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8973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59" y="431112"/>
            <a:ext cx="9117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3.3 pF, 4ns pulse (0x11 as base, 0xFF square wave), added a 12pf capacitor over the 220 Ohm resistor of amplifier input (between DAC and </a:t>
            </a:r>
            <a:r>
              <a:rPr lang="en-US" dirty="0" err="1" smtClean="0"/>
              <a:t>Opamp</a:t>
            </a:r>
            <a:r>
              <a:rPr lang="en-US" dirty="0" smtClean="0"/>
              <a:t>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on </a:t>
            </a:r>
            <a:r>
              <a:rPr lang="en-US" dirty="0" err="1" smtClean="0">
                <a:sym typeface="Wingdings" panose="05000000000000000000" pitchFamily="2" charset="2"/>
              </a:rPr>
              <a:t>OnBoard_top</a:t>
            </a:r>
            <a:r>
              <a:rPr lang="en-US" dirty="0" smtClean="0">
                <a:sym typeface="Wingdings" panose="05000000000000000000" pitchFamily="2" charset="2"/>
              </a:rPr>
              <a:t> connector output: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34147" y="985109"/>
            <a:ext cx="5546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1.2 V, </a:t>
            </a:r>
            <a:r>
              <a:rPr lang="en-US" dirty="0" err="1" smtClean="0"/>
              <a:t>Base_Width</a:t>
            </a:r>
            <a:r>
              <a:rPr lang="en-US" dirty="0" smtClean="0"/>
              <a:t>: 8 ns</a:t>
            </a:r>
          </a:p>
          <a:p>
            <a:r>
              <a:rPr lang="en-US" dirty="0" smtClean="0"/>
              <a:t>1.5 V, </a:t>
            </a:r>
            <a:r>
              <a:rPr lang="en-US" dirty="0" err="1" smtClean="0"/>
              <a:t>Base_Width</a:t>
            </a:r>
            <a:r>
              <a:rPr lang="en-US" dirty="0" smtClean="0"/>
              <a:t>: 12 ns</a:t>
            </a:r>
          </a:p>
          <a:p>
            <a:r>
              <a:rPr lang="en-US" dirty="0" smtClean="0"/>
              <a:t>1.1 V, </a:t>
            </a:r>
            <a:r>
              <a:rPr lang="en-US" dirty="0" err="1" smtClean="0"/>
              <a:t>Base_Width</a:t>
            </a:r>
            <a:r>
              <a:rPr lang="en-US" dirty="0" smtClean="0"/>
              <a:t>: 14 ns</a:t>
            </a:r>
          </a:p>
          <a:p>
            <a:r>
              <a:rPr lang="en-US" dirty="0" smtClean="0"/>
              <a:t>1.5 V, </a:t>
            </a:r>
            <a:r>
              <a:rPr lang="en-US" dirty="0" err="1" smtClean="0"/>
              <a:t>Base_Width</a:t>
            </a:r>
            <a:r>
              <a:rPr lang="en-US" dirty="0" smtClean="0"/>
              <a:t>: 28ns</a:t>
            </a:r>
          </a:p>
          <a:p>
            <a:r>
              <a:rPr lang="en-US" dirty="0" smtClean="0"/>
              <a:t>2.5 V, 36ns (input: 1.6V, 20ns by 8ns pulse)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461" y="2411542"/>
            <a:ext cx="4960539" cy="4333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51" y="2433801"/>
            <a:ext cx="4762258" cy="4333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86" y="2433802"/>
            <a:ext cx="4959899" cy="4333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" y="2433803"/>
            <a:ext cx="4838666" cy="43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43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7" y="553448"/>
            <a:ext cx="7167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15pF, 4ns pulse (0x11 as base, 0xFF square wave)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9951" y="852706"/>
            <a:ext cx="313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1.2 V, </a:t>
            </a:r>
            <a:r>
              <a:rPr lang="en-US" dirty="0" err="1" smtClean="0"/>
              <a:t>Base_Width</a:t>
            </a:r>
            <a:r>
              <a:rPr lang="en-US" dirty="0" smtClean="0"/>
              <a:t>: 8 ns</a:t>
            </a:r>
          </a:p>
          <a:p>
            <a:r>
              <a:rPr lang="en-US" dirty="0" smtClean="0"/>
              <a:t>0.6 V, </a:t>
            </a:r>
            <a:r>
              <a:rPr lang="en-US" dirty="0" err="1" smtClean="0"/>
              <a:t>Base_Width</a:t>
            </a:r>
            <a:r>
              <a:rPr lang="en-US" dirty="0" smtClean="0"/>
              <a:t>: 16 ns</a:t>
            </a:r>
          </a:p>
          <a:p>
            <a:r>
              <a:rPr lang="en-US" dirty="0" smtClean="0"/>
              <a:t>0.5 V, </a:t>
            </a:r>
            <a:r>
              <a:rPr lang="en-US" dirty="0" err="1" smtClean="0"/>
              <a:t>Base_Width</a:t>
            </a:r>
            <a:r>
              <a:rPr lang="en-US" dirty="0" smtClean="0"/>
              <a:t>: 16 ns</a:t>
            </a:r>
          </a:p>
          <a:p>
            <a:r>
              <a:rPr lang="en-US" dirty="0" smtClean="0"/>
              <a:t>1.1 V, </a:t>
            </a:r>
            <a:r>
              <a:rPr lang="en-US" dirty="0" err="1" smtClean="0"/>
              <a:t>Base_Width</a:t>
            </a:r>
            <a:r>
              <a:rPr lang="en-US" dirty="0" smtClean="0"/>
              <a:t>: 24 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67" y="2363356"/>
            <a:ext cx="4930226" cy="43446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43" y="2352293"/>
            <a:ext cx="4876036" cy="4344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" y="2352293"/>
            <a:ext cx="4741710" cy="43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3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828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21</a:t>
            </a:r>
            <a:r>
              <a:rPr lang="en-US" baseline="30000" dirty="0" smtClean="0">
                <a:solidFill>
                  <a:srgbClr val="7030A0"/>
                </a:solidFill>
              </a:rPr>
              <a:t>st</a:t>
            </a:r>
            <a:r>
              <a:rPr lang="en-US" dirty="0" smtClean="0">
                <a:solidFill>
                  <a:srgbClr val="7030A0"/>
                </a:solidFill>
              </a:rPr>
              <a:t>, 2022, the DAC compensation capacitor study.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7" y="553448"/>
            <a:ext cx="7167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pF, 8ns pulse (0x11 as base, 0xFF square wave)</a:t>
            </a:r>
          </a:p>
          <a:p>
            <a:r>
              <a:rPr lang="en-US" dirty="0" smtClean="0"/>
              <a:t>Vin (near the DAC input pin): </a:t>
            </a:r>
          </a:p>
          <a:p>
            <a:r>
              <a:rPr lang="en-US" dirty="0" err="1" smtClean="0"/>
              <a:t>Vout</a:t>
            </a:r>
            <a:r>
              <a:rPr lang="en-US" dirty="0" smtClean="0"/>
              <a:t> (near the </a:t>
            </a:r>
            <a:r>
              <a:rPr lang="en-US" dirty="0" err="1" smtClean="0"/>
              <a:t>ADCop</a:t>
            </a:r>
            <a:r>
              <a:rPr lang="en-US" dirty="0" smtClean="0"/>
              <a:t>-amp of the resistor):</a:t>
            </a:r>
          </a:p>
          <a:p>
            <a:r>
              <a:rPr lang="en-US" dirty="0" err="1" smtClean="0"/>
              <a:t>Vop</a:t>
            </a:r>
            <a:r>
              <a:rPr lang="en-US" dirty="0" smtClean="0"/>
              <a:t>-amp (near the </a:t>
            </a:r>
            <a:r>
              <a:rPr lang="en-US" dirty="0" err="1" smtClean="0"/>
              <a:t>ADCop</a:t>
            </a:r>
            <a:r>
              <a:rPr lang="en-US" dirty="0" smtClean="0"/>
              <a:t>-amp input pin):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Vcal</a:t>
            </a:r>
            <a:r>
              <a:rPr lang="en-US" dirty="0" smtClean="0">
                <a:sym typeface="Wingdings" panose="05000000000000000000" pitchFamily="2" charset="2"/>
              </a:rPr>
              <a:t> (on the long cable, near the VLD):</a:t>
            </a:r>
          </a:p>
          <a:p>
            <a:r>
              <a:rPr lang="en-US" dirty="0" err="1">
                <a:sym typeface="Wingdings" panose="05000000000000000000" pitchFamily="2" charset="2"/>
              </a:rPr>
              <a:t>Vcal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OnBoard_top</a:t>
            </a:r>
            <a:r>
              <a:rPr lang="en-US" dirty="0">
                <a:sym typeface="Wingdings" panose="05000000000000000000" pitchFamily="2" charset="2"/>
              </a:rPr>
              <a:t> connector output</a:t>
            </a:r>
            <a:r>
              <a:rPr lang="en-US" dirty="0" smtClean="0">
                <a:sym typeface="Wingdings" panose="05000000000000000000" pitchFamily="2" charset="2"/>
              </a:rPr>
              <a:t>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59434" y="792632"/>
            <a:ext cx="3136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1.2 V, </a:t>
            </a:r>
            <a:r>
              <a:rPr lang="en-US" dirty="0" err="1" smtClean="0"/>
              <a:t>Base_Width</a:t>
            </a:r>
            <a:r>
              <a:rPr lang="en-US" dirty="0" smtClean="0"/>
              <a:t>: 8 ns + 4ns</a:t>
            </a:r>
          </a:p>
          <a:p>
            <a:r>
              <a:rPr lang="en-US" dirty="0" smtClean="0"/>
              <a:t>0.9 V, </a:t>
            </a:r>
            <a:r>
              <a:rPr lang="en-US" dirty="0" err="1" smtClean="0"/>
              <a:t>Base_Width</a:t>
            </a:r>
            <a:r>
              <a:rPr lang="en-US" dirty="0" smtClean="0"/>
              <a:t>: 20 ns</a:t>
            </a:r>
          </a:p>
          <a:p>
            <a:r>
              <a:rPr lang="en-US" dirty="0" smtClean="0"/>
              <a:t>0.7 V, </a:t>
            </a:r>
            <a:r>
              <a:rPr lang="en-US" dirty="0" err="1" smtClean="0"/>
              <a:t>Base_Width</a:t>
            </a:r>
            <a:r>
              <a:rPr lang="en-US" dirty="0" smtClean="0"/>
              <a:t>: 22 ns</a:t>
            </a:r>
          </a:p>
          <a:p>
            <a:r>
              <a:rPr lang="en-US" dirty="0" smtClean="0"/>
              <a:t>1.7 V, </a:t>
            </a:r>
            <a:r>
              <a:rPr lang="en-US" dirty="0" err="1" smtClean="0"/>
              <a:t>Base_Width</a:t>
            </a:r>
            <a:r>
              <a:rPr lang="en-US" dirty="0" smtClean="0"/>
              <a:t>: 30 ns</a:t>
            </a:r>
          </a:p>
          <a:p>
            <a:r>
              <a:rPr lang="en-US" dirty="0" smtClean="0"/>
              <a:t>1.8 V, </a:t>
            </a:r>
            <a:r>
              <a:rPr lang="en-US" dirty="0" err="1" smtClean="0"/>
              <a:t>Base_Width</a:t>
            </a:r>
            <a:r>
              <a:rPr lang="en-US" dirty="0" smtClean="0"/>
              <a:t>: 30 ns</a:t>
            </a:r>
            <a:endParaRPr lang="en-US" dirty="0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33" y="2581996"/>
            <a:ext cx="4975609" cy="423148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88" y="2604255"/>
            <a:ext cx="4703404" cy="423148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85" y="2604256"/>
            <a:ext cx="4846931" cy="423148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" y="2604257"/>
            <a:ext cx="4836636" cy="42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94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109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25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, 2022, Check the Calibration signal rising/Falling time with analog switch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6" y="553448"/>
            <a:ext cx="1029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Compensation capacitor: pF, 8ns pulse (0x11 as base, 0xFF square wave)</a:t>
            </a:r>
          </a:p>
          <a:p>
            <a:r>
              <a:rPr lang="en-US" dirty="0" smtClean="0"/>
              <a:t>With ~5V pulse, the rising time is ~5ns,</a:t>
            </a:r>
          </a:p>
          <a:p>
            <a:r>
              <a:rPr lang="en-US" dirty="0" smtClean="0"/>
              <a:t>The falling time is ~10ns,</a:t>
            </a:r>
          </a:p>
          <a:p>
            <a:r>
              <a:rPr lang="en-US" dirty="0" smtClean="0"/>
              <a:t>The recovery time (after switched off) is ~us, which is caused by the large capacitance of the long cable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0518"/>
            <a:ext cx="4846042" cy="3669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70" y="2953704"/>
            <a:ext cx="4829986" cy="366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00" y="3044550"/>
            <a:ext cx="4841227" cy="36695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4226" y="1845165"/>
            <a:ext cx="1074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faster calibration signal (smaller rising edge and falling edge) can be generated this way than the op-amp alone.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70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</a:t>
            </a:r>
            <a:r>
              <a:rPr lang="en-US" dirty="0" smtClean="0">
                <a:solidFill>
                  <a:srgbClr val="7030A0"/>
                </a:solidFill>
              </a:rPr>
              <a:t>28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, 2022, Check the Calibration signal rising/Falling time with analog </a:t>
            </a:r>
            <a:r>
              <a:rPr lang="en-US" dirty="0" smtClean="0">
                <a:solidFill>
                  <a:srgbClr val="7030A0"/>
                </a:solidFill>
              </a:rPr>
              <a:t>switch and calibration pulse setting coincidence (also with TRIGGER signal)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6" y="670421"/>
            <a:ext cx="10296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 the </a:t>
            </a:r>
            <a:r>
              <a:rPr lang="en-US" dirty="0" err="1" smtClean="0"/>
              <a:t>Swith_Enable</a:t>
            </a:r>
            <a:r>
              <a:rPr lang="en-US" dirty="0" smtClean="0"/>
              <a:t> width to 0x77 (very large), and move the </a:t>
            </a:r>
            <a:r>
              <a:rPr lang="en-US" dirty="0" err="1" smtClean="0"/>
              <a:t>switch_enable</a:t>
            </a:r>
            <a:r>
              <a:rPr lang="en-US" dirty="0" smtClean="0"/>
              <a:t> toward the pulse.</a:t>
            </a:r>
            <a:r>
              <a:rPr lang="en-US" dirty="0"/>
              <a:t> </a:t>
            </a:r>
            <a:r>
              <a:rPr lang="en-US" dirty="0" smtClean="0"/>
              <a:t> From left to right, the 0x74 register is set to: 0x7700, 0x7720, 0x7736, 0x7738.  The pulse shape change might be caused by the cable (reflection).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260626" y="1669904"/>
            <a:ext cx="6936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rising edge is ~5ns for a 8V pulse, much faster than the op-amp slop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875" y="2344722"/>
            <a:ext cx="4538143" cy="3550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99" y="2344721"/>
            <a:ext cx="4314976" cy="3550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26" y="3235692"/>
            <a:ext cx="4362345" cy="3550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" y="2344722"/>
            <a:ext cx="4507258" cy="355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2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</a:t>
            </a:r>
            <a:r>
              <a:rPr lang="en-US" dirty="0" smtClean="0">
                <a:solidFill>
                  <a:srgbClr val="7030A0"/>
                </a:solidFill>
              </a:rPr>
              <a:t>28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, 2022, Check the Calibration signal rising/Falling time with analog </a:t>
            </a:r>
            <a:r>
              <a:rPr lang="en-US" dirty="0" smtClean="0">
                <a:solidFill>
                  <a:srgbClr val="7030A0"/>
                </a:solidFill>
              </a:rPr>
              <a:t>switch and calibration pulse setting coincidence (also with TRIGGER signal)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6" y="670421"/>
            <a:ext cx="10296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the same </a:t>
            </a:r>
            <a:r>
              <a:rPr lang="en-US" dirty="0" err="1" smtClean="0"/>
              <a:t>switch_Enable</a:t>
            </a:r>
            <a:r>
              <a:rPr lang="en-US" dirty="0" smtClean="0"/>
              <a:t> delay, change the </a:t>
            </a:r>
            <a:r>
              <a:rPr lang="en-US" dirty="0" err="1" smtClean="0"/>
              <a:t>swith_enable</a:t>
            </a:r>
            <a:r>
              <a:rPr lang="en-US" dirty="0" smtClean="0"/>
              <a:t> width.  </a:t>
            </a:r>
            <a:r>
              <a:rPr lang="en-US" dirty="0" smtClean="0"/>
              <a:t>The register 0x74 is set (from left to right plots) to 0x0836, 0x0636, 0x0436, 0x0A36 (the time scale was changed from 20ns in plot#1 to 10ns in plot#2, 3, and 4)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66409" y="1800022"/>
            <a:ext cx="1010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falling edge is much slower than the rising edge.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00" y="3171391"/>
            <a:ext cx="4522107" cy="3563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42" y="3130524"/>
            <a:ext cx="4289586" cy="3563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7220"/>
            <a:ext cx="4395946" cy="3563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291" y="1552396"/>
            <a:ext cx="4458892" cy="35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47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776" y="61780"/>
            <a:ext cx="106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are measured on Mar. </a:t>
            </a:r>
            <a:r>
              <a:rPr lang="en-US" dirty="0" smtClean="0">
                <a:solidFill>
                  <a:srgbClr val="7030A0"/>
                </a:solidFill>
              </a:rPr>
              <a:t>28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, 2022, Check the Calibration signal rising/Falling time with analog </a:t>
            </a:r>
            <a:r>
              <a:rPr lang="en-US" dirty="0" smtClean="0">
                <a:solidFill>
                  <a:srgbClr val="7030A0"/>
                </a:solidFill>
              </a:rPr>
              <a:t>switch and calibration pulse setting coincidence (also with TRIGGER signal)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26" y="670421"/>
            <a:ext cx="10296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plots are some sample pulses (as seen on the cable) with various settings.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96" y="2670092"/>
            <a:ext cx="4414051" cy="3487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76" y="2670092"/>
            <a:ext cx="4353059" cy="3487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670092"/>
            <a:ext cx="4311323" cy="34876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843" y="1648394"/>
            <a:ext cx="329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Initial pulse width at the DAC input: 44ns;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0x74 register setting: 0x0636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3646" y="1648394"/>
            <a:ext cx="329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Initial pulse width at the DAC input: 52ns;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0x74 register setting: 0x0633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65258" y="1648394"/>
            <a:ext cx="329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Initial pulse width at the DAC input: 80ns;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0x74 register setting: 0x1228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5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916" y="458677"/>
            <a:ext cx="944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measurement at the BLUE LED is unreliable, but here is an example with floating probe ground</a:t>
            </a:r>
            <a:endParaRPr lang="en-US" dirty="0"/>
          </a:p>
        </p:txBody>
      </p:sp>
      <p:sp>
        <p:nvSpPr>
          <p:cNvPr id="168" name="TextBox 167"/>
          <p:cNvSpPr txBox="1"/>
          <p:nvPr/>
        </p:nvSpPr>
        <p:spPr>
          <a:xfrm>
            <a:off x="9645109" y="1083142"/>
            <a:ext cx="1535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CCFF"/>
                </a:solidFill>
              </a:rPr>
              <a:t>Trigger output</a:t>
            </a:r>
            <a:endParaRPr lang="en-US" sz="2800" dirty="0">
              <a:solidFill>
                <a:srgbClr val="00CCFF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066685" y="5496154"/>
            <a:ext cx="414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Probe at the VLD board</a:t>
            </a:r>
            <a:endParaRPr lang="en-US" sz="2800" dirty="0">
              <a:solidFill>
                <a:srgbClr val="FF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19445" r="19891" b="18472"/>
          <a:stretch/>
        </p:blipFill>
        <p:spPr>
          <a:xfrm>
            <a:off x="2152650" y="1224077"/>
            <a:ext cx="7693423" cy="42576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66684" y="5843702"/>
            <a:ext cx="8829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</a:rPr>
              <a:t>Probe at the blue LED anode (not the same LED as NPS), The LED cathode back to VLD (another ~150 </a:t>
            </a:r>
            <a:r>
              <a:rPr lang="en-US" sz="2800" dirty="0" err="1" smtClean="0">
                <a:solidFill>
                  <a:srgbClr val="009900"/>
                </a:solidFill>
              </a:rPr>
              <a:t>ft</a:t>
            </a:r>
            <a:r>
              <a:rPr lang="en-US" sz="2800" dirty="0" smtClean="0">
                <a:solidFill>
                  <a:srgbClr val="009900"/>
                </a:solidFill>
              </a:rPr>
              <a:t> wire/cable)</a:t>
            </a:r>
            <a:endParaRPr lang="en-US" sz="28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98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916" y="458677"/>
            <a:ext cx="10875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Set the calibration pulse baseline to about 2V to compensate for the BLUE LED light emission threshold</a:t>
            </a:r>
            <a:endParaRPr lang="en-US" sz="2000" dirty="0"/>
          </a:p>
        </p:txBody>
      </p:sp>
      <p:sp>
        <p:nvSpPr>
          <p:cNvPr id="168" name="TextBox 167"/>
          <p:cNvSpPr txBox="1"/>
          <p:nvPr/>
        </p:nvSpPr>
        <p:spPr>
          <a:xfrm>
            <a:off x="8794838" y="1543279"/>
            <a:ext cx="1535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CCFF"/>
                </a:solidFill>
              </a:rPr>
              <a:t>Trigger output</a:t>
            </a:r>
            <a:endParaRPr lang="en-US" sz="2800" dirty="0">
              <a:solidFill>
                <a:srgbClr val="00CCFF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8783544" y="4823804"/>
            <a:ext cx="2611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Probe at the VLD board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4838" y="3958338"/>
            <a:ext cx="2274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Probe at the blue LED anode (</a:t>
            </a:r>
            <a:r>
              <a:rPr lang="en-US" sz="2000" dirty="0" err="1" smtClean="0">
                <a:solidFill>
                  <a:srgbClr val="009900"/>
                </a:solidFill>
              </a:rPr>
              <a:t>carhode</a:t>
            </a:r>
            <a:r>
              <a:rPr lang="en-US" sz="2000" dirty="0" smtClean="0">
                <a:solidFill>
                  <a:srgbClr val="009900"/>
                </a:solidFill>
              </a:rPr>
              <a:t> to ground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9584" r="20479" b="12639"/>
          <a:stretch/>
        </p:blipFill>
        <p:spPr>
          <a:xfrm>
            <a:off x="1343024" y="1543279"/>
            <a:ext cx="747712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9188" y="163270"/>
            <a:ext cx="6076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LED calibration pulse measurement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47540" y="1608755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pulse generation circuit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89986" y="3045347"/>
            <a:ext cx="1288500" cy="7573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FPGA_DAC</a:t>
            </a:r>
          </a:p>
          <a:p>
            <a:pPr algn="ctr"/>
            <a:r>
              <a:rPr lang="en-US" dirty="0" smtClean="0"/>
              <a:t>6-bit</a:t>
            </a:r>
          </a:p>
          <a:p>
            <a:pPr algn="ctr"/>
            <a:r>
              <a:rPr lang="en-US" dirty="0" smtClean="0"/>
              <a:t>500 MSPS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93214" y="3362415"/>
            <a:ext cx="327045" cy="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25021" y="3333863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20259" y="3333863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5996" y="3333863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20259" y="3401211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05996" y="3364976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88019" y="3575022"/>
            <a:ext cx="335091" cy="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27872" y="3546470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23110" y="3546470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08847" y="3546470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31233" y="3613166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608847" y="3577583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99666" y="3771245"/>
            <a:ext cx="327736" cy="5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32164" y="3740132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27402" y="3740132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13139" y="3740132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28382" y="3813996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613139" y="3771245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090142" y="3980846"/>
            <a:ext cx="330117" cy="4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425021" y="3949733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20259" y="3949733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05996" y="3949733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20259" y="4017081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605996" y="3980846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93248" y="3161814"/>
            <a:ext cx="4506" cy="10243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93490" y="3162102"/>
            <a:ext cx="325142" cy="2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23394" y="3133550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18632" y="3133550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18632" y="3200898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25380" y="4179892"/>
            <a:ext cx="305888" cy="5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436030" y="4148779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431268" y="4148779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17005" y="4148779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31268" y="4216127"/>
            <a:ext cx="18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670121" y="4447816"/>
            <a:ext cx="0" cy="1600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662978" y="4447816"/>
            <a:ext cx="551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97626" y="4177331"/>
            <a:ext cx="6896" cy="269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662978" y="4607865"/>
            <a:ext cx="551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617005" y="4179892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718089" y="4447816"/>
            <a:ext cx="0" cy="1600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694147" y="4606151"/>
            <a:ext cx="2381" cy="67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Isosceles Triangle 47"/>
          <p:cNvSpPr/>
          <p:nvPr/>
        </p:nvSpPr>
        <p:spPr>
          <a:xfrm flipV="1">
            <a:off x="1626290" y="4674366"/>
            <a:ext cx="145329" cy="92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19268" y="3981500"/>
            <a:ext cx="744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DAC_D(5)</a:t>
            </a:r>
            <a:endParaRPr lang="en-US" sz="1050" dirty="0"/>
          </a:p>
        </p:txBody>
      </p:sp>
      <p:sp>
        <p:nvSpPr>
          <p:cNvPr id="50" name="TextBox 49"/>
          <p:cNvSpPr txBox="1"/>
          <p:nvPr/>
        </p:nvSpPr>
        <p:spPr>
          <a:xfrm>
            <a:off x="821572" y="3779346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DAC_D(4)</a:t>
            </a:r>
            <a:endParaRPr lang="en-US" sz="1050" dirty="0"/>
          </a:p>
        </p:txBody>
      </p:sp>
      <p:sp>
        <p:nvSpPr>
          <p:cNvPr id="51" name="TextBox 50"/>
          <p:cNvSpPr txBox="1"/>
          <p:nvPr/>
        </p:nvSpPr>
        <p:spPr>
          <a:xfrm>
            <a:off x="814791" y="3577522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DAC_D(3)</a:t>
            </a:r>
            <a:endParaRPr lang="en-US" sz="1050" dirty="0"/>
          </a:p>
        </p:txBody>
      </p:sp>
      <p:sp>
        <p:nvSpPr>
          <p:cNvPr id="52" name="TextBox 51"/>
          <p:cNvSpPr txBox="1"/>
          <p:nvPr/>
        </p:nvSpPr>
        <p:spPr>
          <a:xfrm>
            <a:off x="818395" y="3376613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DAC_D(2)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804913" y="2950868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DAC_D(0)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812198" y="3162124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DAC_D(1)</a:t>
            </a:r>
            <a:endParaRPr lang="en-US" sz="1050" dirty="0"/>
          </a:p>
        </p:txBody>
      </p:sp>
      <p:sp>
        <p:nvSpPr>
          <p:cNvPr id="55" name="Isosceles Triangle 54"/>
          <p:cNvSpPr/>
          <p:nvPr/>
        </p:nvSpPr>
        <p:spPr>
          <a:xfrm>
            <a:off x="2232357" y="4096592"/>
            <a:ext cx="597694" cy="477349"/>
          </a:xfrm>
          <a:prstGeom prst="triangl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1714341" y="4177331"/>
            <a:ext cx="5685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474255" y="4772064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469493" y="4772064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55230" y="4772064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469493" y="4839412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140478" y="4917320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133335" y="4917320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133335" y="5077369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188446" y="4917320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2140478" y="4517882"/>
            <a:ext cx="142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147681" y="4517882"/>
            <a:ext cx="7143" cy="39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154824" y="4817097"/>
            <a:ext cx="314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Isosceles Triangle 67"/>
          <p:cNvSpPr/>
          <p:nvPr/>
        </p:nvSpPr>
        <p:spPr>
          <a:xfrm flipV="1">
            <a:off x="2089963" y="5222418"/>
            <a:ext cx="145329" cy="92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endCxn id="68" idx="3"/>
          </p:cNvCxnSpPr>
          <p:nvPr/>
        </p:nvCxnSpPr>
        <p:spPr>
          <a:xfrm flipH="1">
            <a:off x="2162628" y="5082362"/>
            <a:ext cx="1168" cy="14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780539" y="4335988"/>
            <a:ext cx="542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997233" y="4335988"/>
            <a:ext cx="0" cy="481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55230" y="4817097"/>
            <a:ext cx="342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259784" y="4179180"/>
            <a:ext cx="1651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2342334" y="4111832"/>
            <a:ext cx="3175" cy="1321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267694" y="4531473"/>
            <a:ext cx="1452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715585" y="4096591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DAC_OUT</a:t>
            </a:r>
            <a:endParaRPr lang="en-US" sz="1050" dirty="0"/>
          </a:p>
        </p:txBody>
      </p:sp>
      <p:sp>
        <p:nvSpPr>
          <p:cNvPr id="77" name="TextBox 76"/>
          <p:cNvSpPr txBox="1"/>
          <p:nvPr/>
        </p:nvSpPr>
        <p:spPr>
          <a:xfrm>
            <a:off x="760171" y="4401112"/>
            <a:ext cx="68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FPGA</a:t>
            </a:r>
          </a:p>
          <a:p>
            <a:r>
              <a:rPr lang="en-US" sz="1400" dirty="0" smtClean="0"/>
              <a:t>1, 0, Z</a:t>
            </a:r>
            <a:endParaRPr lang="en-US" sz="1400" dirty="0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1442384" y="4329731"/>
            <a:ext cx="735" cy="51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435976" y="4329731"/>
            <a:ext cx="1735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090140" y="4353927"/>
            <a:ext cx="354593" cy="6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438411" y="4381500"/>
            <a:ext cx="171155" cy="1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615177" y="4350507"/>
            <a:ext cx="823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609566" y="4329731"/>
            <a:ext cx="0" cy="517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604369" y="3133550"/>
            <a:ext cx="2381" cy="6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604369" y="3164663"/>
            <a:ext cx="881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06806" y="4159386"/>
            <a:ext cx="7328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>
                <a:solidFill>
                  <a:srgbClr val="FF0000"/>
                </a:solidFill>
              </a:rPr>
              <a:t>DAC_Zero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87" name="Isosceles Triangle 86"/>
          <p:cNvSpPr/>
          <p:nvPr/>
        </p:nvSpPr>
        <p:spPr>
          <a:xfrm>
            <a:off x="4486616" y="2856514"/>
            <a:ext cx="597694" cy="477349"/>
          </a:xfrm>
          <a:prstGeom prst="triangl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>
            <a:off x="4728514" y="3531986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723752" y="3531986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909489" y="3531986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723752" y="3599334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394737" y="3677242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387594" y="3677242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387594" y="3837291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442705" y="3677242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4394737" y="3277804"/>
            <a:ext cx="142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401940" y="3277804"/>
            <a:ext cx="7143" cy="39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409083" y="3577019"/>
            <a:ext cx="314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Isosceles Triangle 98"/>
          <p:cNvSpPr/>
          <p:nvPr/>
        </p:nvSpPr>
        <p:spPr>
          <a:xfrm flipV="1">
            <a:off x="4344222" y="3982340"/>
            <a:ext cx="145329" cy="92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>
            <a:endCxn id="99" idx="3"/>
          </p:cNvCxnSpPr>
          <p:nvPr/>
        </p:nvCxnSpPr>
        <p:spPr>
          <a:xfrm flipH="1">
            <a:off x="4416887" y="3842284"/>
            <a:ext cx="1168" cy="14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5034798" y="3095188"/>
            <a:ext cx="671660" cy="72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5251492" y="3095910"/>
            <a:ext cx="0" cy="481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909489" y="3577019"/>
            <a:ext cx="342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514043" y="2939102"/>
            <a:ext cx="1651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4596593" y="2871754"/>
            <a:ext cx="3175" cy="1321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521953" y="3291395"/>
            <a:ext cx="1452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5102782" y="2879208"/>
            <a:ext cx="9092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LED Cal pulse</a:t>
            </a:r>
          </a:p>
        </p:txBody>
      </p:sp>
      <p:sp>
        <p:nvSpPr>
          <p:cNvPr id="108" name="Isosceles Triangle 107"/>
          <p:cNvSpPr/>
          <p:nvPr/>
        </p:nvSpPr>
        <p:spPr>
          <a:xfrm>
            <a:off x="4521953" y="4279024"/>
            <a:ext cx="597694" cy="477349"/>
          </a:xfrm>
          <a:prstGeom prst="triangl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4763851" y="4954496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4759089" y="4954496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944826" y="4954496"/>
            <a:ext cx="2381" cy="673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4759089" y="5021844"/>
            <a:ext cx="18573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430074" y="5099752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422931" y="5099752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422931" y="5259801"/>
            <a:ext cx="5511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4478042" y="5099752"/>
            <a:ext cx="0" cy="1600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4430074" y="4700314"/>
            <a:ext cx="1423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4437277" y="4700314"/>
            <a:ext cx="7143" cy="39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4444420" y="4999529"/>
            <a:ext cx="3146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Isosceles Triangle 119"/>
          <p:cNvSpPr/>
          <p:nvPr/>
        </p:nvSpPr>
        <p:spPr>
          <a:xfrm flipV="1">
            <a:off x="4379559" y="5404850"/>
            <a:ext cx="145329" cy="925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>
            <a:endCxn id="120" idx="3"/>
          </p:cNvCxnSpPr>
          <p:nvPr/>
        </p:nvCxnSpPr>
        <p:spPr>
          <a:xfrm flipH="1">
            <a:off x="4452224" y="5264794"/>
            <a:ext cx="1168" cy="140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5070135" y="4517698"/>
            <a:ext cx="621070" cy="72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286829" y="4518420"/>
            <a:ext cx="0" cy="481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4944826" y="4999529"/>
            <a:ext cx="342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4549380" y="4361612"/>
            <a:ext cx="1651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>
            <a:off x="4631930" y="4294264"/>
            <a:ext cx="3175" cy="1321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4557290" y="4713905"/>
            <a:ext cx="1452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H="1">
            <a:off x="5684729" y="3089270"/>
            <a:ext cx="12952" cy="143857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3323464" y="4329731"/>
            <a:ext cx="1225916" cy="27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4008751" y="2936560"/>
            <a:ext cx="16478" cy="1407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4040132" y="2937816"/>
            <a:ext cx="491127" cy="13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3848100" y="4426389"/>
            <a:ext cx="0" cy="978461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3909714" y="2185558"/>
            <a:ext cx="218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op-amp in parallel drive 36-channels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3103639" y="5213710"/>
            <a:ext cx="145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another four sets</a:t>
            </a:r>
            <a:endParaRPr lang="en-US" dirty="0"/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91" y="812529"/>
            <a:ext cx="2388171" cy="3810593"/>
          </a:xfrm>
          <a:prstGeom prst="rect">
            <a:avLst/>
          </a:prstGeom>
        </p:spPr>
      </p:pic>
      <p:cxnSp>
        <p:nvCxnSpPr>
          <p:cNvPr id="145" name="Straight Connector 144"/>
          <p:cNvCxnSpPr/>
          <p:nvPr/>
        </p:nvCxnSpPr>
        <p:spPr>
          <a:xfrm flipH="1">
            <a:off x="6146519" y="1415583"/>
            <a:ext cx="1995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6146519" y="1046251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FPGA_enable</a:t>
            </a:r>
            <a:r>
              <a:rPr lang="en-US" dirty="0" smtClean="0"/>
              <a:t>(1)</a:t>
            </a:r>
            <a:endParaRPr lang="en-US" dirty="0"/>
          </a:p>
        </p:txBody>
      </p:sp>
      <p:cxnSp>
        <p:nvCxnSpPr>
          <p:cNvPr id="147" name="Straight Connector 146"/>
          <p:cNvCxnSpPr/>
          <p:nvPr/>
        </p:nvCxnSpPr>
        <p:spPr>
          <a:xfrm flipH="1">
            <a:off x="6187683" y="4018593"/>
            <a:ext cx="1995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6187683" y="3649261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FPGA_enable</a:t>
            </a:r>
            <a:r>
              <a:rPr lang="en-US" dirty="0" smtClean="0"/>
              <a:t>(36)</a:t>
            </a:r>
            <a:endParaRPr lang="en-US" dirty="0"/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6215866" y="3134897"/>
            <a:ext cx="1995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6215866" y="2765565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FPGA_enable</a:t>
            </a:r>
            <a:r>
              <a:rPr lang="en-US" dirty="0" smtClean="0"/>
              <a:t>(…)</a:t>
            </a:r>
            <a:endParaRPr lang="en-US" dirty="0"/>
          </a:p>
        </p:txBody>
      </p:sp>
      <p:cxnSp>
        <p:nvCxnSpPr>
          <p:cNvPr id="151" name="Straight Connector 150"/>
          <p:cNvCxnSpPr/>
          <p:nvPr/>
        </p:nvCxnSpPr>
        <p:spPr>
          <a:xfrm flipH="1">
            <a:off x="6229880" y="2277111"/>
            <a:ext cx="1995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6229880" y="1907779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FPGA_enable</a:t>
            </a:r>
            <a:r>
              <a:rPr lang="en-US" dirty="0" smtClean="0"/>
              <a:t>(2)</a:t>
            </a:r>
            <a:endParaRPr lang="en-US" dirty="0"/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9499319" y="1652480"/>
            <a:ext cx="822037" cy="923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0339828" y="1634008"/>
            <a:ext cx="9237" cy="340821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8316597" y="5042226"/>
            <a:ext cx="205094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9527028" y="2543773"/>
            <a:ext cx="822037" cy="923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9527028" y="3400607"/>
            <a:ext cx="822037" cy="923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9517791" y="4280861"/>
            <a:ext cx="822037" cy="9237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8379844" y="471912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 Cal pulse</a:t>
            </a:r>
            <a:endParaRPr lang="en-US" dirty="0"/>
          </a:p>
        </p:txBody>
      </p:sp>
      <p:cxnSp>
        <p:nvCxnSpPr>
          <p:cNvPr id="160" name="Straight Connector 159"/>
          <p:cNvCxnSpPr/>
          <p:nvPr/>
        </p:nvCxnSpPr>
        <p:spPr>
          <a:xfrm>
            <a:off x="9499319" y="1116917"/>
            <a:ext cx="17964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10500381" y="84836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LED(1)</a:t>
            </a:r>
            <a:endParaRPr lang="en-US" dirty="0"/>
          </a:p>
        </p:txBody>
      </p:sp>
      <p:cxnSp>
        <p:nvCxnSpPr>
          <p:cNvPr id="162" name="Straight Connector 161"/>
          <p:cNvCxnSpPr/>
          <p:nvPr/>
        </p:nvCxnSpPr>
        <p:spPr>
          <a:xfrm>
            <a:off x="9520479" y="3756703"/>
            <a:ext cx="17964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10521541" y="3488149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LED(36)</a:t>
            </a:r>
            <a:endParaRPr lang="en-US" dirty="0"/>
          </a:p>
        </p:txBody>
      </p:sp>
      <p:cxnSp>
        <p:nvCxnSpPr>
          <p:cNvPr id="164" name="Straight Connector 163"/>
          <p:cNvCxnSpPr/>
          <p:nvPr/>
        </p:nvCxnSpPr>
        <p:spPr>
          <a:xfrm>
            <a:off x="9499319" y="2875077"/>
            <a:ext cx="17964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0500381" y="2606523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LED(…)</a:t>
            </a:r>
            <a:endParaRPr lang="en-US" dirty="0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9478479" y="2015010"/>
            <a:ext cx="179647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10479541" y="174645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LED(2)</a:t>
            </a:r>
            <a:endParaRPr lang="en-US" dirty="0"/>
          </a:p>
        </p:txBody>
      </p:sp>
      <p:cxnSp>
        <p:nvCxnSpPr>
          <p:cNvPr id="170" name="Straight Connector 169"/>
          <p:cNvCxnSpPr/>
          <p:nvPr/>
        </p:nvCxnSpPr>
        <p:spPr>
          <a:xfrm flipH="1">
            <a:off x="5683788" y="4518378"/>
            <a:ext cx="4170" cy="539677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5679069" y="5043854"/>
            <a:ext cx="3161354" cy="142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7585788" y="3769567"/>
            <a:ext cx="4021494" cy="2641498"/>
          </a:xfrm>
          <a:custGeom>
            <a:avLst/>
            <a:gdLst>
              <a:gd name="connsiteX0" fmla="*/ 3713583 w 4021494"/>
              <a:gd name="connsiteY0" fmla="*/ 0 h 2641498"/>
              <a:gd name="connsiteX1" fmla="*/ 3946849 w 4021494"/>
              <a:gd name="connsiteY1" fmla="*/ 354564 h 2641498"/>
              <a:gd name="connsiteX2" fmla="*/ 3946849 w 4021494"/>
              <a:gd name="connsiteY2" fmla="*/ 709127 h 2641498"/>
              <a:gd name="connsiteX3" fmla="*/ 3722914 w 4021494"/>
              <a:gd name="connsiteY3" fmla="*/ 1203649 h 2641498"/>
              <a:gd name="connsiteX4" fmla="*/ 4021494 w 4021494"/>
              <a:gd name="connsiteY4" fmla="*/ 1632857 h 2641498"/>
              <a:gd name="connsiteX5" fmla="*/ 3722914 w 4021494"/>
              <a:gd name="connsiteY5" fmla="*/ 2034074 h 2641498"/>
              <a:gd name="connsiteX6" fmla="*/ 2873828 w 4021494"/>
              <a:gd name="connsiteY6" fmla="*/ 2276670 h 2641498"/>
              <a:gd name="connsiteX7" fmla="*/ 1968759 w 4021494"/>
              <a:gd name="connsiteY7" fmla="*/ 2202025 h 2641498"/>
              <a:gd name="connsiteX8" fmla="*/ 1231641 w 4021494"/>
              <a:gd name="connsiteY8" fmla="*/ 2640564 h 2641498"/>
              <a:gd name="connsiteX9" fmla="*/ 662473 w 4021494"/>
              <a:gd name="connsiteY9" fmla="*/ 2323323 h 2641498"/>
              <a:gd name="connsiteX10" fmla="*/ 0 w 4021494"/>
              <a:gd name="connsiteY10" fmla="*/ 2500604 h 2641498"/>
              <a:gd name="connsiteX11" fmla="*/ 0 w 4021494"/>
              <a:gd name="connsiteY11" fmla="*/ 2500604 h 264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21494" h="2641498">
                <a:moveTo>
                  <a:pt x="3713583" y="0"/>
                </a:moveTo>
                <a:cubicBezTo>
                  <a:pt x="3810777" y="118188"/>
                  <a:pt x="3907971" y="236376"/>
                  <a:pt x="3946849" y="354564"/>
                </a:cubicBezTo>
                <a:cubicBezTo>
                  <a:pt x="3985727" y="472752"/>
                  <a:pt x="3984171" y="567613"/>
                  <a:pt x="3946849" y="709127"/>
                </a:cubicBezTo>
                <a:cubicBezTo>
                  <a:pt x="3909527" y="850641"/>
                  <a:pt x="3710473" y="1049694"/>
                  <a:pt x="3722914" y="1203649"/>
                </a:cubicBezTo>
                <a:cubicBezTo>
                  <a:pt x="3735355" y="1357604"/>
                  <a:pt x="4021494" y="1494453"/>
                  <a:pt x="4021494" y="1632857"/>
                </a:cubicBezTo>
                <a:cubicBezTo>
                  <a:pt x="4021494" y="1771261"/>
                  <a:pt x="3914192" y="1926772"/>
                  <a:pt x="3722914" y="2034074"/>
                </a:cubicBezTo>
                <a:cubicBezTo>
                  <a:pt x="3531636" y="2141376"/>
                  <a:pt x="3166187" y="2248678"/>
                  <a:pt x="2873828" y="2276670"/>
                </a:cubicBezTo>
                <a:cubicBezTo>
                  <a:pt x="2581469" y="2304662"/>
                  <a:pt x="2242457" y="2141376"/>
                  <a:pt x="1968759" y="2202025"/>
                </a:cubicBezTo>
                <a:cubicBezTo>
                  <a:pt x="1695061" y="2262674"/>
                  <a:pt x="1449355" y="2620348"/>
                  <a:pt x="1231641" y="2640564"/>
                </a:cubicBezTo>
                <a:cubicBezTo>
                  <a:pt x="1013927" y="2660780"/>
                  <a:pt x="867746" y="2346650"/>
                  <a:pt x="662473" y="2323323"/>
                </a:cubicBezTo>
                <a:cubicBezTo>
                  <a:pt x="457200" y="2299996"/>
                  <a:pt x="0" y="2500604"/>
                  <a:pt x="0" y="2500604"/>
                </a:cubicBezTo>
                <a:lnTo>
                  <a:pt x="0" y="250060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7147249" y="5934269"/>
            <a:ext cx="457200" cy="643813"/>
          </a:xfrm>
          <a:custGeom>
            <a:avLst/>
            <a:gdLst>
              <a:gd name="connsiteX0" fmla="*/ 447869 w 457200"/>
              <a:gd name="connsiteY0" fmla="*/ 0 h 643813"/>
              <a:gd name="connsiteX1" fmla="*/ 457200 w 457200"/>
              <a:gd name="connsiteY1" fmla="*/ 643813 h 643813"/>
              <a:gd name="connsiteX2" fmla="*/ 0 w 457200"/>
              <a:gd name="connsiteY2" fmla="*/ 373225 h 643813"/>
              <a:gd name="connsiteX3" fmla="*/ 447869 w 457200"/>
              <a:gd name="connsiteY3" fmla="*/ 0 h 64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643813">
                <a:moveTo>
                  <a:pt x="447869" y="0"/>
                </a:moveTo>
                <a:lnTo>
                  <a:pt x="457200" y="643813"/>
                </a:lnTo>
                <a:lnTo>
                  <a:pt x="0" y="373225"/>
                </a:lnTo>
                <a:lnTo>
                  <a:pt x="447869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2" name="Straight Connector 181"/>
          <p:cNvCxnSpPr/>
          <p:nvPr/>
        </p:nvCxnSpPr>
        <p:spPr>
          <a:xfrm>
            <a:off x="7137918" y="5860041"/>
            <a:ext cx="18662" cy="800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Freeform 182"/>
          <p:cNvSpPr/>
          <p:nvPr/>
        </p:nvSpPr>
        <p:spPr>
          <a:xfrm>
            <a:off x="7137918" y="5598367"/>
            <a:ext cx="261258" cy="410547"/>
          </a:xfrm>
          <a:custGeom>
            <a:avLst/>
            <a:gdLst>
              <a:gd name="connsiteX0" fmla="*/ 261258 w 261258"/>
              <a:gd name="connsiteY0" fmla="*/ 410547 h 410547"/>
              <a:gd name="connsiteX1" fmla="*/ 233266 w 261258"/>
              <a:gd name="connsiteY1" fmla="*/ 251927 h 410547"/>
              <a:gd name="connsiteX2" fmla="*/ 111968 w 261258"/>
              <a:gd name="connsiteY2" fmla="*/ 242596 h 410547"/>
              <a:gd name="connsiteX3" fmla="*/ 65315 w 261258"/>
              <a:gd name="connsiteY3" fmla="*/ 83976 h 410547"/>
              <a:gd name="connsiteX4" fmla="*/ 0 w 261258"/>
              <a:gd name="connsiteY4" fmla="*/ 0 h 410547"/>
              <a:gd name="connsiteX5" fmla="*/ 0 w 261258"/>
              <a:gd name="connsiteY5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258" h="410547">
                <a:moveTo>
                  <a:pt x="261258" y="410547"/>
                </a:moveTo>
                <a:cubicBezTo>
                  <a:pt x="259703" y="345233"/>
                  <a:pt x="258148" y="279919"/>
                  <a:pt x="233266" y="251927"/>
                </a:cubicBezTo>
                <a:cubicBezTo>
                  <a:pt x="208384" y="223935"/>
                  <a:pt x="139960" y="270588"/>
                  <a:pt x="111968" y="242596"/>
                </a:cubicBezTo>
                <a:cubicBezTo>
                  <a:pt x="83976" y="214604"/>
                  <a:pt x="83976" y="124409"/>
                  <a:pt x="65315" y="83976"/>
                </a:cubicBezTo>
                <a:cubicBezTo>
                  <a:pt x="46654" y="4354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7165911" y="5561045"/>
            <a:ext cx="261258" cy="410547"/>
          </a:xfrm>
          <a:custGeom>
            <a:avLst/>
            <a:gdLst>
              <a:gd name="connsiteX0" fmla="*/ 261258 w 261258"/>
              <a:gd name="connsiteY0" fmla="*/ 410547 h 410547"/>
              <a:gd name="connsiteX1" fmla="*/ 233266 w 261258"/>
              <a:gd name="connsiteY1" fmla="*/ 251927 h 410547"/>
              <a:gd name="connsiteX2" fmla="*/ 111968 w 261258"/>
              <a:gd name="connsiteY2" fmla="*/ 242596 h 410547"/>
              <a:gd name="connsiteX3" fmla="*/ 65315 w 261258"/>
              <a:gd name="connsiteY3" fmla="*/ 83976 h 410547"/>
              <a:gd name="connsiteX4" fmla="*/ 0 w 261258"/>
              <a:gd name="connsiteY4" fmla="*/ 0 h 410547"/>
              <a:gd name="connsiteX5" fmla="*/ 0 w 261258"/>
              <a:gd name="connsiteY5" fmla="*/ 0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258" h="410547">
                <a:moveTo>
                  <a:pt x="261258" y="410547"/>
                </a:moveTo>
                <a:cubicBezTo>
                  <a:pt x="259703" y="345233"/>
                  <a:pt x="258148" y="279919"/>
                  <a:pt x="233266" y="251927"/>
                </a:cubicBezTo>
                <a:cubicBezTo>
                  <a:pt x="208384" y="223935"/>
                  <a:pt x="139960" y="270588"/>
                  <a:pt x="111968" y="242596"/>
                </a:cubicBezTo>
                <a:cubicBezTo>
                  <a:pt x="83976" y="214604"/>
                  <a:pt x="83976" y="124409"/>
                  <a:pt x="65315" y="83976"/>
                </a:cubicBezTo>
                <a:cubicBezTo>
                  <a:pt x="46654" y="4354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 flipV="1">
            <a:off x="6388894" y="6303508"/>
            <a:ext cx="755152" cy="6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6319109" y="6041733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73861" y="3718204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5925541" y="4480204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2686707" y="3786963"/>
            <a:ext cx="631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B’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3553001" y="3813996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B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147648" y="3900149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418715" y="3133124"/>
            <a:ext cx="444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F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4841596" y="4000933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380" y="693577"/>
            <a:ext cx="471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The following (until next date mark, on page 21) are measured on Feb. 28</a:t>
            </a:r>
            <a:r>
              <a:rPr lang="en-US" baseline="30000" dirty="0" smtClean="0">
                <a:solidFill>
                  <a:srgbClr val="7030A0"/>
                </a:solidFill>
              </a:rPr>
              <a:t>th</a:t>
            </a:r>
            <a:r>
              <a:rPr lang="en-US" dirty="0" smtClean="0">
                <a:solidFill>
                  <a:srgbClr val="7030A0"/>
                </a:solidFill>
              </a:rPr>
              <a:t>, 2022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Box 193"/>
          <p:cNvSpPr txBox="1"/>
          <p:nvPr/>
        </p:nvSpPr>
        <p:spPr>
          <a:xfrm>
            <a:off x="3449543" y="1358535"/>
            <a:ext cx="5742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FF"/>
                </a:solidFill>
              </a:rPr>
              <a:t>Calib</a:t>
            </a:r>
            <a:r>
              <a:rPr lang="en-US" sz="2800" dirty="0" smtClean="0">
                <a:solidFill>
                  <a:srgbClr val="FF00FF"/>
                </a:solidFill>
              </a:rPr>
              <a:t> at the cable (30 cm from PCB)</a:t>
            </a:r>
            <a:endParaRPr lang="en-US" sz="2800" dirty="0">
              <a:solidFill>
                <a:srgbClr val="FF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46363" y="1129413"/>
            <a:ext cx="2274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The ‘DAC’ + input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" y="1984227"/>
            <a:ext cx="5863488" cy="4628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06" y="1984227"/>
            <a:ext cx="5424549" cy="46281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7494" y="1414657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9311" y="86780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16792" y="775470"/>
            <a:ext cx="257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The ‘op-amp’ end of DAC output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060663" y="1221253"/>
            <a:ext cx="243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The ‘op-amp’ + input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" y="1966403"/>
            <a:ext cx="6057760" cy="4824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89" y="1966403"/>
            <a:ext cx="6032011" cy="4824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2186" y="382462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7660" y="398816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6538" y="1227490"/>
            <a:ext cx="243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The ‘op-amp’ output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2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7264436" y="1070583"/>
            <a:ext cx="4117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The same, but 2V vertical scale, to compare with </a:t>
            </a:r>
            <a:r>
              <a:rPr lang="en-US" sz="2000" dirty="0" err="1" smtClean="0">
                <a:solidFill>
                  <a:srgbClr val="009900"/>
                </a:solidFill>
              </a:rPr>
              <a:t>Calib</a:t>
            </a:r>
            <a:r>
              <a:rPr lang="en-US" sz="2000" dirty="0" smtClean="0">
                <a:solidFill>
                  <a:srgbClr val="009900"/>
                </a:solidFill>
              </a:rPr>
              <a:t> on the cable 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5" y="2179940"/>
            <a:ext cx="5844239" cy="4563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98" y="2171700"/>
            <a:ext cx="5604203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3560" y="471100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2697" y="524130"/>
            <a:ext cx="460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3560" y="1378359"/>
            <a:ext cx="349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The ‘op-amp’ after the 0.5Ohm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82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10237</TotalTime>
  <Words>2248</Words>
  <Application>Microsoft Office PowerPoint</Application>
  <PresentationFormat>Widescreen</PresentationFormat>
  <Paragraphs>281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Gu</dc:creator>
  <cp:lastModifiedBy>William Gu</cp:lastModifiedBy>
  <cp:revision>101</cp:revision>
  <dcterms:created xsi:type="dcterms:W3CDTF">2022-02-23T22:16:50Z</dcterms:created>
  <dcterms:modified xsi:type="dcterms:W3CDTF">2022-03-31T17:50:57Z</dcterms:modified>
</cp:coreProperties>
</file>