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32918400" cy="24688800"/>
  <p:notesSz cx="7023100" cy="9309100"/>
  <p:defaultTextStyle>
    <a:defPPr>
      <a:defRPr lang="en-US"/>
    </a:defPPr>
    <a:lvl1pPr marL="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592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9184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776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8368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960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7552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2144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6736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F0000"/>
    <a:srgbClr val="00FF00"/>
    <a:srgbClr val="FFFF00"/>
    <a:srgbClr val="B08600"/>
    <a:srgbClr val="CC3300"/>
    <a:srgbClr val="FFCC00"/>
    <a:srgbClr val="99FF99"/>
    <a:srgbClr val="692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7" autoAdjust="0"/>
    <p:restoredTop sz="94660"/>
  </p:normalViewPr>
  <p:slideViewPr>
    <p:cSldViewPr>
      <p:cViewPr>
        <p:scale>
          <a:sx n="25" d="100"/>
          <a:sy n="25" d="100"/>
        </p:scale>
        <p:origin x="-306" y="90"/>
      </p:cViewPr>
      <p:guideLst>
        <p:guide orient="horz" pos="7776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669532"/>
            <a:ext cx="27980640" cy="5292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3990320"/>
            <a:ext cx="23042880" cy="6309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988699"/>
            <a:ext cx="7406640" cy="210654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988699"/>
            <a:ext cx="21671280" cy="210654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5864842"/>
            <a:ext cx="27980640" cy="4903470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0464169"/>
            <a:ext cx="27980640" cy="5400673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760722"/>
            <a:ext cx="14538960" cy="16293467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760722"/>
            <a:ext cx="14538960" cy="16293467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526407"/>
            <a:ext cx="14544677" cy="2303143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7829550"/>
            <a:ext cx="14544677" cy="14224637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5526407"/>
            <a:ext cx="14550390" cy="2303143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7829550"/>
            <a:ext cx="14550390" cy="14224637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982980"/>
            <a:ext cx="10829927" cy="418338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982982"/>
            <a:ext cx="18402300" cy="21071207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5166362"/>
            <a:ext cx="10829927" cy="16887827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7282160"/>
            <a:ext cx="19751040" cy="2040257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205990"/>
            <a:ext cx="19751040" cy="14813280"/>
          </a:xfrm>
        </p:spPr>
        <p:txBody>
          <a:bodyPr/>
          <a:lstStyle>
            <a:lvl1pPr marL="0" indent="0">
              <a:buNone/>
              <a:defRPr sz="11500"/>
            </a:lvl1pPr>
            <a:lvl2pPr marL="1645920" indent="0">
              <a:buNone/>
              <a:defRPr sz="10100"/>
            </a:lvl2pPr>
            <a:lvl3pPr marL="3291840" indent="0">
              <a:buNone/>
              <a:defRPr sz="860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9322417"/>
            <a:ext cx="19751040" cy="2897503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988697"/>
            <a:ext cx="29626560" cy="4114800"/>
          </a:xfrm>
          <a:prstGeom prst="rect">
            <a:avLst/>
          </a:prstGeom>
        </p:spPr>
        <p:txBody>
          <a:bodyPr vert="horz" lIns="329184" tIns="164592" rIns="329184" bIns="1645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760722"/>
            <a:ext cx="29626560" cy="16293467"/>
          </a:xfrm>
          <a:prstGeom prst="rect">
            <a:avLst/>
          </a:prstGeom>
        </p:spPr>
        <p:txBody>
          <a:bodyPr vert="horz" lIns="329184" tIns="164592" rIns="329184" bIns="1645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2882862"/>
            <a:ext cx="7680960" cy="1314450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A9696-FA94-4D68-AD52-0477328DA04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2882862"/>
            <a:ext cx="10424160" cy="1314450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2882862"/>
            <a:ext cx="7680960" cy="1314450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7569-7B83-458E-9417-88DF560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1840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329184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0" indent="-1028700" algn="l" defTabSz="3291840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8800" y="1295400"/>
            <a:ext cx="947355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 TI board picture</a:t>
            </a:r>
            <a:endParaRPr lang="en-US" dirty="0"/>
          </a:p>
        </p:txBody>
      </p:sp>
      <p:pic>
        <p:nvPicPr>
          <p:cNvPr id="4" name="Picture 3" descr="TIpro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667000"/>
            <a:ext cx="25317450" cy="2054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FPG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32918400" cy="2468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67707" y="1524000"/>
            <a:ext cx="14077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/>
              <a:t>HallA</a:t>
            </a:r>
            <a:r>
              <a:rPr lang="en-US" sz="8000" dirty="0" smtClean="0"/>
              <a:t> SBS TS board block diagram</a:t>
            </a:r>
            <a:endParaRPr lang="en-US" sz="8000" dirty="0"/>
          </a:p>
        </p:txBody>
      </p:sp>
      <p:sp>
        <p:nvSpPr>
          <p:cNvPr id="88" name="Rectangle 87"/>
          <p:cNvSpPr/>
          <p:nvPr/>
        </p:nvSpPr>
        <p:spPr>
          <a:xfrm>
            <a:off x="8686800" y="8316218"/>
            <a:ext cx="12344400" cy="8447782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828800" y="4114800"/>
            <a:ext cx="2743200" cy="411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sz="2800" dirty="0"/>
          </a:p>
        </p:txBody>
      </p:sp>
      <p:sp>
        <p:nvSpPr>
          <p:cNvPr id="90" name="Rectangle 89"/>
          <p:cNvSpPr/>
          <p:nvPr/>
        </p:nvSpPr>
        <p:spPr>
          <a:xfrm>
            <a:off x="1828800" y="8686800"/>
            <a:ext cx="2743200" cy="411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828800" y="17830800"/>
            <a:ext cx="2743200" cy="445359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828800" y="13258800"/>
            <a:ext cx="2743200" cy="41148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15200" y="3657600"/>
            <a:ext cx="4572000" cy="2743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7602200" y="3657600"/>
            <a:ext cx="4572000" cy="2743200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801600" y="3657600"/>
            <a:ext cx="3657600" cy="18288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603200" y="4572000"/>
            <a:ext cx="27432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5603200" y="11887200"/>
            <a:ext cx="2743200" cy="6400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3716000" y="19202400"/>
            <a:ext cx="45720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1031200" y="20116800"/>
            <a:ext cx="5943600" cy="228600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315200" y="20345400"/>
            <a:ext cx="2743200" cy="1371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0972800" y="21945600"/>
            <a:ext cx="3657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6459200" y="21945600"/>
            <a:ext cx="27432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7028102" y="9220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44239" y="5410200"/>
            <a:ext cx="371127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5400" dirty="0" smtClean="0"/>
              <a:t>Local Trigger</a:t>
            </a:r>
          </a:p>
          <a:p>
            <a:pPr algn="ctr"/>
            <a:r>
              <a:rPr lang="en-US" sz="5400" dirty="0" smtClean="0"/>
              <a:t>(L1 trigger)</a:t>
            </a:r>
            <a:endParaRPr lang="en-US" sz="5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327750" y="9906000"/>
            <a:ext cx="357277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5400" dirty="0" err="1" smtClean="0"/>
              <a:t>ReadoutTrig</a:t>
            </a:r>
            <a:endParaRPr lang="en-US" sz="5400" dirty="0" smtClean="0"/>
          </a:p>
          <a:p>
            <a:pPr algn="ctr"/>
            <a:r>
              <a:rPr lang="en-US" sz="5400" dirty="0" smtClean="0"/>
              <a:t>(L2 trigger)</a:t>
            </a:r>
            <a:endParaRPr lang="en-US" sz="5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71600" y="14401800"/>
            <a:ext cx="3566875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2x QSFP</a:t>
            </a:r>
          </a:p>
          <a:p>
            <a:pPr algn="ctr"/>
            <a:r>
              <a:rPr lang="en-US" sz="6000" dirty="0" smtClean="0"/>
              <a:t>(to TI, etc.)</a:t>
            </a:r>
            <a:endParaRPr lang="en-US" sz="6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4968496" y="15371296"/>
            <a:ext cx="4462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Xilinx XC5VFX70T</a:t>
            </a:r>
          </a:p>
          <a:p>
            <a:pPr algn="ctr"/>
            <a:r>
              <a:rPr lang="en-US" sz="4800" dirty="0" smtClean="0"/>
              <a:t>-2FF1136C</a:t>
            </a:r>
            <a:endParaRPr lang="en-US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008735" y="18745200"/>
            <a:ext cx="4424866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4800" dirty="0" smtClean="0"/>
              <a:t>Local trigger(4:1)</a:t>
            </a:r>
          </a:p>
          <a:p>
            <a:pPr algn="ctr"/>
            <a:r>
              <a:rPr lang="en-US" sz="4800" dirty="0" err="1" smtClean="0"/>
              <a:t>FastClear</a:t>
            </a:r>
            <a:r>
              <a:rPr lang="en-US" sz="4800" dirty="0" smtClean="0"/>
              <a:t>(4:1)</a:t>
            </a:r>
          </a:p>
          <a:p>
            <a:pPr algn="ctr"/>
            <a:r>
              <a:rPr lang="en-US" sz="4800" dirty="0" smtClean="0"/>
              <a:t>Readout trigger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59592" y="4038600"/>
            <a:ext cx="39410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External</a:t>
            </a:r>
          </a:p>
          <a:p>
            <a:pPr algn="ctr"/>
            <a:r>
              <a:rPr lang="en-US" sz="6000" dirty="0" smtClean="0"/>
              <a:t>BUSY inputs</a:t>
            </a:r>
            <a:endParaRPr lang="en-US" sz="6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3030200" y="3581400"/>
            <a:ext cx="3237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LED </a:t>
            </a:r>
          </a:p>
          <a:p>
            <a:pPr algn="ctr"/>
            <a:r>
              <a:rPr lang="en-US" sz="6000" dirty="0" smtClean="0"/>
              <a:t>indicators</a:t>
            </a:r>
            <a:endParaRPr lang="en-US" sz="6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7526000" y="3962400"/>
            <a:ext cx="4706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PROM XCF32P</a:t>
            </a:r>
          </a:p>
          <a:p>
            <a:pPr algn="ctr"/>
            <a:r>
              <a:rPr lang="en-US" sz="6000" dirty="0" smtClean="0"/>
              <a:t>(32 Mb, 2 ver.)</a:t>
            </a:r>
            <a:endParaRPr lang="en-US" sz="6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277600" y="21793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SMA</a:t>
            </a:r>
          </a:p>
          <a:p>
            <a:pPr algn="ctr"/>
            <a:r>
              <a:rPr lang="en-US" sz="4800" dirty="0" smtClean="0"/>
              <a:t>(acc. Clock)</a:t>
            </a:r>
            <a:endParaRPr lang="en-US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01000" y="20650200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SMA</a:t>
            </a:r>
            <a:endParaRPr lang="en-US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6459200" y="21869400"/>
            <a:ext cx="2786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Oscillator</a:t>
            </a:r>
          </a:p>
          <a:p>
            <a:pPr algn="ctr"/>
            <a:r>
              <a:rPr lang="en-US" sz="4800" dirty="0" smtClean="0"/>
              <a:t>(250 MHz)</a:t>
            </a:r>
            <a:endParaRPr lang="en-US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3792200" y="19126200"/>
            <a:ext cx="4468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Clock Buffer</a:t>
            </a:r>
          </a:p>
          <a:p>
            <a:pPr algn="ctr"/>
            <a:r>
              <a:rPr lang="en-US" sz="4800" dirty="0" smtClean="0"/>
              <a:t>(MC100LVEP111)</a:t>
            </a:r>
            <a:endParaRPr lang="en-US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1031200" y="20345400"/>
            <a:ext cx="59940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Level Translators</a:t>
            </a:r>
          </a:p>
          <a:p>
            <a:pPr algn="ctr"/>
            <a:r>
              <a:rPr lang="en-US" sz="6000" dirty="0" smtClean="0"/>
              <a:t>LVPECL</a:t>
            </a:r>
            <a:r>
              <a:rPr lang="en-US" sz="6000" dirty="0" smtClean="0">
                <a:sym typeface="Wingdings" pitchFamily="2" charset="2"/>
              </a:rPr>
              <a:t>LVDS etc.</a:t>
            </a:r>
            <a:endParaRPr lang="en-US" sz="6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4765000" y="6477000"/>
            <a:ext cx="4375430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VME 64X</a:t>
            </a:r>
          </a:p>
          <a:p>
            <a:pPr algn="ctr"/>
            <a:r>
              <a:rPr lang="en-US" sz="6000" dirty="0" smtClean="0"/>
              <a:t>Power supply</a:t>
            </a:r>
            <a:endParaRPr lang="en-US" sz="6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3545800" y="14325600"/>
            <a:ext cx="6473695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VXS P0</a:t>
            </a:r>
          </a:p>
          <a:p>
            <a:pPr algn="ctr"/>
            <a:r>
              <a:rPr lang="en-US" sz="6000" dirty="0" smtClean="0"/>
              <a:t>Fast communication</a:t>
            </a:r>
            <a:endParaRPr lang="en-US" sz="6000" dirty="0"/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4572000" y="11430000"/>
            <a:ext cx="4114800" cy="0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>
            <a:off x="4572000" y="6858000"/>
            <a:ext cx="4114800" cy="3276600"/>
          </a:xfrm>
          <a:prstGeom prst="bentConnector3">
            <a:avLst>
              <a:gd name="adj1" fmla="val 31790"/>
            </a:avLst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6200000" flipH="1">
            <a:off x="10117604" y="6417796"/>
            <a:ext cx="2015192" cy="1981200"/>
          </a:xfrm>
          <a:prstGeom prst="bentConnector3">
            <a:avLst>
              <a:gd name="adj1" fmla="val 50000"/>
            </a:avLst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4572000" y="14935200"/>
            <a:ext cx="4103223" cy="0"/>
          </a:xfrm>
          <a:prstGeom prst="straightConnector1">
            <a:avLst/>
          </a:prstGeom>
          <a:ln w="63500">
            <a:solidFill>
              <a:srgbClr val="FF0000">
                <a:alpha val="6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572000" y="15773400"/>
            <a:ext cx="4103223" cy="0"/>
          </a:xfrm>
          <a:prstGeom prst="straightConnector1">
            <a:avLst/>
          </a:prstGeom>
          <a:ln w="63500">
            <a:solidFill>
              <a:srgbClr val="FF0000">
                <a:alpha val="6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572000" y="14097000"/>
            <a:ext cx="4103223" cy="0"/>
          </a:xfrm>
          <a:prstGeom prst="straightConnector1">
            <a:avLst/>
          </a:prstGeom>
          <a:ln w="63500">
            <a:solidFill>
              <a:srgbClr val="FF0000">
                <a:alpha val="68000"/>
              </a:srgb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112" idx="2"/>
          </p:cNvCxnSpPr>
          <p:nvPr/>
        </p:nvCxnSpPr>
        <p:spPr>
          <a:xfrm flipV="1">
            <a:off x="14649137" y="5520392"/>
            <a:ext cx="0" cy="2795826"/>
          </a:xfrm>
          <a:prstGeom prst="straightConnector1">
            <a:avLst/>
          </a:prstGeom>
          <a:ln w="1016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rot="5400000" flipH="1" flipV="1">
            <a:off x="16861304" y="6532096"/>
            <a:ext cx="2015192" cy="1752600"/>
          </a:xfrm>
          <a:prstGeom prst="bentConnector3">
            <a:avLst>
              <a:gd name="adj1" fmla="val 50000"/>
            </a:avLst>
          </a:prstGeom>
          <a:ln w="1016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>
            <a:off x="19414004" y="6417796"/>
            <a:ext cx="2015192" cy="1981200"/>
          </a:xfrm>
          <a:prstGeom prst="bentConnector3">
            <a:avLst>
              <a:gd name="adj1" fmla="val 50000"/>
            </a:avLst>
          </a:prstGeom>
          <a:ln w="1016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21031200" y="9982200"/>
            <a:ext cx="4572000" cy="0"/>
          </a:xfrm>
          <a:prstGeom prst="straightConnector1">
            <a:avLst/>
          </a:prstGeom>
          <a:ln w="190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1031200" y="12344400"/>
            <a:ext cx="4572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1031200" y="13182600"/>
            <a:ext cx="4572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1031200" y="15544800"/>
            <a:ext cx="4572000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1031200" y="14173200"/>
            <a:ext cx="4572000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5400000" flipH="1" flipV="1">
            <a:off x="13106400" y="20650200"/>
            <a:ext cx="1371600" cy="12192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02" idx="0"/>
          </p:cNvCxnSpPr>
          <p:nvPr/>
        </p:nvCxnSpPr>
        <p:spPr>
          <a:xfrm rot="16200000" flipV="1">
            <a:off x="16687800" y="20802600"/>
            <a:ext cx="1371600" cy="9144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endCxn id="100" idx="3"/>
          </p:cNvCxnSpPr>
          <p:nvPr/>
        </p:nvCxnSpPr>
        <p:spPr>
          <a:xfrm rot="10800000" flipV="1">
            <a:off x="10058400" y="20421600"/>
            <a:ext cx="3657600" cy="609600"/>
          </a:xfrm>
          <a:prstGeom prst="bentConnector3">
            <a:avLst>
              <a:gd name="adj1" fmla="val 50000"/>
            </a:avLst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0800000" flipV="1">
            <a:off x="4572000" y="16764000"/>
            <a:ext cx="7010400" cy="1828800"/>
          </a:xfrm>
          <a:prstGeom prst="bentConnector3">
            <a:avLst>
              <a:gd name="adj1" fmla="val -272"/>
            </a:avLst>
          </a:prstGeom>
          <a:ln w="1143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 rot="10800000" flipV="1">
            <a:off x="4572000" y="16764000"/>
            <a:ext cx="7654662" cy="2950696"/>
          </a:xfrm>
          <a:prstGeom prst="bentConnector3">
            <a:avLst>
              <a:gd name="adj1" fmla="val -22"/>
            </a:avLst>
          </a:prstGeom>
          <a:ln w="1143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15544800" y="16764000"/>
            <a:ext cx="0" cy="2438400"/>
          </a:xfrm>
          <a:prstGeom prst="straightConnector1">
            <a:avLst/>
          </a:prstGeom>
          <a:ln w="762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lbow Connector 183"/>
          <p:cNvCxnSpPr/>
          <p:nvPr/>
        </p:nvCxnSpPr>
        <p:spPr>
          <a:xfrm flipV="1">
            <a:off x="17526000" y="17449800"/>
            <a:ext cx="8077200" cy="2057400"/>
          </a:xfrm>
          <a:prstGeom prst="bentConnector3">
            <a:avLst>
              <a:gd name="adj1" fmla="val -236"/>
            </a:avLst>
          </a:prstGeom>
          <a:ln w="889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 rot="10800000">
            <a:off x="4572000" y="17068800"/>
            <a:ext cx="9906000" cy="2286000"/>
          </a:xfrm>
          <a:prstGeom prst="bentConnector3">
            <a:avLst>
              <a:gd name="adj1" fmla="val -192"/>
            </a:avLst>
          </a:prstGeom>
          <a:ln w="889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6096000" y="9372600"/>
            <a:ext cx="685800" cy="13716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6769101" y="105918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16</a:t>
            </a:r>
            <a:endParaRPr lang="en-US" sz="6000" dirty="0"/>
          </a:p>
        </p:txBody>
      </p:sp>
      <p:cxnSp>
        <p:nvCxnSpPr>
          <p:cNvPr id="194" name="Straight Connector 193"/>
          <p:cNvCxnSpPr/>
          <p:nvPr/>
        </p:nvCxnSpPr>
        <p:spPr>
          <a:xfrm flipH="1">
            <a:off x="5943600" y="10751820"/>
            <a:ext cx="685800" cy="13716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0465216" y="6578768"/>
            <a:ext cx="1346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4+1</a:t>
            </a:r>
            <a:endParaRPr lang="en-US" sz="6000" dirty="0"/>
          </a:p>
        </p:txBody>
      </p:sp>
      <p:cxnSp>
        <p:nvCxnSpPr>
          <p:cNvPr id="196" name="Straight Connector 195"/>
          <p:cNvCxnSpPr/>
          <p:nvPr/>
        </p:nvCxnSpPr>
        <p:spPr>
          <a:xfrm flipH="1">
            <a:off x="10071100" y="6663392"/>
            <a:ext cx="685800" cy="13716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14630401" y="70866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24</a:t>
            </a:r>
            <a:endParaRPr lang="en-US" sz="6000" dirty="0"/>
          </a:p>
        </p:txBody>
      </p:sp>
      <p:cxnSp>
        <p:nvCxnSpPr>
          <p:cNvPr id="198" name="Straight Connector 197"/>
          <p:cNvCxnSpPr/>
          <p:nvPr/>
        </p:nvCxnSpPr>
        <p:spPr>
          <a:xfrm flipH="1">
            <a:off x="14325600" y="652272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6690707" y="6571058"/>
            <a:ext cx="167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JTAG</a:t>
            </a:r>
            <a:endParaRPr lang="en-US" sz="6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19000185" y="6663392"/>
            <a:ext cx="2842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PROGRAM</a:t>
            </a:r>
            <a:endParaRPr lang="en-US" sz="48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1115516" y="9051429"/>
            <a:ext cx="411920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VME64X</a:t>
            </a:r>
          </a:p>
          <a:p>
            <a:pPr algn="ctr"/>
            <a:r>
              <a:rPr lang="en-US" sz="4400" dirty="0" smtClean="0"/>
              <a:t>(</a:t>
            </a:r>
            <a:r>
              <a:rPr lang="en-US" sz="4400" dirty="0" err="1" smtClean="0"/>
              <a:t>control,readout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202" name="Rectangle 201"/>
          <p:cNvSpPr/>
          <p:nvPr/>
        </p:nvSpPr>
        <p:spPr>
          <a:xfrm>
            <a:off x="21945600" y="6858000"/>
            <a:ext cx="2057400" cy="1828800"/>
          </a:xfrm>
          <a:prstGeom prst="rect">
            <a:avLst/>
          </a:prstGeom>
          <a:solidFill>
            <a:srgbClr val="7030A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4" name="Straight Arrow Connector 203"/>
          <p:cNvCxnSpPr>
            <a:endCxn id="207" idx="3"/>
          </p:cNvCxnSpPr>
          <p:nvPr/>
        </p:nvCxnSpPr>
        <p:spPr>
          <a:xfrm flipH="1">
            <a:off x="24033967" y="7772400"/>
            <a:ext cx="1569233" cy="5209"/>
          </a:xfrm>
          <a:prstGeom prst="straightConnector1">
            <a:avLst/>
          </a:prstGeom>
          <a:ln w="1143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hape 205"/>
          <p:cNvCxnSpPr>
            <a:stCxn id="202" idx="0"/>
            <a:endCxn id="113" idx="3"/>
          </p:cNvCxnSpPr>
          <p:nvPr/>
        </p:nvCxnSpPr>
        <p:spPr>
          <a:xfrm rot="16200000" flipV="1">
            <a:off x="21640499" y="5524198"/>
            <a:ext cx="1926104" cy="741499"/>
          </a:xfrm>
          <a:prstGeom prst="bentConnector2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21869400" y="7239000"/>
            <a:ext cx="2164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Emergency</a:t>
            </a:r>
          </a:p>
          <a:p>
            <a:pPr algn="ctr"/>
            <a:r>
              <a:rPr lang="en-US" sz="3200" dirty="0" smtClean="0"/>
              <a:t>VME</a:t>
            </a:r>
            <a:r>
              <a:rPr lang="en-US" sz="3200" dirty="0" smtClean="0">
                <a:sym typeface="Wingdings" pitchFamily="2" charset="2"/>
              </a:rPr>
              <a:t>JTAG</a:t>
            </a:r>
            <a:endParaRPr lang="en-US" sz="3200" dirty="0"/>
          </a:p>
        </p:txBody>
      </p:sp>
      <p:sp>
        <p:nvSpPr>
          <p:cNvPr id="211" name="TextBox 210"/>
          <p:cNvSpPr txBox="1"/>
          <p:nvPr/>
        </p:nvSpPr>
        <p:spPr>
          <a:xfrm>
            <a:off x="22326600" y="5334000"/>
            <a:ext cx="167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JTAG</a:t>
            </a:r>
            <a:endParaRPr lang="en-US" sz="6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24307800" y="7010400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User</a:t>
            </a:r>
          </a:p>
          <a:p>
            <a:pPr algn="ctr"/>
            <a:r>
              <a:rPr lang="en-US" sz="4800" dirty="0" smtClean="0"/>
              <a:t>AM</a:t>
            </a:r>
            <a:endParaRPr lang="en-US" sz="48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415948" y="12326540"/>
            <a:ext cx="2332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Trigger</a:t>
            </a:r>
            <a:endParaRPr lang="en-US" sz="6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21675122" y="11505396"/>
            <a:ext cx="18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SYNC</a:t>
            </a:r>
            <a:endParaRPr lang="en-US" sz="6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1766092" y="13335000"/>
            <a:ext cx="1818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BUSY</a:t>
            </a:r>
            <a:endParaRPr lang="en-US" sz="60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1339893" y="14706600"/>
            <a:ext cx="2518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I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C (SD)</a:t>
            </a:r>
            <a:endParaRPr lang="en-US" sz="6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4609255" y="18059400"/>
            <a:ext cx="2568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CLOCKS</a:t>
            </a:r>
            <a:endParaRPr lang="en-US" sz="6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543800" y="18897600"/>
            <a:ext cx="382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10 (LVCMOS)</a:t>
            </a:r>
            <a:endParaRPr lang="en-US" sz="5400" dirty="0"/>
          </a:p>
        </p:txBody>
      </p:sp>
      <p:cxnSp>
        <p:nvCxnSpPr>
          <p:cNvPr id="219" name="Straight Connector 218"/>
          <p:cNvCxnSpPr/>
          <p:nvPr/>
        </p:nvCxnSpPr>
        <p:spPr>
          <a:xfrm flipH="1">
            <a:off x="6858000" y="1917192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6629400" y="17754600"/>
            <a:ext cx="2454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12 (ECL)</a:t>
            </a:r>
            <a:endParaRPr lang="en-US" sz="5400" dirty="0"/>
          </a:p>
        </p:txBody>
      </p:sp>
      <p:cxnSp>
        <p:nvCxnSpPr>
          <p:cNvPr id="221" name="Straight Connector 220"/>
          <p:cNvCxnSpPr/>
          <p:nvPr/>
        </p:nvCxnSpPr>
        <p:spPr>
          <a:xfrm flipH="1">
            <a:off x="6019800" y="1795272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501028" y="13342203"/>
            <a:ext cx="4256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Status (</a:t>
            </a:r>
            <a:r>
              <a:rPr lang="en-US" sz="4800" dirty="0" err="1" smtClean="0"/>
              <a:t>busy,Etc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225" name="TextBox 224"/>
          <p:cNvSpPr txBox="1"/>
          <p:nvPr/>
        </p:nvSpPr>
        <p:spPr>
          <a:xfrm>
            <a:off x="5447210" y="14165997"/>
            <a:ext cx="2937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TRIGGER</a:t>
            </a:r>
            <a:endParaRPr lang="en-US" sz="6000" dirty="0"/>
          </a:p>
        </p:txBody>
      </p:sp>
      <p:sp>
        <p:nvSpPr>
          <p:cNvPr id="226" name="TextBox 225"/>
          <p:cNvSpPr txBox="1"/>
          <p:nvPr/>
        </p:nvSpPr>
        <p:spPr>
          <a:xfrm>
            <a:off x="6172200" y="15011400"/>
            <a:ext cx="18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SYNC</a:t>
            </a:r>
            <a:endParaRPr lang="en-US" sz="6000" dirty="0"/>
          </a:p>
        </p:txBody>
      </p:sp>
      <p:sp>
        <p:nvSpPr>
          <p:cNvPr id="110" name="Rectangle 109"/>
          <p:cNvSpPr/>
          <p:nvPr/>
        </p:nvSpPr>
        <p:spPr>
          <a:xfrm>
            <a:off x="8675223" y="9000871"/>
            <a:ext cx="4572000" cy="2743200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Event type lookup tables and partition triggers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8222696" y="8742387"/>
            <a:ext cx="2743200" cy="150084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SYNC </a:t>
            </a:r>
            <a:r>
              <a:rPr lang="en-US" sz="4400" dirty="0" smtClean="0">
                <a:solidFill>
                  <a:schemeClr val="tx1"/>
                </a:solidFill>
              </a:rPr>
              <a:t>generation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8222696" y="10243229"/>
            <a:ext cx="2743200" cy="150084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VME Trigger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091871" y="10764351"/>
            <a:ext cx="3200400" cy="1879431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TRIGGER </a:t>
            </a:r>
            <a:r>
              <a:rPr lang="en-US" sz="4800" dirty="0" smtClean="0">
                <a:solidFill>
                  <a:schemeClr val="tx1"/>
                </a:solidFill>
              </a:rPr>
              <a:t>generation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0855062" y="14706600"/>
            <a:ext cx="2743200" cy="167640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Clock manager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3792200" y="13582144"/>
            <a:ext cx="3657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TRIGGER</a:t>
            </a:r>
            <a:r>
              <a:rPr lang="en-US" sz="4000" dirty="0">
                <a:solidFill>
                  <a:schemeClr val="tx1"/>
                </a:solidFill>
              </a:rPr>
              <a:t>/</a:t>
            </a:r>
            <a:r>
              <a:rPr lang="en-US" sz="4400" dirty="0" smtClean="0">
                <a:solidFill>
                  <a:schemeClr val="tx1"/>
                </a:solidFill>
              </a:rPr>
              <a:t>SYNC loopback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9121890" y="12623126"/>
            <a:ext cx="2743200" cy="1727537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BUSY </a:t>
            </a:r>
            <a:r>
              <a:rPr lang="en-US" sz="4800" dirty="0" smtClean="0">
                <a:solidFill>
                  <a:schemeClr val="tx1"/>
                </a:solidFill>
              </a:rPr>
              <a:t>throttling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8059400" y="13486894"/>
            <a:ext cx="2593707" cy="1682681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Data generation &amp;readout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9594296" y="9601200"/>
            <a:ext cx="65304" cy="274320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19659600" y="12344400"/>
            <a:ext cx="1371600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H="1">
            <a:off x="17068800" y="12326540"/>
            <a:ext cx="2558148" cy="1255604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15169048" y="12643782"/>
            <a:ext cx="0" cy="938362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V="1">
            <a:off x="11865090" y="12123420"/>
            <a:ext cx="2226781" cy="67818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13247223" y="10875496"/>
            <a:ext cx="844648" cy="224135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H="1">
            <a:off x="17292271" y="11353800"/>
            <a:ext cx="930425" cy="0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17449800" y="14541520"/>
            <a:ext cx="609600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17292271" y="12013227"/>
            <a:ext cx="3738929" cy="1169373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13951720" y="8708529"/>
            <a:ext cx="3480702" cy="1600200"/>
          </a:xfrm>
          <a:prstGeom prst="rect">
            <a:avLst/>
          </a:prstGeom>
          <a:solidFill>
            <a:srgbClr val="7030A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I</a:t>
            </a:r>
            <a:r>
              <a:rPr lang="en-US" sz="5400" baseline="30000" dirty="0" smtClean="0">
                <a:solidFill>
                  <a:schemeClr val="tx1"/>
                </a:solidFill>
              </a:rPr>
              <a:t>2</a:t>
            </a:r>
            <a:r>
              <a:rPr lang="en-US" sz="5400" dirty="0" smtClean="0">
                <a:solidFill>
                  <a:schemeClr val="tx1"/>
                </a:solidFill>
              </a:rPr>
              <a:t>C, JTAG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e</a:t>
            </a:r>
            <a:r>
              <a:rPr lang="en-US" sz="5400" dirty="0" smtClean="0">
                <a:solidFill>
                  <a:schemeClr val="tx1"/>
                </a:solidFill>
              </a:rPr>
              <a:t>tc.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68018" y="862280"/>
            <a:ext cx="13287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/>
              <a:t>HallA</a:t>
            </a:r>
            <a:r>
              <a:rPr lang="en-US" sz="8000" dirty="0" smtClean="0"/>
              <a:t> SBS Trigger block diagram</a:t>
            </a:r>
            <a:endParaRPr lang="en-US" sz="8000" dirty="0"/>
          </a:p>
        </p:txBody>
      </p:sp>
      <p:sp>
        <p:nvSpPr>
          <p:cNvPr id="93" name="Rectangle 92"/>
          <p:cNvSpPr/>
          <p:nvPr/>
        </p:nvSpPr>
        <p:spPr>
          <a:xfrm>
            <a:off x="4354706" y="2962078"/>
            <a:ext cx="4572000" cy="5681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8133883" y="5628793"/>
            <a:ext cx="1828800" cy="685800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1899619" y="2910773"/>
            <a:ext cx="3657600" cy="579127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4561532" y="3153932"/>
            <a:ext cx="410029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Local Trigger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5400" dirty="0" smtClean="0"/>
              <a:t>Lookup table</a:t>
            </a:r>
          </a:p>
          <a:p>
            <a:pPr algn="ctr"/>
            <a:r>
              <a:rPr lang="en-US" sz="5400" dirty="0" smtClean="0"/>
              <a:t>32x1</a:t>
            </a:r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Trigger Rule</a:t>
            </a:r>
            <a:endParaRPr lang="en-US" sz="5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1872783" y="4371461"/>
            <a:ext cx="37112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Local Trigger</a:t>
            </a:r>
          </a:p>
          <a:p>
            <a:pPr algn="ctr"/>
            <a:r>
              <a:rPr lang="en-US" sz="5400" dirty="0" smtClean="0"/>
              <a:t>distribution</a:t>
            </a:r>
            <a:endParaRPr lang="en-US" sz="5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8133883" y="5476392"/>
            <a:ext cx="1747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Delay</a:t>
            </a:r>
            <a:endParaRPr lang="en-US" sz="5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50883" y="3842486"/>
            <a:ext cx="26038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50883" y="3321498"/>
            <a:ext cx="2607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VME reg. 0x6C</a:t>
            </a:r>
          </a:p>
          <a:p>
            <a:r>
              <a:rPr lang="en-US" sz="3200" dirty="0" smtClean="0"/>
              <a:t>Program table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528403" y="3407411"/>
            <a:ext cx="2375223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9408092" y="2868802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L5/6, BIP#1</a:t>
            </a:r>
            <a:endParaRPr lang="en-US" sz="3200" b="1" dirty="0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1989055" y="8215990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738183" y="7677381"/>
            <a:ext cx="282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UL9/10, TRG#5</a:t>
            </a:r>
            <a:endParaRPr lang="en-US" sz="3200" b="1" dirty="0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9507994" y="5166739"/>
            <a:ext cx="2375223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9387683" y="4628130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L11/12, BIP#4</a:t>
            </a:r>
            <a:endParaRPr lang="en-US" sz="3200" b="1" dirty="0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9528402" y="4586495"/>
            <a:ext cx="2375223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9408091" y="4047886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L9/10, BIP#3</a:t>
            </a:r>
            <a:endParaRPr lang="en-US" sz="3200" b="1" dirty="0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9530014" y="4001720"/>
            <a:ext cx="2375223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9409703" y="3463111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L7/8, BIP#2</a:t>
            </a:r>
            <a:endParaRPr lang="en-US" sz="3200" b="1" dirty="0"/>
          </a:p>
        </p:txBody>
      </p:sp>
      <p:cxnSp>
        <p:nvCxnSpPr>
          <p:cNvPr id="11" name="Straight Arrow Connector 10"/>
          <p:cNvCxnSpPr>
            <a:stCxn id="93" idx="3"/>
          </p:cNvCxnSpPr>
          <p:nvPr/>
        </p:nvCxnSpPr>
        <p:spPr>
          <a:xfrm>
            <a:off x="8926706" y="5802582"/>
            <a:ext cx="295877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9507994" y="7923602"/>
            <a:ext cx="237522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387683" y="7384993"/>
            <a:ext cx="2370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VME 0x28 </a:t>
            </a:r>
          </a:p>
          <a:p>
            <a:r>
              <a:rPr lang="en-US" sz="3200" dirty="0" smtClean="0"/>
              <a:t>Bit(16:12)</a:t>
            </a:r>
          </a:p>
          <a:p>
            <a:r>
              <a:rPr lang="en-US" sz="3200" dirty="0" smtClean="0"/>
              <a:t>DAQ# enable</a:t>
            </a:r>
            <a:endParaRPr lang="en-US" sz="3200" dirty="0"/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15589301" y="3521553"/>
            <a:ext cx="246869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5562465" y="2982944"/>
            <a:ext cx="222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 TRG#1</a:t>
            </a:r>
            <a:endParaRPr lang="en-US" sz="3200" dirty="0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15562465" y="5393572"/>
            <a:ext cx="25160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5571575" y="4874351"/>
            <a:ext cx="222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 TRG#4</a:t>
            </a:r>
            <a:endParaRPr lang="en-US" sz="3200" dirty="0"/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15536731" y="4721584"/>
            <a:ext cx="25160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5557217" y="4182975"/>
            <a:ext cx="222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 TRG#3</a:t>
            </a:r>
            <a:endParaRPr lang="en-US" sz="3200" dirty="0"/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15584055" y="4106328"/>
            <a:ext cx="246869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15557219" y="3567719"/>
            <a:ext cx="222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 TRG#2</a:t>
            </a:r>
            <a:endParaRPr lang="en-US" sz="3200" dirty="0"/>
          </a:p>
        </p:txBody>
      </p:sp>
      <p:sp>
        <p:nvSpPr>
          <p:cNvPr id="167" name="Rectangle 166"/>
          <p:cNvSpPr/>
          <p:nvPr/>
        </p:nvSpPr>
        <p:spPr>
          <a:xfrm>
            <a:off x="18133883" y="7305263"/>
            <a:ext cx="1828800" cy="685800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18133883" y="7152862"/>
            <a:ext cx="1747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Delay</a:t>
            </a:r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18133882" y="8145818"/>
            <a:ext cx="1828800" cy="685800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8133882" y="7993417"/>
            <a:ext cx="1747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Delay</a:t>
            </a:r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18133883" y="6466994"/>
            <a:ext cx="1828800" cy="685800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18133883" y="6314593"/>
            <a:ext cx="1747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Delay</a:t>
            </a:r>
            <a:endParaRPr lang="en-US" sz="5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7448083" y="5393572"/>
            <a:ext cx="0" cy="5444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3" idx="1"/>
          </p:cNvCxnSpPr>
          <p:nvPr/>
        </p:nvCxnSpPr>
        <p:spPr>
          <a:xfrm>
            <a:off x="17448083" y="5938057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7219483" y="4721584"/>
            <a:ext cx="0" cy="20947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71" idx="1"/>
          </p:cNvCxnSpPr>
          <p:nvPr/>
        </p:nvCxnSpPr>
        <p:spPr>
          <a:xfrm flipV="1">
            <a:off x="17219483" y="6809894"/>
            <a:ext cx="914400" cy="64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6939454" y="4106328"/>
            <a:ext cx="1" cy="35081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68" idx="1"/>
          </p:cNvCxnSpPr>
          <p:nvPr/>
        </p:nvCxnSpPr>
        <p:spPr>
          <a:xfrm>
            <a:off x="16939454" y="7614527"/>
            <a:ext cx="119442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6661391" y="3521553"/>
            <a:ext cx="0" cy="4946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69" idx="1"/>
          </p:cNvCxnSpPr>
          <p:nvPr/>
        </p:nvCxnSpPr>
        <p:spPr>
          <a:xfrm>
            <a:off x="16661391" y="8467853"/>
            <a:ext cx="1472491" cy="208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9932394" y="3480181"/>
            <a:ext cx="2468698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9905558" y="2941572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R17/18, TRG#1</a:t>
            </a:r>
            <a:endParaRPr lang="en-US" sz="3200" b="1" dirty="0"/>
          </a:p>
        </p:txBody>
      </p:sp>
      <p:cxnSp>
        <p:nvCxnSpPr>
          <p:cNvPr id="181" name="Straight Arrow Connector 180"/>
          <p:cNvCxnSpPr/>
          <p:nvPr/>
        </p:nvCxnSpPr>
        <p:spPr>
          <a:xfrm>
            <a:off x="19905558" y="5352200"/>
            <a:ext cx="2516020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19914668" y="4832979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R23/24, TRG#4</a:t>
            </a:r>
            <a:endParaRPr lang="en-US" sz="3200" b="1" dirty="0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19879824" y="4680212"/>
            <a:ext cx="2516020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9900310" y="4141603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R21/22, TRG#3</a:t>
            </a:r>
            <a:endParaRPr lang="en-US" sz="3200" b="1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19927148" y="4064956"/>
            <a:ext cx="2468698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9900312" y="3526347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R19/20, TRG#2</a:t>
            </a:r>
            <a:endParaRPr lang="en-US" sz="3200" b="1" dirty="0"/>
          </a:p>
        </p:txBody>
      </p:sp>
      <p:sp>
        <p:nvSpPr>
          <p:cNvPr id="190" name="Rectangle 189"/>
          <p:cNvSpPr/>
          <p:nvPr/>
        </p:nvSpPr>
        <p:spPr>
          <a:xfrm>
            <a:off x="18070864" y="3257711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18114266" y="3113907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sp>
        <p:nvSpPr>
          <p:cNvPr id="210" name="Rectangle 209"/>
          <p:cNvSpPr/>
          <p:nvPr/>
        </p:nvSpPr>
        <p:spPr>
          <a:xfrm>
            <a:off x="18103848" y="5083564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18147250" y="4939760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sp>
        <p:nvSpPr>
          <p:cNvPr id="223" name="Rectangle 222"/>
          <p:cNvSpPr/>
          <p:nvPr/>
        </p:nvSpPr>
        <p:spPr>
          <a:xfrm>
            <a:off x="18093278" y="4438682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18101401" y="4294878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sp>
        <p:nvSpPr>
          <p:cNvPr id="235" name="Rectangle 234"/>
          <p:cNvSpPr/>
          <p:nvPr/>
        </p:nvSpPr>
        <p:spPr>
          <a:xfrm>
            <a:off x="18078485" y="3872967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18121887" y="3729163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sp>
        <p:nvSpPr>
          <p:cNvPr id="239" name="Rectangle 238"/>
          <p:cNvSpPr/>
          <p:nvPr/>
        </p:nvSpPr>
        <p:spPr>
          <a:xfrm>
            <a:off x="17297848" y="9405086"/>
            <a:ext cx="2550794" cy="914399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17287146" y="9328886"/>
            <a:ext cx="264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Width Ext</a:t>
            </a:r>
            <a:endParaRPr lang="en-US" sz="4800" dirty="0"/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12877800" y="9862285"/>
            <a:ext cx="4420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14666608" y="9024015"/>
            <a:ext cx="1903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Trigger</a:t>
            </a:r>
            <a:endParaRPr lang="en-US" sz="4800" dirty="0"/>
          </a:p>
        </p:txBody>
      </p:sp>
      <p:sp>
        <p:nvSpPr>
          <p:cNvPr id="248" name="Rectangle 247"/>
          <p:cNvSpPr/>
          <p:nvPr/>
        </p:nvSpPr>
        <p:spPr>
          <a:xfrm>
            <a:off x="21897367" y="8221753"/>
            <a:ext cx="1828800" cy="6858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1820373" y="8062585"/>
            <a:ext cx="198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Match</a:t>
            </a:r>
            <a:endParaRPr lang="en-US" sz="5400" dirty="0"/>
          </a:p>
        </p:txBody>
      </p:sp>
      <p:sp>
        <p:nvSpPr>
          <p:cNvPr id="250" name="Rectangle 249"/>
          <p:cNvSpPr/>
          <p:nvPr/>
        </p:nvSpPr>
        <p:spPr>
          <a:xfrm>
            <a:off x="21897366" y="5685417"/>
            <a:ext cx="1828800" cy="6858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>
            <a:off x="21820372" y="5526249"/>
            <a:ext cx="198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Match</a:t>
            </a:r>
            <a:endParaRPr lang="en-US" sz="5400" dirty="0"/>
          </a:p>
        </p:txBody>
      </p:sp>
      <p:sp>
        <p:nvSpPr>
          <p:cNvPr id="254" name="Rectangle 253"/>
          <p:cNvSpPr/>
          <p:nvPr/>
        </p:nvSpPr>
        <p:spPr>
          <a:xfrm>
            <a:off x="21897368" y="6530385"/>
            <a:ext cx="1828800" cy="6858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21820374" y="6371217"/>
            <a:ext cx="198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Match</a:t>
            </a:r>
            <a:endParaRPr lang="en-US" sz="5400" dirty="0"/>
          </a:p>
        </p:txBody>
      </p:sp>
      <p:sp>
        <p:nvSpPr>
          <p:cNvPr id="256" name="Rectangle 255"/>
          <p:cNvSpPr/>
          <p:nvPr/>
        </p:nvSpPr>
        <p:spPr>
          <a:xfrm>
            <a:off x="21897369" y="7372055"/>
            <a:ext cx="1828800" cy="6858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21820375" y="7212887"/>
            <a:ext cx="198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Match</a:t>
            </a:r>
            <a:endParaRPr lang="en-US" sz="5400" dirty="0"/>
          </a:p>
        </p:txBody>
      </p:sp>
      <p:cxnSp>
        <p:nvCxnSpPr>
          <p:cNvPr id="258" name="Straight Arrow Connector 257"/>
          <p:cNvCxnSpPr/>
          <p:nvPr/>
        </p:nvCxnSpPr>
        <p:spPr>
          <a:xfrm>
            <a:off x="23746652" y="6028317"/>
            <a:ext cx="246869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23719816" y="5489708"/>
            <a:ext cx="212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FastClear#1</a:t>
            </a:r>
            <a:endParaRPr lang="en-US" sz="3200" dirty="0"/>
          </a:p>
        </p:txBody>
      </p:sp>
      <p:cxnSp>
        <p:nvCxnSpPr>
          <p:cNvPr id="260" name="Straight Arrow Connector 259"/>
          <p:cNvCxnSpPr/>
          <p:nvPr/>
        </p:nvCxnSpPr>
        <p:spPr>
          <a:xfrm>
            <a:off x="23724225" y="8586853"/>
            <a:ext cx="25160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3733335" y="8067632"/>
            <a:ext cx="212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FastClear#4</a:t>
            </a:r>
            <a:endParaRPr lang="en-US" sz="3200" dirty="0"/>
          </a:p>
        </p:txBody>
      </p:sp>
      <p:cxnSp>
        <p:nvCxnSpPr>
          <p:cNvPr id="262" name="Straight Arrow Connector 261"/>
          <p:cNvCxnSpPr/>
          <p:nvPr/>
        </p:nvCxnSpPr>
        <p:spPr>
          <a:xfrm>
            <a:off x="23726166" y="7758519"/>
            <a:ext cx="25160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23746652" y="7219910"/>
            <a:ext cx="212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FastClear#3</a:t>
            </a:r>
            <a:endParaRPr lang="en-US" sz="3200" dirty="0"/>
          </a:p>
        </p:txBody>
      </p:sp>
      <p:cxnSp>
        <p:nvCxnSpPr>
          <p:cNvPr id="264" name="Straight Arrow Connector 263"/>
          <p:cNvCxnSpPr/>
          <p:nvPr/>
        </p:nvCxnSpPr>
        <p:spPr>
          <a:xfrm>
            <a:off x="23749827" y="6965019"/>
            <a:ext cx="246869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23722991" y="6426410"/>
            <a:ext cx="212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FastClear#2</a:t>
            </a:r>
            <a:endParaRPr lang="en-US" sz="3200" dirty="0"/>
          </a:p>
        </p:txBody>
      </p:sp>
      <p:cxnSp>
        <p:nvCxnSpPr>
          <p:cNvPr id="266" name="Straight Arrow Connector 265"/>
          <p:cNvCxnSpPr/>
          <p:nvPr/>
        </p:nvCxnSpPr>
        <p:spPr>
          <a:xfrm>
            <a:off x="28064554" y="6001112"/>
            <a:ext cx="2468698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28037718" y="5462503"/>
            <a:ext cx="262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R5/6, FastCl#1</a:t>
            </a:r>
            <a:endParaRPr lang="en-US" sz="3200" b="1" dirty="0"/>
          </a:p>
        </p:txBody>
      </p:sp>
      <p:cxnSp>
        <p:nvCxnSpPr>
          <p:cNvPr id="268" name="Straight Arrow Connector 267"/>
          <p:cNvCxnSpPr/>
          <p:nvPr/>
        </p:nvCxnSpPr>
        <p:spPr>
          <a:xfrm flipV="1">
            <a:off x="28040519" y="8556395"/>
            <a:ext cx="2492733" cy="2772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28049629" y="8064894"/>
            <a:ext cx="303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R11/12, FastCl#4</a:t>
            </a:r>
            <a:endParaRPr lang="en-US" sz="3200" b="1" dirty="0"/>
          </a:p>
        </p:txBody>
      </p:sp>
      <p:cxnSp>
        <p:nvCxnSpPr>
          <p:cNvPr id="270" name="Straight Arrow Connector 269"/>
          <p:cNvCxnSpPr/>
          <p:nvPr/>
        </p:nvCxnSpPr>
        <p:spPr>
          <a:xfrm>
            <a:off x="28037718" y="7743083"/>
            <a:ext cx="2516020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28058204" y="7204474"/>
            <a:ext cx="2829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R9/10, FastCl#3</a:t>
            </a:r>
            <a:endParaRPr lang="en-US" sz="3200" b="1" dirty="0"/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28064556" y="6916091"/>
            <a:ext cx="2468698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28055888" y="6410200"/>
            <a:ext cx="262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R7/8, FastCl#2</a:t>
            </a:r>
            <a:endParaRPr lang="en-US" sz="3200" b="1" dirty="0"/>
          </a:p>
        </p:txBody>
      </p:sp>
      <p:sp>
        <p:nvSpPr>
          <p:cNvPr id="274" name="Rectangle 273"/>
          <p:cNvSpPr/>
          <p:nvPr/>
        </p:nvSpPr>
        <p:spPr>
          <a:xfrm>
            <a:off x="26229404" y="5773715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26272806" y="5629911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sp>
        <p:nvSpPr>
          <p:cNvPr id="276" name="Rectangle 275"/>
          <p:cNvSpPr/>
          <p:nvPr/>
        </p:nvSpPr>
        <p:spPr>
          <a:xfrm>
            <a:off x="26238809" y="8315479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26282211" y="8171675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sp>
        <p:nvSpPr>
          <p:cNvPr id="278" name="Rectangle 277"/>
          <p:cNvSpPr/>
          <p:nvPr/>
        </p:nvSpPr>
        <p:spPr>
          <a:xfrm>
            <a:off x="26251172" y="7501553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/>
          <p:cNvSpPr txBox="1"/>
          <p:nvPr/>
        </p:nvSpPr>
        <p:spPr>
          <a:xfrm>
            <a:off x="26259295" y="7357749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sp>
        <p:nvSpPr>
          <p:cNvPr id="280" name="Rectangle 279"/>
          <p:cNvSpPr/>
          <p:nvPr/>
        </p:nvSpPr>
        <p:spPr>
          <a:xfrm>
            <a:off x="26215893" y="6724102"/>
            <a:ext cx="1828800" cy="48183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26259295" y="6580298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Width </a:t>
            </a:r>
            <a:endParaRPr lang="en-US" sz="4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9962683" y="5802582"/>
            <a:ext cx="193468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9962683" y="6580298"/>
            <a:ext cx="19346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9932648" y="7501553"/>
            <a:ext cx="196472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9962682" y="8360019"/>
            <a:ext cx="193468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9841021" y="9855012"/>
            <a:ext cx="972727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0800883" y="6125787"/>
            <a:ext cx="0" cy="37364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0800883" y="6125787"/>
            <a:ext cx="109648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0800883" y="7011185"/>
            <a:ext cx="10964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0800883" y="7923602"/>
            <a:ext cx="109648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20800883" y="8702043"/>
            <a:ext cx="10964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/>
          <p:cNvSpPr/>
          <p:nvPr/>
        </p:nvSpPr>
        <p:spPr>
          <a:xfrm>
            <a:off x="17329030" y="10688359"/>
            <a:ext cx="2550794" cy="1678126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extBox 291"/>
          <p:cNvSpPr txBox="1"/>
          <p:nvPr/>
        </p:nvSpPr>
        <p:spPr>
          <a:xfrm>
            <a:off x="17580832" y="10612159"/>
            <a:ext cx="21188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Trigger</a:t>
            </a:r>
          </a:p>
          <a:p>
            <a:pPr algn="ctr"/>
            <a:r>
              <a:rPr lang="en-US" sz="5400" dirty="0" smtClean="0"/>
              <a:t>word</a:t>
            </a:r>
            <a:endParaRPr lang="en-US" sz="5400" dirty="0"/>
          </a:p>
        </p:txBody>
      </p:sp>
      <p:cxnSp>
        <p:nvCxnSpPr>
          <p:cNvPr id="294" name="Straight Connector 293"/>
          <p:cNvCxnSpPr/>
          <p:nvPr/>
        </p:nvCxnSpPr>
        <p:spPr>
          <a:xfrm>
            <a:off x="16533683" y="9862285"/>
            <a:ext cx="0" cy="30939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endCxn id="291" idx="1"/>
          </p:cNvCxnSpPr>
          <p:nvPr/>
        </p:nvCxnSpPr>
        <p:spPr>
          <a:xfrm>
            <a:off x="16549182" y="11527422"/>
            <a:ext cx="7798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25120239" y="10571635"/>
            <a:ext cx="2879825" cy="877251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/>
        </p:nvSpPr>
        <p:spPr>
          <a:xfrm>
            <a:off x="25189198" y="10571635"/>
            <a:ext cx="2741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/>
              <a:t>Serializer</a:t>
            </a:r>
            <a:endParaRPr lang="en-US" sz="5400" dirty="0"/>
          </a:p>
        </p:txBody>
      </p:sp>
      <p:sp>
        <p:nvSpPr>
          <p:cNvPr id="301" name="Rectangle 300"/>
          <p:cNvSpPr/>
          <p:nvPr/>
        </p:nvSpPr>
        <p:spPr>
          <a:xfrm>
            <a:off x="25100531" y="12721360"/>
            <a:ext cx="4659887" cy="83906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25166591" y="12645160"/>
            <a:ext cx="4436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/>
              <a:t>Serializer</a:t>
            </a:r>
            <a:r>
              <a:rPr lang="en-US" sz="5400" dirty="0" smtClean="0"/>
              <a:t>/Fiber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25120239" y="11696061"/>
            <a:ext cx="4659887" cy="83906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/>
          <p:cNvSpPr txBox="1"/>
          <p:nvPr/>
        </p:nvSpPr>
        <p:spPr>
          <a:xfrm>
            <a:off x="25186299" y="11619861"/>
            <a:ext cx="4436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/>
              <a:t>Serializer</a:t>
            </a:r>
            <a:r>
              <a:rPr lang="en-US" sz="5400" dirty="0" smtClean="0"/>
              <a:t>/Fiber</a:t>
            </a:r>
          </a:p>
        </p:txBody>
      </p:sp>
      <p:cxnSp>
        <p:nvCxnSpPr>
          <p:cNvPr id="306" name="Straight Connector 305"/>
          <p:cNvCxnSpPr>
            <a:endCxn id="303" idx="1"/>
          </p:cNvCxnSpPr>
          <p:nvPr/>
        </p:nvCxnSpPr>
        <p:spPr>
          <a:xfrm>
            <a:off x="19848642" y="12115593"/>
            <a:ext cx="527159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24408506" y="10896392"/>
            <a:ext cx="0" cy="2244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24408506" y="10896392"/>
            <a:ext cx="71173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endCxn id="301" idx="1"/>
          </p:cNvCxnSpPr>
          <p:nvPr/>
        </p:nvCxnSpPr>
        <p:spPr>
          <a:xfrm>
            <a:off x="24408506" y="13140891"/>
            <a:ext cx="692025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299" idx="3"/>
          </p:cNvCxnSpPr>
          <p:nvPr/>
        </p:nvCxnSpPr>
        <p:spPr>
          <a:xfrm>
            <a:off x="28000064" y="11010261"/>
            <a:ext cx="2521928" cy="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28026458" y="10458121"/>
            <a:ext cx="220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VXS P0, TRG</a:t>
            </a:r>
            <a:endParaRPr lang="en-US" sz="3200" dirty="0"/>
          </a:p>
        </p:txBody>
      </p:sp>
      <p:cxnSp>
        <p:nvCxnSpPr>
          <p:cNvPr id="319" name="Straight Arrow Connector 318"/>
          <p:cNvCxnSpPr/>
          <p:nvPr/>
        </p:nvCxnSpPr>
        <p:spPr>
          <a:xfrm>
            <a:off x="29772781" y="12172001"/>
            <a:ext cx="2521928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/>
          <p:cNvSpPr txBox="1"/>
          <p:nvPr/>
        </p:nvSpPr>
        <p:spPr>
          <a:xfrm>
            <a:off x="29799175" y="11619861"/>
            <a:ext cx="2272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QSF#A, to TI</a:t>
            </a:r>
            <a:endParaRPr lang="en-US" sz="3200" b="1" dirty="0"/>
          </a:p>
        </p:txBody>
      </p:sp>
      <p:cxnSp>
        <p:nvCxnSpPr>
          <p:cNvPr id="321" name="Straight Arrow Connector 320"/>
          <p:cNvCxnSpPr/>
          <p:nvPr/>
        </p:nvCxnSpPr>
        <p:spPr>
          <a:xfrm>
            <a:off x="29739073" y="13197300"/>
            <a:ext cx="2521928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/>
          <p:cNvSpPr txBox="1"/>
          <p:nvPr/>
        </p:nvSpPr>
        <p:spPr>
          <a:xfrm>
            <a:off x="29765467" y="12645160"/>
            <a:ext cx="224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QSF#B, to TI</a:t>
            </a:r>
            <a:endParaRPr lang="en-US" sz="3200" b="1" dirty="0"/>
          </a:p>
        </p:txBody>
      </p:sp>
      <p:pic>
        <p:nvPicPr>
          <p:cNvPr id="323" name="Picture 3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40" y="14554200"/>
            <a:ext cx="20690318" cy="7061503"/>
          </a:xfrm>
          <a:prstGeom prst="rect">
            <a:avLst/>
          </a:prstGeom>
        </p:spPr>
      </p:pic>
      <p:cxnSp>
        <p:nvCxnSpPr>
          <p:cNvPr id="324" name="Straight Arrow Connector 323"/>
          <p:cNvCxnSpPr/>
          <p:nvPr/>
        </p:nvCxnSpPr>
        <p:spPr>
          <a:xfrm>
            <a:off x="1989055" y="5871762"/>
            <a:ext cx="2363877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1857398" y="5333153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UL1/2, TRG#1</a:t>
            </a:r>
            <a:endParaRPr lang="en-US" sz="3200" b="1" dirty="0"/>
          </a:p>
        </p:txBody>
      </p:sp>
      <p:cxnSp>
        <p:nvCxnSpPr>
          <p:cNvPr id="326" name="Straight Arrow Connector 325"/>
          <p:cNvCxnSpPr/>
          <p:nvPr/>
        </p:nvCxnSpPr>
        <p:spPr>
          <a:xfrm>
            <a:off x="1957300" y="7631090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1836989" y="7092481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UL7/8, TRG#4</a:t>
            </a:r>
            <a:endParaRPr lang="en-US" sz="3200" b="1" dirty="0"/>
          </a:p>
        </p:txBody>
      </p:sp>
      <p:cxnSp>
        <p:nvCxnSpPr>
          <p:cNvPr id="328" name="Straight Arrow Connector 327"/>
          <p:cNvCxnSpPr/>
          <p:nvPr/>
        </p:nvCxnSpPr>
        <p:spPr>
          <a:xfrm>
            <a:off x="1977708" y="7050846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/>
        </p:nvSpPr>
        <p:spPr>
          <a:xfrm>
            <a:off x="1857397" y="6512237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UL5/6, TRG#3</a:t>
            </a:r>
            <a:endParaRPr lang="en-US" sz="3200" b="1" dirty="0"/>
          </a:p>
        </p:txBody>
      </p:sp>
      <p:cxnSp>
        <p:nvCxnSpPr>
          <p:cNvPr id="330" name="Straight Arrow Connector 329"/>
          <p:cNvCxnSpPr/>
          <p:nvPr/>
        </p:nvCxnSpPr>
        <p:spPr>
          <a:xfrm>
            <a:off x="1979320" y="6466071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1859009" y="5927462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UL3/4, TRG#2</a:t>
            </a:r>
            <a:endParaRPr lang="en-US" sz="3200" b="1" dirty="0"/>
          </a:p>
        </p:txBody>
      </p:sp>
      <p:sp>
        <p:nvSpPr>
          <p:cNvPr id="354" name="Rectangle 353"/>
          <p:cNvSpPr/>
          <p:nvPr/>
        </p:nvSpPr>
        <p:spPr>
          <a:xfrm>
            <a:off x="6926863" y="9114126"/>
            <a:ext cx="5950937" cy="3679793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extBox 354"/>
          <p:cNvSpPr txBox="1"/>
          <p:nvPr/>
        </p:nvSpPr>
        <p:spPr>
          <a:xfrm>
            <a:off x="7319775" y="9110238"/>
            <a:ext cx="523931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/>
              <a:t>ReadOut</a:t>
            </a:r>
            <a:r>
              <a:rPr lang="en-US" sz="6000" dirty="0" smtClean="0"/>
              <a:t> Trigger</a:t>
            </a:r>
          </a:p>
          <a:p>
            <a:pPr algn="ctr"/>
            <a:r>
              <a:rPr lang="en-US" sz="6000" dirty="0" smtClean="0"/>
              <a:t>Delay, </a:t>
            </a:r>
            <a:r>
              <a:rPr lang="en-US" sz="6000" dirty="0" err="1" smtClean="0"/>
              <a:t>Prescale</a:t>
            </a:r>
            <a:r>
              <a:rPr lang="en-US" sz="6000" dirty="0" smtClean="0"/>
              <a:t>,</a:t>
            </a:r>
          </a:p>
          <a:p>
            <a:pPr algn="ctr"/>
            <a:r>
              <a:rPr lang="en-US" sz="5400" dirty="0" smtClean="0"/>
              <a:t>Lookup table,</a:t>
            </a:r>
          </a:p>
          <a:p>
            <a:pPr algn="ctr"/>
            <a:r>
              <a:rPr lang="en-US" sz="5400" dirty="0" smtClean="0"/>
              <a:t>Trigger Rule</a:t>
            </a:r>
            <a:endParaRPr lang="en-US" sz="5400" dirty="0"/>
          </a:p>
        </p:txBody>
      </p:sp>
      <p:cxnSp>
        <p:nvCxnSpPr>
          <p:cNvPr id="357" name="Straight Arrow Connector 356"/>
          <p:cNvCxnSpPr/>
          <p:nvPr/>
        </p:nvCxnSpPr>
        <p:spPr>
          <a:xfrm>
            <a:off x="4583395" y="12594019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/>
          <p:cNvSpPr txBox="1"/>
          <p:nvPr/>
        </p:nvSpPr>
        <p:spPr>
          <a:xfrm>
            <a:off x="4332523" y="12055410"/>
            <a:ext cx="2823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VME P2 GTP </a:t>
            </a:r>
          </a:p>
          <a:p>
            <a:r>
              <a:rPr lang="en-US" sz="3200" dirty="0" smtClean="0"/>
              <a:t>#1 --- #32</a:t>
            </a:r>
            <a:endParaRPr lang="en-US" sz="3200" dirty="0"/>
          </a:p>
        </p:txBody>
      </p:sp>
      <p:cxnSp>
        <p:nvCxnSpPr>
          <p:cNvPr id="359" name="Straight Arrow Connector 358"/>
          <p:cNvCxnSpPr/>
          <p:nvPr/>
        </p:nvCxnSpPr>
        <p:spPr>
          <a:xfrm>
            <a:off x="4550602" y="9572171"/>
            <a:ext cx="2363877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TextBox 359"/>
          <p:cNvSpPr txBox="1"/>
          <p:nvPr/>
        </p:nvSpPr>
        <p:spPr>
          <a:xfrm>
            <a:off x="4418945" y="9033562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L1/2, #1</a:t>
            </a:r>
            <a:endParaRPr lang="en-US" sz="3200" dirty="0"/>
          </a:p>
        </p:txBody>
      </p:sp>
      <p:cxnSp>
        <p:nvCxnSpPr>
          <p:cNvPr id="361" name="Straight Arrow Connector 360"/>
          <p:cNvCxnSpPr/>
          <p:nvPr/>
        </p:nvCxnSpPr>
        <p:spPr>
          <a:xfrm>
            <a:off x="4572048" y="11886118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61"/>
          <p:cNvSpPr txBox="1"/>
          <p:nvPr/>
        </p:nvSpPr>
        <p:spPr>
          <a:xfrm>
            <a:off x="4451737" y="11347509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LR15/16, #16</a:t>
            </a:r>
            <a:endParaRPr lang="en-US" sz="3200" dirty="0"/>
          </a:p>
        </p:txBody>
      </p:sp>
      <p:cxnSp>
        <p:nvCxnSpPr>
          <p:cNvPr id="363" name="Straight Arrow Connector 362"/>
          <p:cNvCxnSpPr/>
          <p:nvPr/>
        </p:nvCxnSpPr>
        <p:spPr>
          <a:xfrm>
            <a:off x="4572048" y="11061438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4451737" y="10522829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LR1/2, #9</a:t>
            </a:r>
            <a:endParaRPr lang="en-US" sz="3200" dirty="0"/>
          </a:p>
        </p:txBody>
      </p:sp>
      <p:cxnSp>
        <p:nvCxnSpPr>
          <p:cNvPr id="365" name="Straight Arrow Connector 364"/>
          <p:cNvCxnSpPr/>
          <p:nvPr/>
        </p:nvCxnSpPr>
        <p:spPr>
          <a:xfrm>
            <a:off x="4555481" y="10447485"/>
            <a:ext cx="2375223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4435170" y="9908876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LL15/16, #8</a:t>
            </a:r>
            <a:endParaRPr lang="en-US" sz="3200" dirty="0"/>
          </a:p>
        </p:txBody>
      </p:sp>
      <p:sp>
        <p:nvSpPr>
          <p:cNvPr id="374" name="TextBox 373"/>
          <p:cNvSpPr txBox="1"/>
          <p:nvPr/>
        </p:nvSpPr>
        <p:spPr>
          <a:xfrm>
            <a:off x="9446088" y="13148760"/>
            <a:ext cx="237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VME P1</a:t>
            </a:r>
            <a:endParaRPr lang="en-US" sz="5400" dirty="0"/>
          </a:p>
        </p:txBody>
      </p:sp>
      <p:cxnSp>
        <p:nvCxnSpPr>
          <p:cNvPr id="376" name="Straight Arrow Connector 375"/>
          <p:cNvCxnSpPr>
            <a:stCxn id="374" idx="2"/>
          </p:cNvCxnSpPr>
          <p:nvPr/>
        </p:nvCxnSpPr>
        <p:spPr>
          <a:xfrm>
            <a:off x="10632471" y="14072090"/>
            <a:ext cx="24149" cy="86311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/>
          <p:cNvSpPr txBox="1"/>
          <p:nvPr/>
        </p:nvSpPr>
        <p:spPr>
          <a:xfrm>
            <a:off x="13548227" y="13294393"/>
            <a:ext cx="211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VXS P0</a:t>
            </a:r>
            <a:endParaRPr lang="en-US" sz="5400" dirty="0"/>
          </a:p>
        </p:txBody>
      </p:sp>
      <p:cxnSp>
        <p:nvCxnSpPr>
          <p:cNvPr id="378" name="Straight Arrow Connector 377"/>
          <p:cNvCxnSpPr>
            <a:stCxn id="377" idx="2"/>
          </p:cNvCxnSpPr>
          <p:nvPr/>
        </p:nvCxnSpPr>
        <p:spPr>
          <a:xfrm>
            <a:off x="14604606" y="14217723"/>
            <a:ext cx="154153" cy="86311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/>
          <p:cNvSpPr txBox="1"/>
          <p:nvPr/>
        </p:nvSpPr>
        <p:spPr>
          <a:xfrm>
            <a:off x="16960867" y="13301160"/>
            <a:ext cx="237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VME P2</a:t>
            </a:r>
            <a:endParaRPr lang="en-US" sz="5400" dirty="0"/>
          </a:p>
        </p:txBody>
      </p:sp>
      <p:cxnSp>
        <p:nvCxnSpPr>
          <p:cNvPr id="380" name="Straight Arrow Connector 379"/>
          <p:cNvCxnSpPr>
            <a:stCxn id="379" idx="2"/>
          </p:cNvCxnSpPr>
          <p:nvPr/>
        </p:nvCxnSpPr>
        <p:spPr>
          <a:xfrm>
            <a:off x="18147250" y="14224490"/>
            <a:ext cx="24149" cy="86311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/>
          <p:cNvSpPr txBox="1"/>
          <p:nvPr/>
        </p:nvSpPr>
        <p:spPr>
          <a:xfrm>
            <a:off x="5059433" y="21981319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UL</a:t>
            </a:r>
            <a:endParaRPr lang="en-US" sz="5400" dirty="0"/>
          </a:p>
        </p:txBody>
      </p:sp>
      <p:cxnSp>
        <p:nvCxnSpPr>
          <p:cNvPr id="382" name="Straight Arrow Connector 381"/>
          <p:cNvCxnSpPr>
            <a:stCxn id="381" idx="0"/>
          </p:cNvCxnSpPr>
          <p:nvPr/>
        </p:nvCxnSpPr>
        <p:spPr>
          <a:xfrm flipV="1">
            <a:off x="5519656" y="20116800"/>
            <a:ext cx="608796" cy="186451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/>
          <p:cNvSpPr txBox="1"/>
          <p:nvPr/>
        </p:nvSpPr>
        <p:spPr>
          <a:xfrm>
            <a:off x="6454256" y="21981319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UR</a:t>
            </a:r>
            <a:endParaRPr lang="en-US" sz="5400" dirty="0"/>
          </a:p>
        </p:txBody>
      </p:sp>
      <p:cxnSp>
        <p:nvCxnSpPr>
          <p:cNvPr id="388" name="Straight Arrow Connector 387"/>
          <p:cNvCxnSpPr>
            <a:stCxn id="387" idx="0"/>
          </p:cNvCxnSpPr>
          <p:nvPr/>
        </p:nvCxnSpPr>
        <p:spPr>
          <a:xfrm flipV="1">
            <a:off x="6956958" y="19354800"/>
            <a:ext cx="198914" cy="262651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TextBox 389"/>
          <p:cNvSpPr txBox="1"/>
          <p:nvPr/>
        </p:nvSpPr>
        <p:spPr>
          <a:xfrm>
            <a:off x="9337349" y="22038668"/>
            <a:ext cx="768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L</a:t>
            </a:r>
            <a:r>
              <a:rPr lang="en-US" sz="5400" dirty="0" smtClean="0"/>
              <a:t>L</a:t>
            </a:r>
            <a:endParaRPr lang="en-US" sz="5400" dirty="0"/>
          </a:p>
        </p:txBody>
      </p:sp>
      <p:cxnSp>
        <p:nvCxnSpPr>
          <p:cNvPr id="391" name="Straight Arrow Connector 390"/>
          <p:cNvCxnSpPr>
            <a:stCxn id="390" idx="0"/>
          </p:cNvCxnSpPr>
          <p:nvPr/>
        </p:nvCxnSpPr>
        <p:spPr>
          <a:xfrm flipV="1">
            <a:off x="9721429" y="20174150"/>
            <a:ext cx="684939" cy="186451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TextBox 391"/>
          <p:cNvSpPr txBox="1"/>
          <p:nvPr/>
        </p:nvSpPr>
        <p:spPr>
          <a:xfrm>
            <a:off x="10732172" y="22038668"/>
            <a:ext cx="853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L</a:t>
            </a:r>
            <a:r>
              <a:rPr lang="en-US" sz="5400" dirty="0" smtClean="0"/>
              <a:t>R</a:t>
            </a:r>
            <a:endParaRPr lang="en-US" sz="5400" dirty="0"/>
          </a:p>
        </p:txBody>
      </p:sp>
      <p:cxnSp>
        <p:nvCxnSpPr>
          <p:cNvPr id="393" name="Straight Arrow Connector 392"/>
          <p:cNvCxnSpPr>
            <a:stCxn id="392" idx="0"/>
          </p:cNvCxnSpPr>
          <p:nvPr/>
        </p:nvCxnSpPr>
        <p:spPr>
          <a:xfrm flipV="1">
            <a:off x="11158732" y="19412150"/>
            <a:ext cx="275056" cy="262651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/>
          <p:cNvSpPr txBox="1"/>
          <p:nvPr/>
        </p:nvSpPr>
        <p:spPr>
          <a:xfrm>
            <a:off x="19382260" y="22178368"/>
            <a:ext cx="476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L</a:t>
            </a:r>
            <a:endParaRPr lang="en-US" sz="5400" dirty="0"/>
          </a:p>
        </p:txBody>
      </p:sp>
      <p:cxnSp>
        <p:nvCxnSpPr>
          <p:cNvPr id="395" name="Straight Arrow Connector 394"/>
          <p:cNvCxnSpPr>
            <a:stCxn id="394" idx="0"/>
          </p:cNvCxnSpPr>
          <p:nvPr/>
        </p:nvCxnSpPr>
        <p:spPr>
          <a:xfrm flipV="1">
            <a:off x="19620466" y="20313850"/>
            <a:ext cx="830813" cy="186451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/>
          <p:cNvSpPr txBox="1"/>
          <p:nvPr/>
        </p:nvSpPr>
        <p:spPr>
          <a:xfrm>
            <a:off x="20777083" y="22178368"/>
            <a:ext cx="561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</a:t>
            </a:r>
            <a:endParaRPr lang="en-US" sz="5400" dirty="0"/>
          </a:p>
        </p:txBody>
      </p:sp>
      <p:cxnSp>
        <p:nvCxnSpPr>
          <p:cNvPr id="397" name="Straight Arrow Connector 396"/>
          <p:cNvCxnSpPr>
            <a:stCxn id="396" idx="0"/>
          </p:cNvCxnSpPr>
          <p:nvPr/>
        </p:nvCxnSpPr>
        <p:spPr>
          <a:xfrm flipV="1">
            <a:off x="21057769" y="19551850"/>
            <a:ext cx="420930" cy="262651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13133663" y="22103558"/>
            <a:ext cx="1647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QSFA</a:t>
            </a:r>
            <a:endParaRPr lang="en-US" sz="5400" dirty="0"/>
          </a:p>
        </p:txBody>
      </p:sp>
      <p:cxnSp>
        <p:nvCxnSpPr>
          <p:cNvPr id="399" name="Straight Arrow Connector 398"/>
          <p:cNvCxnSpPr>
            <a:stCxn id="398" idx="0"/>
          </p:cNvCxnSpPr>
          <p:nvPr/>
        </p:nvCxnSpPr>
        <p:spPr>
          <a:xfrm flipV="1">
            <a:off x="13957575" y="21246109"/>
            <a:ext cx="0" cy="85744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/>
          <p:nvPr/>
        </p:nvSpPr>
        <p:spPr>
          <a:xfrm>
            <a:off x="15783936" y="22168843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QSFB</a:t>
            </a:r>
            <a:endParaRPr lang="en-US" sz="5400" dirty="0"/>
          </a:p>
        </p:txBody>
      </p:sp>
      <p:cxnSp>
        <p:nvCxnSpPr>
          <p:cNvPr id="401" name="Straight Arrow Connector 400"/>
          <p:cNvCxnSpPr>
            <a:stCxn id="400" idx="0"/>
          </p:cNvCxnSpPr>
          <p:nvPr/>
        </p:nvCxnSpPr>
        <p:spPr>
          <a:xfrm flipH="1" flipV="1">
            <a:off x="16615253" y="21246109"/>
            <a:ext cx="1" cy="92273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5646710" y="9645281"/>
            <a:ext cx="0" cy="336919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5635570" y="11107604"/>
            <a:ext cx="0" cy="336919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21543975" y="9386983"/>
            <a:ext cx="3187691" cy="877251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21478699" y="9439513"/>
            <a:ext cx="3353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Delay/Width</a:t>
            </a:r>
            <a:endParaRPr lang="en-US" sz="4800" dirty="0"/>
          </a:p>
        </p:txBody>
      </p:sp>
      <p:sp>
        <p:nvSpPr>
          <p:cNvPr id="187" name="Rectangle 186"/>
          <p:cNvSpPr/>
          <p:nvPr/>
        </p:nvSpPr>
        <p:spPr>
          <a:xfrm>
            <a:off x="20451389" y="10688359"/>
            <a:ext cx="1970189" cy="126127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20451389" y="10520326"/>
            <a:ext cx="1958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second</a:t>
            </a:r>
          </a:p>
          <a:p>
            <a:pPr algn="ctr"/>
            <a:r>
              <a:rPr lang="en-US" sz="4800" dirty="0" smtClean="0"/>
              <a:t>word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532465" y="8916747"/>
            <a:ext cx="0" cy="470236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33335" y="7958169"/>
            <a:ext cx="269665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003000" y="7969768"/>
            <a:ext cx="0" cy="1435318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3733335" y="7109479"/>
            <a:ext cx="498265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24231600" y="7121078"/>
            <a:ext cx="0" cy="2265905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23733335" y="6235760"/>
            <a:ext cx="675171" cy="1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24408506" y="6235760"/>
            <a:ext cx="0" cy="3151223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21294" y="8930941"/>
            <a:ext cx="77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YES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98400" y="8433972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NO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21820375" y="10270510"/>
            <a:ext cx="0" cy="4178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21057769" y="11949629"/>
            <a:ext cx="0" cy="16596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7331530" y="12611325"/>
            <a:ext cx="4488842" cy="585975"/>
          </a:xfrm>
          <a:prstGeom prst="rect">
            <a:avLst/>
          </a:prstGeom>
          <a:solidFill>
            <a:srgbClr val="00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17448083" y="12390352"/>
            <a:ext cx="4376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Prompt Trigger</a:t>
            </a:r>
            <a:endParaRPr lang="en-US" sz="5400" dirty="0"/>
          </a:p>
        </p:txBody>
      </p:sp>
      <p:cxnSp>
        <p:nvCxnSpPr>
          <p:cNvPr id="199" name="Straight Arrow Connector 198"/>
          <p:cNvCxnSpPr/>
          <p:nvPr/>
        </p:nvCxnSpPr>
        <p:spPr>
          <a:xfrm>
            <a:off x="16518000" y="12956243"/>
            <a:ext cx="7798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11000" y="1219200"/>
            <a:ext cx="977652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 TD board picture</a:t>
            </a:r>
            <a:endParaRPr lang="en-US" dirty="0"/>
          </a:p>
        </p:txBody>
      </p:sp>
      <p:pic>
        <p:nvPicPr>
          <p:cNvPr id="6" name="Picture 5" descr="TDpro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438400"/>
            <a:ext cx="26365200" cy="2137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63400" y="0"/>
            <a:ext cx="8756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TI board block diagram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11887200" y="6858000"/>
            <a:ext cx="5486400" cy="5486400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1371600"/>
            <a:ext cx="2743200" cy="3657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73152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371600"/>
            <a:ext cx="4572000" cy="2743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059400" y="1371600"/>
            <a:ext cx="4572000" cy="2743200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258800" y="1371600"/>
            <a:ext cx="3657600" cy="18288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060400" y="2286000"/>
            <a:ext cx="27432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060400" y="9601200"/>
            <a:ext cx="2743200" cy="6400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0" y="18745200"/>
            <a:ext cx="3657600" cy="182880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411200" y="21488400"/>
            <a:ext cx="3657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830800" y="21488400"/>
            <a:ext cx="45720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0" y="7467600"/>
            <a:ext cx="26276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87200" y="7924800"/>
            <a:ext cx="55085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FPGA</a:t>
            </a:r>
          </a:p>
          <a:p>
            <a:pPr algn="ctr"/>
            <a:r>
              <a:rPr lang="en-US" sz="6000" dirty="0" smtClean="0"/>
              <a:t>Xilinx XC5VLX30T</a:t>
            </a:r>
          </a:p>
          <a:p>
            <a:pPr algn="ctr"/>
            <a:r>
              <a:rPr lang="en-US" sz="6000" dirty="0" smtClean="0"/>
              <a:t>-1FF665C</a:t>
            </a:r>
            <a:endParaRPr lang="en-US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2362200"/>
            <a:ext cx="2784738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Generic </a:t>
            </a:r>
          </a:p>
          <a:p>
            <a:pPr algn="ctr"/>
            <a:r>
              <a:rPr lang="en-US" sz="6000" dirty="0" smtClean="0"/>
              <a:t>outputs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2400" y="1752600"/>
            <a:ext cx="4629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/>
              <a:t>Asyn</a:t>
            </a:r>
            <a:r>
              <a:rPr lang="en-US" sz="6000" dirty="0" smtClean="0"/>
              <a:t> </a:t>
            </a:r>
            <a:r>
              <a:rPr lang="en-US" sz="6000" dirty="0" err="1" smtClean="0"/>
              <a:t>Trg</a:t>
            </a:r>
            <a:r>
              <a:rPr lang="en-US" sz="6000" dirty="0" smtClean="0"/>
              <a:t> Input</a:t>
            </a:r>
          </a:p>
          <a:p>
            <a:pPr algn="ctr"/>
            <a:r>
              <a:rPr lang="en-US" sz="6000" dirty="0" smtClean="0"/>
              <a:t>(front panel)</a:t>
            </a:r>
            <a:endParaRPr lang="en-US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13487400" y="1295400"/>
            <a:ext cx="3237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LED </a:t>
            </a:r>
          </a:p>
          <a:p>
            <a:pPr algn="ctr"/>
            <a:r>
              <a:rPr lang="en-US" sz="6000" dirty="0" smtClean="0"/>
              <a:t>indicators</a:t>
            </a:r>
            <a:endParaRPr lang="en-US" sz="6000" dirty="0"/>
          </a:p>
        </p:txBody>
      </p:sp>
      <p:sp>
        <p:nvSpPr>
          <p:cNvPr id="33" name="TextBox 32"/>
          <p:cNvSpPr txBox="1"/>
          <p:nvPr/>
        </p:nvSpPr>
        <p:spPr>
          <a:xfrm>
            <a:off x="17983200" y="1676400"/>
            <a:ext cx="4706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PROM XCF32P</a:t>
            </a:r>
          </a:p>
          <a:p>
            <a:pPr algn="ctr"/>
            <a:r>
              <a:rPr lang="en-US" sz="6000" dirty="0" smtClean="0"/>
              <a:t>(32 Mb, 2 ver.)</a:t>
            </a:r>
            <a:endParaRPr lang="en-US" sz="6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716000" y="21564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Front Panel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30800" y="21488400"/>
            <a:ext cx="4634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Oscillator </a:t>
            </a:r>
            <a:r>
              <a:rPr lang="en-US" sz="3600" dirty="0" smtClean="0"/>
              <a:t>(250 MHz)</a:t>
            </a:r>
            <a:endParaRPr lang="en-US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16002000" y="18897600"/>
            <a:ext cx="3592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Clock select</a:t>
            </a:r>
          </a:p>
          <a:p>
            <a:pPr algn="ctr"/>
            <a:r>
              <a:rPr lang="en-US" sz="4800" dirty="0" smtClean="0"/>
              <a:t>(MC100EP57)</a:t>
            </a:r>
            <a:endParaRPr lang="en-US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25222200" y="4191000"/>
            <a:ext cx="4375430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VME 64X</a:t>
            </a:r>
          </a:p>
          <a:p>
            <a:pPr algn="ctr"/>
            <a:r>
              <a:rPr lang="en-US" sz="6000" dirty="0" smtClean="0"/>
              <a:t>Power supply</a:t>
            </a:r>
            <a:endParaRPr lang="en-US" sz="6000" dirty="0"/>
          </a:p>
        </p:txBody>
      </p:sp>
      <p:sp>
        <p:nvSpPr>
          <p:cNvPr id="40" name="TextBox 39"/>
          <p:cNvSpPr txBox="1"/>
          <p:nvPr/>
        </p:nvSpPr>
        <p:spPr>
          <a:xfrm>
            <a:off x="24003000" y="11963400"/>
            <a:ext cx="6473695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VXS P0</a:t>
            </a:r>
          </a:p>
          <a:p>
            <a:pPr algn="ctr"/>
            <a:r>
              <a:rPr lang="en-US" sz="6000" dirty="0" smtClean="0"/>
              <a:t>Fast communication</a:t>
            </a:r>
            <a:endParaRPr lang="en-US" sz="6000" dirty="0"/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10287000" y="4419600"/>
            <a:ext cx="2819400" cy="2209800"/>
          </a:xfrm>
          <a:prstGeom prst="bentConnector3">
            <a:avLst>
              <a:gd name="adj1" fmla="val 42793"/>
            </a:avLst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4478000" y="3276600"/>
            <a:ext cx="18737" cy="3623608"/>
          </a:xfrm>
          <a:prstGeom prst="straightConnector1">
            <a:avLst/>
          </a:prstGeom>
          <a:ln w="1016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5400000" flipH="1" flipV="1">
            <a:off x="15506700" y="4381500"/>
            <a:ext cx="2743200" cy="2362200"/>
          </a:xfrm>
          <a:prstGeom prst="bentConnector3">
            <a:avLst>
              <a:gd name="adj1" fmla="val 70833"/>
            </a:avLst>
          </a:prstGeom>
          <a:ln w="1016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5400000">
            <a:off x="16535400" y="4495800"/>
            <a:ext cx="2743200" cy="2133600"/>
          </a:xfrm>
          <a:prstGeom prst="bentConnector3">
            <a:avLst>
              <a:gd name="adj1" fmla="val 64583"/>
            </a:avLst>
          </a:prstGeom>
          <a:ln w="1016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7373600" y="7162800"/>
            <a:ext cx="8686800" cy="0"/>
          </a:xfrm>
          <a:prstGeom prst="straightConnector1">
            <a:avLst/>
          </a:prstGeom>
          <a:ln w="190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7297400" y="11811000"/>
            <a:ext cx="8763000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5400000" flipH="1" flipV="1">
            <a:off x="15887700" y="20688300"/>
            <a:ext cx="9144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6200000" flipV="1">
            <a:off x="17754600" y="20726400"/>
            <a:ext cx="914400" cy="609600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>
            <a:off x="5486400" y="4572000"/>
            <a:ext cx="6400800" cy="2286000"/>
          </a:xfrm>
          <a:prstGeom prst="bentConnector3">
            <a:avLst>
              <a:gd name="adj1" fmla="val 77891"/>
            </a:avLst>
          </a:prstGeom>
          <a:ln w="1143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11391900" y="4838700"/>
            <a:ext cx="2971800" cy="1066800"/>
          </a:xfrm>
          <a:prstGeom prst="bentConnector3">
            <a:avLst>
              <a:gd name="adj1" fmla="val -962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049000" y="4572000"/>
            <a:ext cx="1346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6+1</a:t>
            </a:r>
            <a:endParaRPr lang="en-US" sz="6000" dirty="0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10591800" y="4572000"/>
            <a:ext cx="685800" cy="13716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4478000" y="47244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14173200" y="426720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6154400" y="4191000"/>
            <a:ext cx="167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JTAG</a:t>
            </a:r>
            <a:endParaRPr lang="en-US" sz="6000" dirty="0"/>
          </a:p>
        </p:txBody>
      </p:sp>
      <p:sp>
        <p:nvSpPr>
          <p:cNvPr id="72" name="TextBox 71"/>
          <p:cNvSpPr txBox="1"/>
          <p:nvPr/>
        </p:nvSpPr>
        <p:spPr>
          <a:xfrm>
            <a:off x="16383000" y="5257800"/>
            <a:ext cx="2842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PROGRAM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18288000" y="6248400"/>
            <a:ext cx="6940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VME64X </a:t>
            </a:r>
            <a:r>
              <a:rPr lang="en-US" sz="4400" dirty="0" smtClean="0"/>
              <a:t>(</a:t>
            </a:r>
            <a:r>
              <a:rPr lang="en-US" sz="4400" dirty="0" err="1" smtClean="0"/>
              <a:t>control,readout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74" name="Rectangle 73"/>
          <p:cNvSpPr/>
          <p:nvPr/>
        </p:nvSpPr>
        <p:spPr>
          <a:xfrm>
            <a:off x="22402800" y="4572000"/>
            <a:ext cx="2057400" cy="1828800"/>
          </a:xfrm>
          <a:prstGeom prst="rect">
            <a:avLst/>
          </a:prstGeom>
          <a:solidFill>
            <a:srgbClr val="7030A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Arrow Connector 74"/>
          <p:cNvCxnSpPr>
            <a:endCxn id="77" idx="3"/>
          </p:cNvCxnSpPr>
          <p:nvPr/>
        </p:nvCxnSpPr>
        <p:spPr>
          <a:xfrm flipH="1">
            <a:off x="24491167" y="5486400"/>
            <a:ext cx="1569233" cy="5209"/>
          </a:xfrm>
          <a:prstGeom prst="straightConnector1">
            <a:avLst/>
          </a:prstGeom>
          <a:ln w="1143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stCxn id="74" idx="0"/>
            <a:endCxn id="33" idx="3"/>
          </p:cNvCxnSpPr>
          <p:nvPr/>
        </p:nvCxnSpPr>
        <p:spPr>
          <a:xfrm rot="16200000" flipV="1">
            <a:off x="22097699" y="3238198"/>
            <a:ext cx="1926104" cy="741499"/>
          </a:xfrm>
          <a:prstGeom prst="bentConnector2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2326600" y="4953000"/>
            <a:ext cx="2164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Emergency</a:t>
            </a:r>
          </a:p>
          <a:p>
            <a:pPr algn="ctr"/>
            <a:r>
              <a:rPr lang="en-US" sz="3200" dirty="0" smtClean="0"/>
              <a:t>VME</a:t>
            </a:r>
            <a:r>
              <a:rPr lang="en-US" sz="3200" dirty="0" smtClean="0">
                <a:sym typeface="Wingdings" pitchFamily="2" charset="2"/>
              </a:rPr>
              <a:t>JTAG</a:t>
            </a:r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22783800" y="3048000"/>
            <a:ext cx="167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JTAG</a:t>
            </a:r>
            <a:endParaRPr lang="en-US" sz="6000" dirty="0"/>
          </a:p>
        </p:txBody>
      </p:sp>
      <p:sp>
        <p:nvSpPr>
          <p:cNvPr id="79" name="TextBox 78"/>
          <p:cNvSpPr txBox="1"/>
          <p:nvPr/>
        </p:nvSpPr>
        <p:spPr>
          <a:xfrm>
            <a:off x="24765000" y="4724400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User</a:t>
            </a:r>
          </a:p>
          <a:p>
            <a:pPr algn="ctr"/>
            <a:r>
              <a:rPr lang="en-US" sz="4800" dirty="0" smtClean="0"/>
              <a:t>AM</a:t>
            </a:r>
            <a:endParaRPr lang="en-US" sz="4800" dirty="0"/>
          </a:p>
        </p:txBody>
      </p:sp>
      <p:sp>
        <p:nvSpPr>
          <p:cNvPr id="83" name="TextBox 82"/>
          <p:cNvSpPr txBox="1"/>
          <p:nvPr/>
        </p:nvSpPr>
        <p:spPr>
          <a:xfrm>
            <a:off x="19354800" y="10896600"/>
            <a:ext cx="4051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I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C (SD, CTP)</a:t>
            </a:r>
            <a:endParaRPr lang="en-US" sz="6000" dirty="0"/>
          </a:p>
        </p:txBody>
      </p:sp>
      <p:sp>
        <p:nvSpPr>
          <p:cNvPr id="84" name="TextBox 83"/>
          <p:cNvSpPr txBox="1"/>
          <p:nvPr/>
        </p:nvSpPr>
        <p:spPr>
          <a:xfrm>
            <a:off x="1828800" y="22402800"/>
            <a:ext cx="5762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TI: not populated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5943600" y="5029200"/>
            <a:ext cx="4002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8</a:t>
            </a:r>
            <a:r>
              <a:rPr lang="en-US" sz="5400" dirty="0" smtClean="0"/>
              <a:t> (ECL)</a:t>
            </a:r>
          </a:p>
          <a:p>
            <a:pPr algn="ctr"/>
            <a:r>
              <a:rPr lang="en-US" sz="5400" dirty="0" err="1" smtClean="0"/>
              <a:t>Trg</a:t>
            </a:r>
            <a:r>
              <a:rPr lang="en-US" sz="5400" dirty="0" smtClean="0"/>
              <a:t>, Busy, etc.</a:t>
            </a:r>
            <a:endParaRPr lang="en-US" sz="5400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477000" y="461772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7983200" y="10439400"/>
            <a:ext cx="1489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BUSY</a:t>
            </a:r>
            <a:endParaRPr lang="en-US" sz="4800" dirty="0"/>
          </a:p>
        </p:txBody>
      </p:sp>
      <p:sp>
        <p:nvSpPr>
          <p:cNvPr id="90" name="TextBox 89"/>
          <p:cNvSpPr txBox="1"/>
          <p:nvPr/>
        </p:nvSpPr>
        <p:spPr>
          <a:xfrm>
            <a:off x="22402800" y="7848600"/>
            <a:ext cx="2937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TRIGGER</a:t>
            </a:r>
            <a:endParaRPr lang="en-US" sz="6000" dirty="0"/>
          </a:p>
        </p:txBody>
      </p:sp>
      <p:sp>
        <p:nvSpPr>
          <p:cNvPr id="91" name="TextBox 90"/>
          <p:cNvSpPr txBox="1"/>
          <p:nvPr/>
        </p:nvSpPr>
        <p:spPr>
          <a:xfrm>
            <a:off x="22555200" y="9220200"/>
            <a:ext cx="18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SYNC</a:t>
            </a:r>
            <a:endParaRPr lang="en-US" sz="6000" dirty="0"/>
          </a:p>
        </p:txBody>
      </p:sp>
      <p:sp>
        <p:nvSpPr>
          <p:cNvPr id="92" name="TextBox 91"/>
          <p:cNvSpPr txBox="1"/>
          <p:nvPr/>
        </p:nvSpPr>
        <p:spPr>
          <a:xfrm>
            <a:off x="12337186" y="3962400"/>
            <a:ext cx="1800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I</a:t>
            </a:r>
            <a:r>
              <a:rPr lang="en-US" sz="4800" dirty="0" smtClean="0"/>
              <a:t>nhibit</a:t>
            </a:r>
            <a:endParaRPr lang="en-US" sz="4800" dirty="0"/>
          </a:p>
        </p:txBody>
      </p:sp>
      <p:sp>
        <p:nvSpPr>
          <p:cNvPr id="118" name="Rectangle 117"/>
          <p:cNvSpPr/>
          <p:nvPr/>
        </p:nvSpPr>
        <p:spPr>
          <a:xfrm>
            <a:off x="1828800" y="91440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286000" y="9296400"/>
            <a:ext cx="26276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HFBR#2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828800" y="109728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2286000" y="11125200"/>
            <a:ext cx="262764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HFBR#3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828800" y="128016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286000" y="12954000"/>
            <a:ext cx="26276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HFBR#4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828800" y="146304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286000" y="14782800"/>
            <a:ext cx="26276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HFBR#5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828800" y="164592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2286000" y="16611600"/>
            <a:ext cx="26276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HFBR#6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828800" y="182880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2286000" y="18440400"/>
            <a:ext cx="26276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HFBR#7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828800" y="20116800"/>
            <a:ext cx="36576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2286000" y="20269200"/>
            <a:ext cx="26276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HFBR#8</a:t>
            </a:r>
          </a:p>
        </p:txBody>
      </p:sp>
      <p:cxnSp>
        <p:nvCxnSpPr>
          <p:cNvPr id="133" name="Elbow Connector 132"/>
          <p:cNvCxnSpPr/>
          <p:nvPr/>
        </p:nvCxnSpPr>
        <p:spPr>
          <a:xfrm>
            <a:off x="5486400" y="8458200"/>
            <a:ext cx="10515600" cy="10363200"/>
          </a:xfrm>
          <a:prstGeom prst="bentConnector3">
            <a:avLst>
              <a:gd name="adj1" fmla="val 17391"/>
            </a:avLst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endCxn id="37" idx="1"/>
          </p:cNvCxnSpPr>
          <p:nvPr/>
        </p:nvCxnSpPr>
        <p:spPr>
          <a:xfrm>
            <a:off x="5486400" y="15773400"/>
            <a:ext cx="10515600" cy="3909030"/>
          </a:xfrm>
          <a:prstGeom prst="bentConnector3">
            <a:avLst>
              <a:gd name="adj1" fmla="val 8696"/>
            </a:avLst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17297400" y="15697200"/>
            <a:ext cx="3657600" cy="182880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17116966" y="15849600"/>
            <a:ext cx="3953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Clock </a:t>
            </a:r>
            <a:r>
              <a:rPr lang="en-US" sz="4800" dirty="0" err="1" smtClean="0"/>
              <a:t>Synthizer</a:t>
            </a:r>
            <a:endParaRPr lang="en-US" sz="4800" dirty="0" smtClean="0"/>
          </a:p>
          <a:p>
            <a:pPr algn="ctr"/>
            <a:r>
              <a:rPr lang="en-US" sz="4800" dirty="0" smtClean="0"/>
              <a:t>(AD9510)</a:t>
            </a:r>
            <a:endParaRPr lang="en-US" sz="4800" dirty="0"/>
          </a:p>
        </p:txBody>
      </p:sp>
      <p:sp>
        <p:nvSpPr>
          <p:cNvPr id="150" name="Rectangle 149"/>
          <p:cNvSpPr/>
          <p:nvPr/>
        </p:nvSpPr>
        <p:spPr>
          <a:xfrm>
            <a:off x="11887200" y="15697200"/>
            <a:ext cx="3657600" cy="182880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1730907" y="15849600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Clock </a:t>
            </a:r>
            <a:r>
              <a:rPr lang="en-US" sz="4800" dirty="0" err="1" smtClean="0"/>
              <a:t>Fanout</a:t>
            </a:r>
            <a:endParaRPr lang="en-US" sz="4800" dirty="0" smtClean="0"/>
          </a:p>
          <a:p>
            <a:pPr algn="ctr"/>
            <a:r>
              <a:rPr lang="en-US" sz="4800" dirty="0" smtClean="0"/>
              <a:t>(MC100EP111)</a:t>
            </a:r>
            <a:endParaRPr lang="en-US" sz="4800" dirty="0"/>
          </a:p>
        </p:txBody>
      </p:sp>
      <p:cxnSp>
        <p:nvCxnSpPr>
          <p:cNvPr id="153" name="Elbow Connector 152"/>
          <p:cNvCxnSpPr>
            <a:endCxn id="148" idx="2"/>
          </p:cNvCxnSpPr>
          <p:nvPr/>
        </p:nvCxnSpPr>
        <p:spPr>
          <a:xfrm rot="5400000" flipH="1" flipV="1">
            <a:off x="18364200" y="17983200"/>
            <a:ext cx="1219200" cy="304800"/>
          </a:xfrm>
          <a:prstGeom prst="bentConnector3">
            <a:avLst>
              <a:gd name="adj1" fmla="val 50000"/>
            </a:avLst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>
            <a:off x="15544800" y="16840200"/>
            <a:ext cx="1752600" cy="0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/>
          <p:nvPr/>
        </p:nvCxnSpPr>
        <p:spPr>
          <a:xfrm>
            <a:off x="14325600" y="17526000"/>
            <a:ext cx="1828800" cy="533400"/>
          </a:xfrm>
          <a:prstGeom prst="bentConnector3">
            <a:avLst>
              <a:gd name="adj1" fmla="val 1389"/>
            </a:avLst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flipV="1">
            <a:off x="16154400" y="17526000"/>
            <a:ext cx="1676400" cy="533400"/>
          </a:xfrm>
          <a:prstGeom prst="bentConnector3">
            <a:avLst>
              <a:gd name="adj1" fmla="val 100000"/>
            </a:avLst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/>
          <p:nvPr/>
        </p:nvCxnSpPr>
        <p:spPr>
          <a:xfrm rot="10800000" flipV="1">
            <a:off x="15621000" y="14935200"/>
            <a:ext cx="10439400" cy="1143000"/>
          </a:xfrm>
          <a:prstGeom prst="bentConnector3">
            <a:avLst>
              <a:gd name="adj1" fmla="val 88047"/>
            </a:avLst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21869400" y="15621000"/>
            <a:ext cx="1828800" cy="182880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1869400" y="15773400"/>
            <a:ext cx="1786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Clock</a:t>
            </a:r>
          </a:p>
          <a:p>
            <a:pPr algn="ctr"/>
            <a:r>
              <a:rPr lang="en-US" sz="4800" dirty="0" smtClean="0"/>
              <a:t>switch</a:t>
            </a: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20955000" y="16002000"/>
            <a:ext cx="9144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20955000" y="16459200"/>
            <a:ext cx="9144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20955000" y="16840200"/>
            <a:ext cx="9144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20955000" y="17221200"/>
            <a:ext cx="9144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/>
          <p:nvPr/>
        </p:nvCxnSpPr>
        <p:spPr>
          <a:xfrm flipV="1">
            <a:off x="23698200" y="15468600"/>
            <a:ext cx="2362200" cy="533400"/>
          </a:xfrm>
          <a:prstGeom prst="bentConnector3">
            <a:avLst>
              <a:gd name="adj1" fmla="val 50000"/>
            </a:avLst>
          </a:prstGeom>
          <a:ln w="1016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26060400" y="16916400"/>
            <a:ext cx="2743200" cy="548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24345678" y="18745200"/>
            <a:ext cx="5331139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err="1" smtClean="0"/>
              <a:t>Vme</a:t>
            </a:r>
            <a:r>
              <a:rPr lang="en-US" sz="6000" dirty="0" smtClean="0"/>
              <a:t> P2</a:t>
            </a:r>
          </a:p>
          <a:p>
            <a:pPr algn="ctr"/>
            <a:r>
              <a:rPr lang="en-US" sz="6000" dirty="0" smtClean="0"/>
              <a:t>Front Panel Con.</a:t>
            </a:r>
          </a:p>
        </p:txBody>
      </p:sp>
      <p:cxnSp>
        <p:nvCxnSpPr>
          <p:cNvPr id="178" name="Elbow Connector 177"/>
          <p:cNvCxnSpPr/>
          <p:nvPr/>
        </p:nvCxnSpPr>
        <p:spPr>
          <a:xfrm>
            <a:off x="23698200" y="16992600"/>
            <a:ext cx="2362200" cy="838200"/>
          </a:xfrm>
          <a:prstGeom prst="bentConnector3">
            <a:avLst>
              <a:gd name="adj1" fmla="val 50000"/>
            </a:avLst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17325434" y="12801600"/>
            <a:ext cx="3657600" cy="18288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>
            <a:off x="17184434" y="12954000"/>
            <a:ext cx="3874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GBE </a:t>
            </a:r>
            <a:r>
              <a:rPr lang="en-US" sz="4800" dirty="0" err="1" smtClean="0"/>
              <a:t>resampler</a:t>
            </a:r>
            <a:endParaRPr lang="en-US" sz="4800" dirty="0" smtClean="0"/>
          </a:p>
          <a:p>
            <a:pPr algn="ctr"/>
            <a:r>
              <a:rPr lang="en-US" sz="4800" dirty="0" smtClean="0"/>
              <a:t>(AD2805)</a:t>
            </a:r>
            <a:endParaRPr lang="en-US" sz="4800" dirty="0"/>
          </a:p>
        </p:txBody>
      </p:sp>
      <p:cxnSp>
        <p:nvCxnSpPr>
          <p:cNvPr id="184" name="Elbow Connector 183"/>
          <p:cNvCxnSpPr/>
          <p:nvPr/>
        </p:nvCxnSpPr>
        <p:spPr>
          <a:xfrm rot="10800000">
            <a:off x="5486400" y="13258800"/>
            <a:ext cx="6400800" cy="3276600"/>
          </a:xfrm>
          <a:prstGeom prst="bentConnector3">
            <a:avLst>
              <a:gd name="adj1" fmla="val 88095"/>
            </a:avLst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/>
          <p:nvPr/>
        </p:nvCxnSpPr>
        <p:spPr>
          <a:xfrm rot="10800000">
            <a:off x="5486400" y="15087600"/>
            <a:ext cx="6400800" cy="1676400"/>
          </a:xfrm>
          <a:prstGeom prst="bentConnector3">
            <a:avLst>
              <a:gd name="adj1" fmla="val 91157"/>
            </a:avLst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rot="10800000" flipV="1">
            <a:off x="5486400" y="17221200"/>
            <a:ext cx="6400800" cy="1524000"/>
          </a:xfrm>
          <a:prstGeom prst="bentConnector3">
            <a:avLst>
              <a:gd name="adj1" fmla="val 91043"/>
            </a:avLst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/>
          <p:nvPr/>
        </p:nvCxnSpPr>
        <p:spPr>
          <a:xfrm rot="10800000" flipV="1">
            <a:off x="5486400" y="17526000"/>
            <a:ext cx="6400800" cy="3124200"/>
          </a:xfrm>
          <a:prstGeom prst="bentConnector3">
            <a:avLst>
              <a:gd name="adj1" fmla="val 88322"/>
            </a:avLst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lbow Connector 193"/>
          <p:cNvCxnSpPr/>
          <p:nvPr/>
        </p:nvCxnSpPr>
        <p:spPr>
          <a:xfrm rot="10800000">
            <a:off x="5486400" y="11430000"/>
            <a:ext cx="6400800" cy="4876800"/>
          </a:xfrm>
          <a:prstGeom prst="bentConnector3">
            <a:avLst>
              <a:gd name="adj1" fmla="val 82880"/>
            </a:avLst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/>
          <p:nvPr/>
        </p:nvCxnSpPr>
        <p:spPr>
          <a:xfrm rot="10800000">
            <a:off x="5486400" y="9677400"/>
            <a:ext cx="6400800" cy="6324600"/>
          </a:xfrm>
          <a:prstGeom prst="bentConnector3">
            <a:avLst>
              <a:gd name="adj1" fmla="val 79025"/>
            </a:avLst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/>
          <p:nvPr/>
        </p:nvCxnSpPr>
        <p:spPr>
          <a:xfrm rot="10800000">
            <a:off x="7010400" y="14478000"/>
            <a:ext cx="4876800" cy="1295400"/>
          </a:xfrm>
          <a:prstGeom prst="bentConnector3">
            <a:avLst>
              <a:gd name="adj1" fmla="val 100000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hape 226"/>
          <p:cNvCxnSpPr>
            <a:endCxn id="14" idx="3"/>
          </p:cNvCxnSpPr>
          <p:nvPr/>
        </p:nvCxnSpPr>
        <p:spPr>
          <a:xfrm rot="16200000" flipV="1">
            <a:off x="3009900" y="10477500"/>
            <a:ext cx="6477000" cy="1524000"/>
          </a:xfrm>
          <a:prstGeom prst="bentConnector2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H="1">
            <a:off x="5486400" y="16992600"/>
            <a:ext cx="6400800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182" idx="3"/>
          </p:cNvCxnSpPr>
          <p:nvPr/>
        </p:nvCxnSpPr>
        <p:spPr>
          <a:xfrm flipH="1">
            <a:off x="21059084" y="13716000"/>
            <a:ext cx="4925116" cy="2283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11582400" y="13487400"/>
            <a:ext cx="4572000" cy="18288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11669129" y="13639800"/>
            <a:ext cx="43107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Trigger </a:t>
            </a:r>
            <a:r>
              <a:rPr lang="en-US" sz="4800" dirty="0" err="1" smtClean="0"/>
              <a:t>Fanout</a:t>
            </a:r>
            <a:endParaRPr lang="en-US" sz="4800" dirty="0" smtClean="0"/>
          </a:p>
          <a:p>
            <a:pPr algn="ctr"/>
            <a:r>
              <a:rPr lang="en-US" sz="4800" dirty="0" smtClean="0"/>
              <a:t>(2x MC100EP14)</a:t>
            </a:r>
            <a:endParaRPr lang="en-US" sz="4800" dirty="0"/>
          </a:p>
        </p:txBody>
      </p:sp>
      <p:cxnSp>
        <p:nvCxnSpPr>
          <p:cNvPr id="239" name="Elbow Connector 238"/>
          <p:cNvCxnSpPr/>
          <p:nvPr/>
        </p:nvCxnSpPr>
        <p:spPr>
          <a:xfrm rot="10800000">
            <a:off x="5486400" y="7772400"/>
            <a:ext cx="6096000" cy="5867400"/>
          </a:xfrm>
          <a:prstGeom prst="bentConnector3">
            <a:avLst>
              <a:gd name="adj1" fmla="val 56875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Elbow Connector 240"/>
          <p:cNvCxnSpPr/>
          <p:nvPr/>
        </p:nvCxnSpPr>
        <p:spPr>
          <a:xfrm rot="10800000">
            <a:off x="5486400" y="9448800"/>
            <a:ext cx="6096000" cy="4419600"/>
          </a:xfrm>
          <a:prstGeom prst="bentConnector3">
            <a:avLst>
              <a:gd name="adj1" fmla="val 60417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Elbow Connector 242"/>
          <p:cNvCxnSpPr/>
          <p:nvPr/>
        </p:nvCxnSpPr>
        <p:spPr>
          <a:xfrm rot="10800000">
            <a:off x="5486400" y="11277600"/>
            <a:ext cx="6096000" cy="2819400"/>
          </a:xfrm>
          <a:prstGeom prst="bentConnector3">
            <a:avLst>
              <a:gd name="adj1" fmla="val 6375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>
            <a:stCxn id="236" idx="1"/>
          </p:cNvCxnSpPr>
          <p:nvPr/>
        </p:nvCxnSpPr>
        <p:spPr>
          <a:xfrm rot="10800000">
            <a:off x="5486400" y="13030200"/>
            <a:ext cx="6096000" cy="1371600"/>
          </a:xfrm>
          <a:prstGeom prst="bentConnector3">
            <a:avLst>
              <a:gd name="adj1" fmla="val 66667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lbow Connector 246"/>
          <p:cNvCxnSpPr/>
          <p:nvPr/>
        </p:nvCxnSpPr>
        <p:spPr>
          <a:xfrm rot="10800000" flipV="1">
            <a:off x="5486400" y="14630400"/>
            <a:ext cx="6096000" cy="304800"/>
          </a:xfrm>
          <a:prstGeom prst="bentConnector3">
            <a:avLst>
              <a:gd name="adj1" fmla="val 66667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lbow Connector 248"/>
          <p:cNvCxnSpPr/>
          <p:nvPr/>
        </p:nvCxnSpPr>
        <p:spPr>
          <a:xfrm rot="10800000" flipV="1">
            <a:off x="5486400" y="14782800"/>
            <a:ext cx="6096000" cy="1981200"/>
          </a:xfrm>
          <a:prstGeom prst="bentConnector3">
            <a:avLst>
              <a:gd name="adj1" fmla="val 94167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rot="10800000" flipV="1">
            <a:off x="5486400" y="15011400"/>
            <a:ext cx="6096000" cy="3581400"/>
          </a:xfrm>
          <a:prstGeom prst="bentConnector3">
            <a:avLst>
              <a:gd name="adj1" fmla="val 65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/>
          <p:nvPr/>
        </p:nvCxnSpPr>
        <p:spPr>
          <a:xfrm rot="10800000" flipV="1">
            <a:off x="5486400" y="15163800"/>
            <a:ext cx="6096000" cy="5257800"/>
          </a:xfrm>
          <a:prstGeom prst="bentConnector3">
            <a:avLst>
              <a:gd name="adj1" fmla="val 61042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H="1">
            <a:off x="16154400" y="14173200"/>
            <a:ext cx="1219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14859000" y="12344400"/>
            <a:ext cx="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13411200" y="12344400"/>
            <a:ext cx="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 flipH="1">
            <a:off x="17373600" y="12192000"/>
            <a:ext cx="8686800" cy="0"/>
          </a:xfrm>
          <a:prstGeom prst="straightConnector1">
            <a:avLst/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/>
          <p:cNvSpPr/>
          <p:nvPr/>
        </p:nvSpPr>
        <p:spPr>
          <a:xfrm>
            <a:off x="9144000" y="9677400"/>
            <a:ext cx="914400" cy="3657600"/>
          </a:xfrm>
          <a:prstGeom prst="rect">
            <a:avLst/>
          </a:prstGeom>
          <a:solidFill>
            <a:srgbClr val="B08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/>
          <p:cNvSpPr txBox="1"/>
          <p:nvPr/>
        </p:nvSpPr>
        <p:spPr>
          <a:xfrm>
            <a:off x="7696200" y="11049000"/>
            <a:ext cx="376289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5400" dirty="0" smtClean="0"/>
              <a:t>SYNC </a:t>
            </a:r>
            <a:r>
              <a:rPr lang="en-US" sz="5400" dirty="0" err="1" smtClean="0"/>
              <a:t>Fanout</a:t>
            </a:r>
            <a:endParaRPr lang="en-US" sz="5400" dirty="0"/>
          </a:p>
        </p:txBody>
      </p:sp>
      <p:cxnSp>
        <p:nvCxnSpPr>
          <p:cNvPr id="281" name="Elbow Connector 280"/>
          <p:cNvCxnSpPr/>
          <p:nvPr/>
        </p:nvCxnSpPr>
        <p:spPr>
          <a:xfrm rot="10800000">
            <a:off x="5486400" y="7543800"/>
            <a:ext cx="3657600" cy="2362200"/>
          </a:xfrm>
          <a:prstGeom prst="bentConnector3">
            <a:avLst>
              <a:gd name="adj1" fmla="val 24206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282"/>
          <p:cNvCxnSpPr/>
          <p:nvPr/>
        </p:nvCxnSpPr>
        <p:spPr>
          <a:xfrm rot="10800000">
            <a:off x="5486400" y="9220200"/>
            <a:ext cx="3657600" cy="990600"/>
          </a:xfrm>
          <a:prstGeom prst="bentConnector3">
            <a:avLst>
              <a:gd name="adj1" fmla="val 40476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Elbow Connector 284"/>
          <p:cNvCxnSpPr/>
          <p:nvPr/>
        </p:nvCxnSpPr>
        <p:spPr>
          <a:xfrm rot="10800000" flipV="1">
            <a:off x="5486400" y="10591800"/>
            <a:ext cx="3657600" cy="533400"/>
          </a:xfrm>
          <a:prstGeom prst="bentConnector3">
            <a:avLst>
              <a:gd name="adj1" fmla="val 87302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Elbow Connector 286"/>
          <p:cNvCxnSpPr/>
          <p:nvPr/>
        </p:nvCxnSpPr>
        <p:spPr>
          <a:xfrm rot="10800000" flipV="1">
            <a:off x="5486400" y="10972800"/>
            <a:ext cx="3657600" cy="1905000"/>
          </a:xfrm>
          <a:prstGeom prst="bentConnector3">
            <a:avLst>
              <a:gd name="adj1" fmla="val 80952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/>
          <p:cNvCxnSpPr/>
          <p:nvPr/>
        </p:nvCxnSpPr>
        <p:spPr>
          <a:xfrm rot="10800000" flipV="1">
            <a:off x="5486400" y="12344400"/>
            <a:ext cx="3657600" cy="2362200"/>
          </a:xfrm>
          <a:prstGeom prst="bentConnector3">
            <a:avLst>
              <a:gd name="adj1" fmla="val 74603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H="1">
            <a:off x="8305800" y="12573000"/>
            <a:ext cx="838200" cy="0"/>
          </a:xfrm>
          <a:prstGeom prst="line">
            <a:avLst/>
          </a:prstGeom>
          <a:ln w="381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8305800" y="12573000"/>
            <a:ext cx="0" cy="4038600"/>
          </a:xfrm>
          <a:prstGeom prst="line">
            <a:avLst/>
          </a:prstGeom>
          <a:ln w="381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H="1">
            <a:off x="5486400" y="16611600"/>
            <a:ext cx="2819400" cy="0"/>
          </a:xfrm>
          <a:prstGeom prst="straightConnector1">
            <a:avLst/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H="1">
            <a:off x="8534400" y="12801600"/>
            <a:ext cx="609600" cy="0"/>
          </a:xfrm>
          <a:prstGeom prst="line">
            <a:avLst/>
          </a:prstGeom>
          <a:ln w="381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 rot="5400000">
            <a:off x="4229100" y="14058900"/>
            <a:ext cx="5562600" cy="3048000"/>
          </a:xfrm>
          <a:prstGeom prst="bentConnector3">
            <a:avLst>
              <a:gd name="adj1" fmla="val 100000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H="1">
            <a:off x="8763000" y="13106400"/>
            <a:ext cx="381000" cy="0"/>
          </a:xfrm>
          <a:prstGeom prst="line">
            <a:avLst/>
          </a:prstGeom>
          <a:ln w="381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309"/>
          <p:cNvCxnSpPr/>
          <p:nvPr/>
        </p:nvCxnSpPr>
        <p:spPr>
          <a:xfrm rot="5400000">
            <a:off x="3581400" y="15011400"/>
            <a:ext cx="7086600" cy="3276600"/>
          </a:xfrm>
          <a:prstGeom prst="bentConnector3">
            <a:avLst>
              <a:gd name="adj1" fmla="val 100179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>
            <a:off x="10058400" y="12039600"/>
            <a:ext cx="1828800" cy="0"/>
          </a:xfrm>
          <a:prstGeom prst="straightConnector1">
            <a:avLst/>
          </a:prstGeom>
          <a:ln w="635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5486400" y="8229600"/>
            <a:ext cx="6400800" cy="0"/>
          </a:xfrm>
          <a:prstGeom prst="straightConnector1">
            <a:avLst/>
          </a:prstGeom>
          <a:ln w="50800">
            <a:solidFill>
              <a:srgbClr val="6921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Elbow Connector 316"/>
          <p:cNvCxnSpPr/>
          <p:nvPr/>
        </p:nvCxnSpPr>
        <p:spPr>
          <a:xfrm flipV="1">
            <a:off x="5486400" y="8686800"/>
            <a:ext cx="6400800" cy="1295400"/>
          </a:xfrm>
          <a:prstGeom prst="bentConnector3">
            <a:avLst>
              <a:gd name="adj1" fmla="val 8730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/>
          <p:cNvCxnSpPr>
            <a:stCxn id="120" idx="3"/>
          </p:cNvCxnSpPr>
          <p:nvPr/>
        </p:nvCxnSpPr>
        <p:spPr>
          <a:xfrm flipV="1">
            <a:off x="5486400" y="9144000"/>
            <a:ext cx="6400800" cy="2514600"/>
          </a:xfrm>
          <a:prstGeom prst="bentConnector3">
            <a:avLst>
              <a:gd name="adj1" fmla="val 14172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Elbow Connector 320"/>
          <p:cNvCxnSpPr>
            <a:stCxn id="122" idx="3"/>
          </p:cNvCxnSpPr>
          <p:nvPr/>
        </p:nvCxnSpPr>
        <p:spPr>
          <a:xfrm flipV="1">
            <a:off x="5486400" y="9525000"/>
            <a:ext cx="6400800" cy="3962400"/>
          </a:xfrm>
          <a:prstGeom prst="bentConnector3">
            <a:avLst>
              <a:gd name="adj1" fmla="val 45692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Elbow Connector 322"/>
          <p:cNvCxnSpPr>
            <a:stCxn id="124" idx="3"/>
          </p:cNvCxnSpPr>
          <p:nvPr/>
        </p:nvCxnSpPr>
        <p:spPr>
          <a:xfrm flipV="1">
            <a:off x="5486400" y="10058400"/>
            <a:ext cx="6400800" cy="5257800"/>
          </a:xfrm>
          <a:prstGeom prst="bentConnector3">
            <a:avLst>
              <a:gd name="adj1" fmla="val 76531"/>
            </a:avLst>
          </a:prstGeom>
          <a:ln w="50800">
            <a:solidFill>
              <a:srgbClr val="6921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5486400" y="17373600"/>
            <a:ext cx="51054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Elbow Connector 328"/>
          <p:cNvCxnSpPr/>
          <p:nvPr/>
        </p:nvCxnSpPr>
        <p:spPr>
          <a:xfrm rot="5400000" flipH="1" flipV="1">
            <a:off x="7962900" y="13220700"/>
            <a:ext cx="6781800" cy="1524000"/>
          </a:xfrm>
          <a:prstGeom prst="bentConnector3">
            <a:avLst>
              <a:gd name="adj1" fmla="val 100080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5486400" y="19126200"/>
            <a:ext cx="54102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Elbow Connector 333"/>
          <p:cNvCxnSpPr/>
          <p:nvPr/>
        </p:nvCxnSpPr>
        <p:spPr>
          <a:xfrm rot="5400000" flipH="1" flipV="1">
            <a:off x="7429500" y="14439900"/>
            <a:ext cx="8153400" cy="1219200"/>
          </a:xfrm>
          <a:prstGeom prst="bentConnector3">
            <a:avLst>
              <a:gd name="adj1" fmla="val 100000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5486400" y="20955000"/>
            <a:ext cx="56388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Elbow Connector 338"/>
          <p:cNvCxnSpPr/>
          <p:nvPr/>
        </p:nvCxnSpPr>
        <p:spPr>
          <a:xfrm rot="5400000" flipH="1" flipV="1">
            <a:off x="6743700" y="15811500"/>
            <a:ext cx="9525000" cy="762000"/>
          </a:xfrm>
          <a:prstGeom prst="bentConnector3">
            <a:avLst>
              <a:gd name="adj1" fmla="val 99981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Rectangle 341"/>
          <p:cNvSpPr/>
          <p:nvPr/>
        </p:nvSpPr>
        <p:spPr>
          <a:xfrm>
            <a:off x="19202400" y="7772400"/>
            <a:ext cx="3200400" cy="118872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/>
          <p:cNvSpPr txBox="1"/>
          <p:nvPr/>
        </p:nvSpPr>
        <p:spPr>
          <a:xfrm>
            <a:off x="19202400" y="7696200"/>
            <a:ext cx="3182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Trigger </a:t>
            </a:r>
            <a:r>
              <a:rPr lang="en-US" sz="4000" dirty="0" err="1" smtClean="0"/>
              <a:t>Fanout</a:t>
            </a:r>
            <a:endParaRPr lang="en-US" sz="4000" dirty="0" smtClean="0"/>
          </a:p>
          <a:p>
            <a:pPr algn="ctr"/>
            <a:r>
              <a:rPr lang="en-US" sz="4000" dirty="0" smtClean="0"/>
              <a:t>(MC100EP14)</a:t>
            </a:r>
            <a:endParaRPr lang="en-US" sz="4000" dirty="0"/>
          </a:p>
        </p:txBody>
      </p:sp>
      <p:sp>
        <p:nvSpPr>
          <p:cNvPr id="344" name="Rectangle 343"/>
          <p:cNvSpPr/>
          <p:nvPr/>
        </p:nvSpPr>
        <p:spPr>
          <a:xfrm>
            <a:off x="19202400" y="9144000"/>
            <a:ext cx="3200400" cy="1188720"/>
          </a:xfrm>
          <a:prstGeom prst="rect">
            <a:avLst/>
          </a:prstGeom>
          <a:solidFill>
            <a:srgbClr val="B086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/>
          <p:cNvSpPr txBox="1"/>
          <p:nvPr/>
        </p:nvSpPr>
        <p:spPr>
          <a:xfrm>
            <a:off x="19278600" y="9067800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SYNC </a:t>
            </a:r>
            <a:r>
              <a:rPr lang="en-US" sz="4000" dirty="0" err="1" smtClean="0"/>
              <a:t>Fanout</a:t>
            </a:r>
            <a:endParaRPr lang="en-US" sz="4000" dirty="0" smtClean="0"/>
          </a:p>
          <a:p>
            <a:pPr algn="ctr"/>
            <a:r>
              <a:rPr lang="en-US" sz="4000" dirty="0" smtClean="0"/>
              <a:t>(MC100EP14)</a:t>
            </a:r>
            <a:endParaRPr lang="en-US" sz="4000" dirty="0"/>
          </a:p>
        </p:txBody>
      </p:sp>
      <p:cxnSp>
        <p:nvCxnSpPr>
          <p:cNvPr id="347" name="Straight Arrow Connector 346"/>
          <p:cNvCxnSpPr/>
          <p:nvPr/>
        </p:nvCxnSpPr>
        <p:spPr>
          <a:xfrm>
            <a:off x="17373600" y="8077200"/>
            <a:ext cx="1828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/>
          <p:nvPr/>
        </p:nvCxnSpPr>
        <p:spPr>
          <a:xfrm>
            <a:off x="17373600" y="8763000"/>
            <a:ext cx="1828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>
            <a:off x="17373600" y="9448800"/>
            <a:ext cx="1828800" cy="0"/>
          </a:xfrm>
          <a:prstGeom prst="straightConnector1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/>
          <p:cNvCxnSpPr/>
          <p:nvPr/>
        </p:nvCxnSpPr>
        <p:spPr>
          <a:xfrm>
            <a:off x="17373600" y="10058400"/>
            <a:ext cx="1828800" cy="0"/>
          </a:xfrm>
          <a:prstGeom prst="straightConnector1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Elbow Connector 354"/>
          <p:cNvCxnSpPr/>
          <p:nvPr/>
        </p:nvCxnSpPr>
        <p:spPr>
          <a:xfrm>
            <a:off x="22402800" y="8077200"/>
            <a:ext cx="3657600" cy="1752600"/>
          </a:xfrm>
          <a:prstGeom prst="bentConnector3">
            <a:avLst>
              <a:gd name="adj1" fmla="val 85714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Elbow Connector 356"/>
          <p:cNvCxnSpPr/>
          <p:nvPr/>
        </p:nvCxnSpPr>
        <p:spPr>
          <a:xfrm>
            <a:off x="22402800" y="9525000"/>
            <a:ext cx="3657600" cy="1295400"/>
          </a:xfrm>
          <a:prstGeom prst="bentConnector3">
            <a:avLst>
              <a:gd name="adj1" fmla="val 67460"/>
            </a:avLst>
          </a:prstGeom>
          <a:ln w="635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22402800" y="8763000"/>
            <a:ext cx="2743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Elbow Connector 360"/>
          <p:cNvCxnSpPr/>
          <p:nvPr/>
        </p:nvCxnSpPr>
        <p:spPr>
          <a:xfrm rot="16200000" flipH="1">
            <a:off x="20764500" y="13144500"/>
            <a:ext cx="9677400" cy="914400"/>
          </a:xfrm>
          <a:prstGeom prst="bentConnector3">
            <a:avLst>
              <a:gd name="adj1" fmla="val 10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22402800" y="10058400"/>
            <a:ext cx="1981200" cy="0"/>
          </a:xfrm>
          <a:prstGeom prst="line">
            <a:avLst/>
          </a:prstGeom>
          <a:ln w="635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Elbow Connector 371"/>
          <p:cNvCxnSpPr/>
          <p:nvPr/>
        </p:nvCxnSpPr>
        <p:spPr>
          <a:xfrm rot="16200000" flipH="1">
            <a:off x="20764500" y="13677900"/>
            <a:ext cx="8915400" cy="1676400"/>
          </a:xfrm>
          <a:prstGeom prst="bentConnector3">
            <a:avLst>
              <a:gd name="adj1" fmla="val 99858"/>
            </a:avLst>
          </a:prstGeom>
          <a:ln w="635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Elbow Connector 378"/>
          <p:cNvCxnSpPr/>
          <p:nvPr/>
        </p:nvCxnSpPr>
        <p:spPr>
          <a:xfrm rot="10800000">
            <a:off x="17373600" y="11125200"/>
            <a:ext cx="8686800" cy="8305800"/>
          </a:xfrm>
          <a:prstGeom prst="bentConnector3">
            <a:avLst>
              <a:gd name="adj1" fmla="val 23355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Elbow Connector 380"/>
          <p:cNvCxnSpPr/>
          <p:nvPr/>
        </p:nvCxnSpPr>
        <p:spPr>
          <a:xfrm rot="10800000">
            <a:off x="17373600" y="10668000"/>
            <a:ext cx="8686800" cy="685800"/>
          </a:xfrm>
          <a:prstGeom prst="bentConnector3">
            <a:avLst>
              <a:gd name="adj1" fmla="val 1675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/>
          <p:cNvSpPr txBox="1"/>
          <p:nvPr/>
        </p:nvSpPr>
        <p:spPr>
          <a:xfrm>
            <a:off x="17678400" y="11734800"/>
            <a:ext cx="18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SYNC</a:t>
            </a:r>
            <a:endParaRPr lang="en-US" sz="6000" dirty="0"/>
          </a:p>
        </p:txBody>
      </p:sp>
      <p:cxnSp>
        <p:nvCxnSpPr>
          <p:cNvPr id="409" name="Elbow Connector 408"/>
          <p:cNvCxnSpPr/>
          <p:nvPr/>
        </p:nvCxnSpPr>
        <p:spPr>
          <a:xfrm rot="16200000" flipV="1">
            <a:off x="15506700" y="13449300"/>
            <a:ext cx="3352800" cy="1143000"/>
          </a:xfrm>
          <a:prstGeom prst="bentConnector3">
            <a:avLst>
              <a:gd name="adj1" fmla="val 13636"/>
            </a:avLst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Freeform 424"/>
          <p:cNvSpPr/>
          <p:nvPr/>
        </p:nvSpPr>
        <p:spPr>
          <a:xfrm>
            <a:off x="1645920" y="8961120"/>
            <a:ext cx="14081760" cy="8869680"/>
          </a:xfrm>
          <a:custGeom>
            <a:avLst/>
            <a:gdLst>
              <a:gd name="connsiteX0" fmla="*/ 57150 w 14192250"/>
              <a:gd name="connsiteY0" fmla="*/ 0 h 8953500"/>
              <a:gd name="connsiteX1" fmla="*/ 8667750 w 14192250"/>
              <a:gd name="connsiteY1" fmla="*/ 0 h 8953500"/>
              <a:gd name="connsiteX2" fmla="*/ 8667750 w 14192250"/>
              <a:gd name="connsiteY2" fmla="*/ 6572250 h 8953500"/>
              <a:gd name="connsiteX3" fmla="*/ 14173200 w 14192250"/>
              <a:gd name="connsiteY3" fmla="*/ 6591300 h 8953500"/>
              <a:gd name="connsiteX4" fmla="*/ 14192250 w 14192250"/>
              <a:gd name="connsiteY4" fmla="*/ 8667750 h 8953500"/>
              <a:gd name="connsiteX5" fmla="*/ 4400550 w 14192250"/>
              <a:gd name="connsiteY5" fmla="*/ 8686800 h 8953500"/>
              <a:gd name="connsiteX6" fmla="*/ 4400550 w 14192250"/>
              <a:gd name="connsiteY6" fmla="*/ 8934450 h 8953500"/>
              <a:gd name="connsiteX7" fmla="*/ 19050 w 14192250"/>
              <a:gd name="connsiteY7" fmla="*/ 8953500 h 8953500"/>
              <a:gd name="connsiteX8" fmla="*/ 0 w 14192250"/>
              <a:gd name="connsiteY8" fmla="*/ 7334250 h 8953500"/>
              <a:gd name="connsiteX9" fmla="*/ 4114800 w 14192250"/>
              <a:gd name="connsiteY9" fmla="*/ 7353300 h 8953500"/>
              <a:gd name="connsiteX10" fmla="*/ 4152900 w 14192250"/>
              <a:gd name="connsiteY10" fmla="*/ 5467350 h 8953500"/>
              <a:gd name="connsiteX11" fmla="*/ 95250 w 14192250"/>
              <a:gd name="connsiteY11" fmla="*/ 5467350 h 8953500"/>
              <a:gd name="connsiteX12" fmla="*/ 57150 w 14192250"/>
              <a:gd name="connsiteY12" fmla="*/ 0 h 895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92250" h="8953500">
                <a:moveTo>
                  <a:pt x="57150" y="0"/>
                </a:moveTo>
                <a:lnTo>
                  <a:pt x="8667750" y="0"/>
                </a:lnTo>
                <a:lnTo>
                  <a:pt x="8667750" y="6572250"/>
                </a:lnTo>
                <a:lnTo>
                  <a:pt x="14173200" y="6591300"/>
                </a:lnTo>
                <a:lnTo>
                  <a:pt x="14192250" y="8667750"/>
                </a:lnTo>
                <a:lnTo>
                  <a:pt x="4400550" y="8686800"/>
                </a:lnTo>
                <a:lnTo>
                  <a:pt x="4400550" y="8934450"/>
                </a:lnTo>
                <a:lnTo>
                  <a:pt x="19050" y="8953500"/>
                </a:lnTo>
                <a:lnTo>
                  <a:pt x="0" y="7334250"/>
                </a:lnTo>
                <a:lnTo>
                  <a:pt x="4114800" y="7353300"/>
                </a:lnTo>
                <a:lnTo>
                  <a:pt x="4152900" y="5467350"/>
                </a:lnTo>
                <a:lnTo>
                  <a:pt x="95250" y="5467350"/>
                </a:lnTo>
                <a:lnTo>
                  <a:pt x="57150" y="0"/>
                </a:lnTo>
                <a:close/>
              </a:path>
            </a:pathLst>
          </a:cu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Freeform 425"/>
          <p:cNvSpPr/>
          <p:nvPr/>
        </p:nvSpPr>
        <p:spPr>
          <a:xfrm>
            <a:off x="1645920" y="17830800"/>
            <a:ext cx="4389120" cy="4114800"/>
          </a:xfrm>
          <a:custGeom>
            <a:avLst/>
            <a:gdLst>
              <a:gd name="connsiteX0" fmla="*/ 0 w 4419600"/>
              <a:gd name="connsiteY0" fmla="*/ 228600 h 4305300"/>
              <a:gd name="connsiteX1" fmla="*/ 19050 w 4419600"/>
              <a:gd name="connsiteY1" fmla="*/ 4305300 h 4305300"/>
              <a:gd name="connsiteX2" fmla="*/ 4305300 w 4419600"/>
              <a:gd name="connsiteY2" fmla="*/ 4305300 h 4305300"/>
              <a:gd name="connsiteX3" fmla="*/ 4419600 w 4419600"/>
              <a:gd name="connsiteY3" fmla="*/ 4305300 h 4305300"/>
              <a:gd name="connsiteX4" fmla="*/ 4419600 w 4419600"/>
              <a:gd name="connsiteY4" fmla="*/ 38100 h 4305300"/>
              <a:gd name="connsiteX5" fmla="*/ 19050 w 4419600"/>
              <a:gd name="connsiteY5" fmla="*/ 0 h 4305300"/>
              <a:gd name="connsiteX6" fmla="*/ 0 w 4419600"/>
              <a:gd name="connsiteY6" fmla="*/ 2286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9600" h="4305300">
                <a:moveTo>
                  <a:pt x="0" y="228600"/>
                </a:moveTo>
                <a:lnTo>
                  <a:pt x="19050" y="4305300"/>
                </a:lnTo>
                <a:lnTo>
                  <a:pt x="4305300" y="4305300"/>
                </a:lnTo>
                <a:lnTo>
                  <a:pt x="4419600" y="4305300"/>
                </a:lnTo>
                <a:lnTo>
                  <a:pt x="4419600" y="38100"/>
                </a:lnTo>
                <a:lnTo>
                  <a:pt x="19050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Freeform 426"/>
          <p:cNvSpPr/>
          <p:nvPr/>
        </p:nvSpPr>
        <p:spPr>
          <a:xfrm>
            <a:off x="1828800" y="22402800"/>
            <a:ext cx="5791200" cy="914400"/>
          </a:xfrm>
          <a:custGeom>
            <a:avLst/>
            <a:gdLst>
              <a:gd name="connsiteX0" fmla="*/ 0 w 4419600"/>
              <a:gd name="connsiteY0" fmla="*/ 228600 h 4305300"/>
              <a:gd name="connsiteX1" fmla="*/ 19050 w 4419600"/>
              <a:gd name="connsiteY1" fmla="*/ 4305300 h 4305300"/>
              <a:gd name="connsiteX2" fmla="*/ 4305300 w 4419600"/>
              <a:gd name="connsiteY2" fmla="*/ 4305300 h 4305300"/>
              <a:gd name="connsiteX3" fmla="*/ 4419600 w 4419600"/>
              <a:gd name="connsiteY3" fmla="*/ 4305300 h 4305300"/>
              <a:gd name="connsiteX4" fmla="*/ 4419600 w 4419600"/>
              <a:gd name="connsiteY4" fmla="*/ 38100 h 4305300"/>
              <a:gd name="connsiteX5" fmla="*/ 19050 w 4419600"/>
              <a:gd name="connsiteY5" fmla="*/ 0 h 4305300"/>
              <a:gd name="connsiteX6" fmla="*/ 0 w 4419600"/>
              <a:gd name="connsiteY6" fmla="*/ 2286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9600" h="4305300">
                <a:moveTo>
                  <a:pt x="0" y="228600"/>
                </a:moveTo>
                <a:lnTo>
                  <a:pt x="19050" y="4305300"/>
                </a:lnTo>
                <a:lnTo>
                  <a:pt x="4305300" y="4305300"/>
                </a:lnTo>
                <a:lnTo>
                  <a:pt x="4419600" y="4305300"/>
                </a:lnTo>
                <a:lnTo>
                  <a:pt x="4419600" y="38100"/>
                </a:lnTo>
                <a:lnTo>
                  <a:pt x="19050" y="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Freeform 427"/>
          <p:cNvSpPr/>
          <p:nvPr/>
        </p:nvSpPr>
        <p:spPr>
          <a:xfrm>
            <a:off x="14688457" y="15552057"/>
            <a:ext cx="14267543" cy="7053943"/>
          </a:xfrm>
          <a:custGeom>
            <a:avLst/>
            <a:gdLst>
              <a:gd name="connsiteX0" fmla="*/ 6633029 w 14267543"/>
              <a:gd name="connsiteY0" fmla="*/ 0 h 7053943"/>
              <a:gd name="connsiteX1" fmla="*/ 10711543 w 14267543"/>
              <a:gd name="connsiteY1" fmla="*/ 0 h 7053943"/>
              <a:gd name="connsiteX2" fmla="*/ 10711543 w 14267543"/>
              <a:gd name="connsiteY2" fmla="*/ 1219200 h 7053943"/>
              <a:gd name="connsiteX3" fmla="*/ 14238514 w 14267543"/>
              <a:gd name="connsiteY3" fmla="*/ 1219200 h 7053943"/>
              <a:gd name="connsiteX4" fmla="*/ 14267543 w 14267543"/>
              <a:gd name="connsiteY4" fmla="*/ 7039429 h 7053943"/>
              <a:gd name="connsiteX5" fmla="*/ 0 w 14267543"/>
              <a:gd name="connsiteY5" fmla="*/ 7053943 h 7053943"/>
              <a:gd name="connsiteX6" fmla="*/ 14514 w 14267543"/>
              <a:gd name="connsiteY6" fmla="*/ 2815772 h 7053943"/>
              <a:gd name="connsiteX7" fmla="*/ 6647543 w 14267543"/>
              <a:gd name="connsiteY7" fmla="*/ 2830286 h 7053943"/>
              <a:gd name="connsiteX8" fmla="*/ 6633029 w 14267543"/>
              <a:gd name="connsiteY8" fmla="*/ 0 h 70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7543" h="7053943">
                <a:moveTo>
                  <a:pt x="6633029" y="0"/>
                </a:moveTo>
                <a:lnTo>
                  <a:pt x="10711543" y="0"/>
                </a:lnTo>
                <a:lnTo>
                  <a:pt x="10711543" y="1219200"/>
                </a:lnTo>
                <a:lnTo>
                  <a:pt x="14238514" y="1219200"/>
                </a:lnTo>
                <a:lnTo>
                  <a:pt x="14267543" y="7039429"/>
                </a:lnTo>
                <a:lnTo>
                  <a:pt x="0" y="7053943"/>
                </a:lnTo>
                <a:lnTo>
                  <a:pt x="14514" y="2815772"/>
                </a:lnTo>
                <a:lnTo>
                  <a:pt x="6647543" y="2830286"/>
                </a:lnTo>
                <a:lnTo>
                  <a:pt x="6633029" y="0"/>
                </a:lnTo>
                <a:close/>
              </a:path>
            </a:pathLst>
          </a:custGeom>
          <a:solidFill>
            <a:srgbClr val="00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21031200" y="22860000"/>
            <a:ext cx="5486400" cy="914400"/>
          </a:xfrm>
          <a:prstGeom prst="rect">
            <a:avLst/>
          </a:prstGeom>
          <a:solidFill>
            <a:srgbClr val="00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TextBox 429"/>
          <p:cNvSpPr txBox="1"/>
          <p:nvPr/>
        </p:nvSpPr>
        <p:spPr>
          <a:xfrm>
            <a:off x="20802600" y="22860000"/>
            <a:ext cx="5847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TD: not populated</a:t>
            </a:r>
            <a:endParaRPr lang="en-US" sz="6000" dirty="0"/>
          </a:p>
        </p:txBody>
      </p:sp>
      <p:cxnSp>
        <p:nvCxnSpPr>
          <p:cNvPr id="437" name="Straight Arrow Connector 436"/>
          <p:cNvCxnSpPr/>
          <p:nvPr/>
        </p:nvCxnSpPr>
        <p:spPr>
          <a:xfrm>
            <a:off x="5486400" y="7315200"/>
            <a:ext cx="6400800" cy="0"/>
          </a:xfrm>
          <a:prstGeom prst="straightConnector1">
            <a:avLst/>
          </a:prstGeom>
          <a:ln w="635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TextBox 446"/>
          <p:cNvSpPr txBox="1"/>
          <p:nvPr/>
        </p:nvSpPr>
        <p:spPr>
          <a:xfrm>
            <a:off x="8610600" y="6858000"/>
            <a:ext cx="18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B08600"/>
                </a:solidFill>
              </a:rPr>
              <a:t>SYNC</a:t>
            </a:r>
            <a:endParaRPr lang="en-US" sz="6000" dirty="0">
              <a:solidFill>
                <a:srgbClr val="B08600"/>
              </a:solidFill>
            </a:endParaRPr>
          </a:p>
        </p:txBody>
      </p:sp>
      <p:cxnSp>
        <p:nvCxnSpPr>
          <p:cNvPr id="448" name="Straight Connector 447"/>
          <p:cNvCxnSpPr/>
          <p:nvPr/>
        </p:nvCxnSpPr>
        <p:spPr>
          <a:xfrm>
            <a:off x="8534400" y="22250400"/>
            <a:ext cx="1371600" cy="0"/>
          </a:xfrm>
          <a:prstGeom prst="line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TextBox 449"/>
          <p:cNvSpPr txBox="1"/>
          <p:nvPr/>
        </p:nvSpPr>
        <p:spPr>
          <a:xfrm>
            <a:off x="9906000" y="21717000"/>
            <a:ext cx="226985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Status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51" name="Straight Connector 450"/>
          <p:cNvCxnSpPr/>
          <p:nvPr/>
        </p:nvCxnSpPr>
        <p:spPr>
          <a:xfrm>
            <a:off x="8534400" y="22936200"/>
            <a:ext cx="1371600" cy="0"/>
          </a:xfrm>
          <a:prstGeom prst="line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451"/>
          <p:cNvSpPr txBox="1"/>
          <p:nvPr/>
        </p:nvSpPr>
        <p:spPr>
          <a:xfrm>
            <a:off x="9906000" y="22402800"/>
            <a:ext cx="251107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3" name="Straight Connector 452"/>
          <p:cNvCxnSpPr/>
          <p:nvPr/>
        </p:nvCxnSpPr>
        <p:spPr>
          <a:xfrm>
            <a:off x="8534400" y="23698200"/>
            <a:ext cx="1371600" cy="0"/>
          </a:xfrm>
          <a:prstGeom prst="line">
            <a:avLst/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/>
          <p:cNvSpPr txBox="1"/>
          <p:nvPr/>
        </p:nvSpPr>
        <p:spPr>
          <a:xfrm>
            <a:off x="9906000" y="23164800"/>
            <a:ext cx="194784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8600"/>
                </a:solidFill>
              </a:rPr>
              <a:t>SYNC</a:t>
            </a:r>
            <a:endParaRPr lang="en-US" dirty="0">
              <a:solidFill>
                <a:srgbClr val="B08600"/>
              </a:solidFill>
            </a:endParaRPr>
          </a:p>
        </p:txBody>
      </p:sp>
      <p:cxnSp>
        <p:nvCxnSpPr>
          <p:cNvPr id="455" name="Straight Connector 454"/>
          <p:cNvCxnSpPr/>
          <p:nvPr/>
        </p:nvCxnSpPr>
        <p:spPr>
          <a:xfrm>
            <a:off x="8534400" y="21590407"/>
            <a:ext cx="1371600" cy="0"/>
          </a:xfrm>
          <a:prstGeom prst="line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TextBox 455"/>
          <p:cNvSpPr txBox="1"/>
          <p:nvPr/>
        </p:nvSpPr>
        <p:spPr>
          <a:xfrm>
            <a:off x="9906000" y="21057007"/>
            <a:ext cx="198964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Clock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12115800" y="13716000"/>
            <a:ext cx="0" cy="5334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12115800" y="13639800"/>
            <a:ext cx="2286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2344400" y="13639800"/>
            <a:ext cx="0" cy="6858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12115800" y="14249400"/>
            <a:ext cx="2286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1582400" y="13639800"/>
            <a:ext cx="533400" cy="1524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12344400" y="13487400"/>
            <a:ext cx="1066800" cy="3048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2344400" y="14020800"/>
            <a:ext cx="3810000" cy="1524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1582400" y="13868400"/>
            <a:ext cx="5334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1582400" y="14097000"/>
            <a:ext cx="533400" cy="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36" idx="1"/>
          </p:cNvCxnSpPr>
          <p:nvPr/>
        </p:nvCxnSpPr>
        <p:spPr>
          <a:xfrm flipV="1">
            <a:off x="11582400" y="14173200"/>
            <a:ext cx="533400" cy="2286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12115800" y="14630400"/>
            <a:ext cx="0" cy="5334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12115800" y="14554200"/>
            <a:ext cx="2286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12344400" y="14554200"/>
            <a:ext cx="0" cy="6858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 flipV="1">
            <a:off x="12115800" y="15163800"/>
            <a:ext cx="2286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11582400" y="14630400"/>
            <a:ext cx="5334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12344400" y="13487400"/>
            <a:ext cx="2514600" cy="1219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1582400" y="14782800"/>
            <a:ext cx="5334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1582400" y="15011400"/>
            <a:ext cx="533400" cy="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11582400" y="15087600"/>
            <a:ext cx="533400" cy="76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V="1">
            <a:off x="12344400" y="14173200"/>
            <a:ext cx="3810000" cy="9144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181" idx="3"/>
          </p:cNvCxnSpPr>
          <p:nvPr/>
        </p:nvCxnSpPr>
        <p:spPr>
          <a:xfrm flipV="1">
            <a:off x="17373600" y="13716000"/>
            <a:ext cx="3609434" cy="457200"/>
          </a:xfrm>
          <a:prstGeom prst="line">
            <a:avLst/>
          </a:prstGeom>
          <a:ln w="38100">
            <a:solidFill>
              <a:srgbClr val="FF0000">
                <a:alpha val="79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11000" y="685800"/>
            <a:ext cx="77465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 FPGA block diagram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74400" y="4572000"/>
            <a:ext cx="5486400" cy="1005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45600" y="17373600"/>
            <a:ext cx="27432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17200" y="20116800"/>
            <a:ext cx="32004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89200" y="20116800"/>
            <a:ext cx="32004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517600" y="17373600"/>
            <a:ext cx="27432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73200" y="17373600"/>
            <a:ext cx="1828800" cy="4572000"/>
          </a:xfrm>
          <a:prstGeom prst="rect">
            <a:avLst/>
          </a:prstGeom>
          <a:solidFill>
            <a:srgbClr val="B086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745200" y="14173200"/>
            <a:ext cx="1828800" cy="27432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0" y="14173200"/>
            <a:ext cx="2743200" cy="18288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29600" y="13258800"/>
            <a:ext cx="2743200" cy="2743200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57600" y="12801600"/>
            <a:ext cx="1828800" cy="731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00" y="10515600"/>
            <a:ext cx="2743200" cy="2743200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801600" y="9144000"/>
            <a:ext cx="3200400" cy="3200400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0" y="9144000"/>
            <a:ext cx="1828800" cy="2743200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86400" y="8686800"/>
            <a:ext cx="1828800" cy="2743200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44800" y="4114800"/>
            <a:ext cx="2743200" cy="1828800"/>
          </a:xfrm>
          <a:prstGeom prst="rect">
            <a:avLst/>
          </a:prstGeom>
          <a:solidFill>
            <a:srgbClr val="FFCC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544800" y="6400800"/>
            <a:ext cx="2743200" cy="1828800"/>
          </a:xfrm>
          <a:prstGeom prst="rect">
            <a:avLst/>
          </a:prstGeom>
          <a:solidFill>
            <a:srgbClr val="FFCC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4572000"/>
            <a:ext cx="2743200" cy="2743200"/>
          </a:xfrm>
          <a:prstGeom prst="rect">
            <a:avLst/>
          </a:prstGeom>
          <a:solidFill>
            <a:srgbClr val="7030A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21800" y="17602200"/>
            <a:ext cx="2505494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I</a:t>
            </a:r>
            <a:r>
              <a:rPr lang="en-US" sz="4400" baseline="30000" dirty="0" smtClean="0"/>
              <a:t>2</a:t>
            </a:r>
            <a:r>
              <a:rPr lang="en-US" sz="4800" dirty="0" smtClean="0"/>
              <a:t>C engine</a:t>
            </a:r>
          </a:p>
          <a:p>
            <a:pPr algn="ctr"/>
            <a:r>
              <a:rPr lang="en-US" sz="4800" dirty="0" smtClean="0"/>
              <a:t>( SD )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26658971" y="17526000"/>
            <a:ext cx="252755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I</a:t>
            </a:r>
            <a:r>
              <a:rPr lang="en-US" sz="4400" baseline="30000" dirty="0" smtClean="0"/>
              <a:t>2</a:t>
            </a:r>
            <a:r>
              <a:rPr lang="en-US" sz="4800" dirty="0" smtClean="0"/>
              <a:t>C engine</a:t>
            </a:r>
          </a:p>
          <a:p>
            <a:pPr algn="ctr"/>
            <a:r>
              <a:rPr lang="en-US" sz="4800" dirty="0" smtClean="0"/>
              <a:t>(CTP/GTP)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93400" y="20269200"/>
            <a:ext cx="301717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JTAG engine</a:t>
            </a:r>
          </a:p>
          <a:p>
            <a:pPr algn="ctr"/>
            <a:r>
              <a:rPr lang="en-US" sz="4800" dirty="0" smtClean="0"/>
              <a:t>( FPGA )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7965400" y="20269200"/>
            <a:ext cx="301717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JTAG engine</a:t>
            </a:r>
          </a:p>
          <a:p>
            <a:pPr algn="ctr"/>
            <a:r>
              <a:rPr lang="en-US" sz="4800" dirty="0" smtClean="0"/>
              <a:t>( PROM )</a:t>
            </a:r>
            <a:endParaRPr lang="en-US" sz="4800" dirty="0"/>
          </a:p>
        </p:txBody>
      </p:sp>
      <p:cxnSp>
        <p:nvCxnSpPr>
          <p:cNvPr id="28" name="Elbow Connector 27"/>
          <p:cNvCxnSpPr>
            <a:endCxn id="6" idx="0"/>
          </p:cNvCxnSpPr>
          <p:nvPr/>
        </p:nvCxnSpPr>
        <p:spPr>
          <a:xfrm rot="5400000">
            <a:off x="22936200" y="15011400"/>
            <a:ext cx="2743200" cy="1981200"/>
          </a:xfrm>
          <a:prstGeom prst="bentConnector3">
            <a:avLst>
              <a:gd name="adj1" fmla="val 77646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7" idx="0"/>
          </p:cNvCxnSpPr>
          <p:nvPr/>
        </p:nvCxnSpPr>
        <p:spPr>
          <a:xfrm rot="5400000">
            <a:off x="22821900" y="16802100"/>
            <a:ext cx="5410200" cy="1219200"/>
          </a:xfrm>
          <a:prstGeom prst="bentConnector3">
            <a:avLst>
              <a:gd name="adj1" fmla="val 50000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9" idx="0"/>
          </p:cNvCxnSpPr>
          <p:nvPr/>
        </p:nvCxnSpPr>
        <p:spPr>
          <a:xfrm rot="16200000" flipH="1">
            <a:off x="26174700" y="15659100"/>
            <a:ext cx="2743200" cy="685800"/>
          </a:xfrm>
          <a:prstGeom prst="bentConnector3">
            <a:avLst>
              <a:gd name="adj1" fmla="val 62698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26555700" y="16421100"/>
            <a:ext cx="5486400" cy="1905000"/>
          </a:xfrm>
          <a:prstGeom prst="bentConnector3">
            <a:avLst>
              <a:gd name="adj1" fmla="val 26455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982236" y="8305800"/>
            <a:ext cx="5024581" cy="36933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0" dirty="0" smtClean="0"/>
              <a:t>VME 64X</a:t>
            </a:r>
          </a:p>
          <a:p>
            <a:pPr algn="ctr"/>
            <a:r>
              <a:rPr lang="en-US" sz="8000" dirty="0" smtClean="0"/>
              <a:t>A24 register</a:t>
            </a:r>
          </a:p>
          <a:p>
            <a:pPr algn="ctr"/>
            <a:r>
              <a:rPr lang="en-US" sz="8000" dirty="0" smtClean="0"/>
              <a:t>A32 Data</a:t>
            </a:r>
            <a:endParaRPr lang="en-US" sz="8000" dirty="0"/>
          </a:p>
        </p:txBody>
      </p:sp>
      <p:sp>
        <p:nvSpPr>
          <p:cNvPr id="39" name="TextBox 38"/>
          <p:cNvSpPr txBox="1"/>
          <p:nvPr/>
        </p:nvSpPr>
        <p:spPr>
          <a:xfrm>
            <a:off x="18897600" y="14630400"/>
            <a:ext cx="153356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Data</a:t>
            </a:r>
          </a:p>
          <a:p>
            <a:pPr algn="ctr"/>
            <a:r>
              <a:rPr lang="en-US" sz="4800" dirty="0" smtClean="0"/>
              <a:t>Buffer</a:t>
            </a:r>
          </a:p>
        </p:txBody>
      </p:sp>
      <p:cxnSp>
        <p:nvCxnSpPr>
          <p:cNvPr id="41" name="Elbow Connector 40"/>
          <p:cNvCxnSpPr>
            <a:stCxn id="12" idx="3"/>
          </p:cNvCxnSpPr>
          <p:nvPr/>
        </p:nvCxnSpPr>
        <p:spPr>
          <a:xfrm flipV="1">
            <a:off x="20574000" y="14401800"/>
            <a:ext cx="3200400" cy="1143000"/>
          </a:xfrm>
          <a:prstGeom prst="bentConnector3">
            <a:avLst>
              <a:gd name="adj1" fmla="val 50000"/>
            </a:avLst>
          </a:prstGeom>
          <a:ln w="203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12" idx="2"/>
            <a:endCxn id="11" idx="3"/>
          </p:cNvCxnSpPr>
          <p:nvPr/>
        </p:nvCxnSpPr>
        <p:spPr>
          <a:xfrm rot="5400000">
            <a:off x="16459200" y="16459200"/>
            <a:ext cx="2743200" cy="3657600"/>
          </a:xfrm>
          <a:prstGeom prst="bentConnector2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753387" y="19278600"/>
            <a:ext cx="2602059" cy="73866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BUSY logic</a:t>
            </a:r>
            <a:endParaRPr lang="en-US" sz="4800" dirty="0"/>
          </a:p>
        </p:txBody>
      </p:sp>
      <p:cxnSp>
        <p:nvCxnSpPr>
          <p:cNvPr id="47" name="Elbow Connector 46"/>
          <p:cNvCxnSpPr/>
          <p:nvPr/>
        </p:nvCxnSpPr>
        <p:spPr>
          <a:xfrm>
            <a:off x="5486400" y="19964400"/>
            <a:ext cx="8686800" cy="1524000"/>
          </a:xfrm>
          <a:prstGeom prst="bentConnector3">
            <a:avLst>
              <a:gd name="adj1" fmla="val 47995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5486400" y="19659600"/>
            <a:ext cx="8686800" cy="1447800"/>
          </a:xfrm>
          <a:prstGeom prst="bentConnector3">
            <a:avLst>
              <a:gd name="adj1" fmla="val 51504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5486400" y="19354800"/>
            <a:ext cx="8686800" cy="1371600"/>
          </a:xfrm>
          <a:prstGeom prst="bentConnector3">
            <a:avLst>
              <a:gd name="adj1" fmla="val 54845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>
            <a:off x="5486400" y="19050000"/>
            <a:ext cx="8686800" cy="1295400"/>
          </a:xfrm>
          <a:prstGeom prst="bentConnector3">
            <a:avLst>
              <a:gd name="adj1" fmla="val 59691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>
            <a:off x="5486400" y="18669000"/>
            <a:ext cx="8686800" cy="1295400"/>
          </a:xfrm>
          <a:prstGeom prst="bentConnector3">
            <a:avLst>
              <a:gd name="adj1" fmla="val 65038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1" idx="1"/>
          </p:cNvCxnSpPr>
          <p:nvPr/>
        </p:nvCxnSpPr>
        <p:spPr>
          <a:xfrm>
            <a:off x="5486400" y="18288000"/>
            <a:ext cx="8686800" cy="1371600"/>
          </a:xfrm>
          <a:prstGeom prst="bentConnector3">
            <a:avLst>
              <a:gd name="adj1" fmla="val 70050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5486400" y="17983200"/>
            <a:ext cx="8686800" cy="1295400"/>
          </a:xfrm>
          <a:prstGeom prst="bentConnector3">
            <a:avLst>
              <a:gd name="adj1" fmla="val 74561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5486400" y="17678400"/>
            <a:ext cx="8686800" cy="1219200"/>
          </a:xfrm>
          <a:prstGeom prst="bentConnector3">
            <a:avLst>
              <a:gd name="adj1" fmla="val 78404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543800" y="17373600"/>
            <a:ext cx="228600" cy="533400"/>
          </a:xfrm>
          <a:prstGeom prst="line">
            <a:avLst/>
          </a:prstGeom>
          <a:ln w="762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543800" y="17754600"/>
            <a:ext cx="47844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HFBR(8:1) Status</a:t>
            </a:r>
          </a:p>
          <a:p>
            <a:r>
              <a:rPr lang="en-US" sz="4000" dirty="0" smtClean="0"/>
              <a:t>Trigger Acknowledge</a:t>
            </a:r>
          </a:p>
          <a:p>
            <a:r>
              <a:rPr lang="en-US" sz="4000" dirty="0" smtClean="0"/>
              <a:t>Readout acknowledge</a:t>
            </a:r>
          </a:p>
          <a:p>
            <a:r>
              <a:rPr lang="en-US" sz="4000" dirty="0" smtClean="0"/>
              <a:t>Busy etc.</a:t>
            </a:r>
            <a:endParaRPr lang="en-US" sz="40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295400" y="15087600"/>
            <a:ext cx="2362200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19200" y="13716000"/>
            <a:ext cx="253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HFBR#(5-8)</a:t>
            </a:r>
            <a:endParaRPr lang="en-US" sz="4000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295400" y="15697200"/>
            <a:ext cx="2362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24000" y="150876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HFBR#2</a:t>
            </a:r>
            <a:endParaRPr lang="en-US" sz="4000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295400" y="16306800"/>
            <a:ext cx="2362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524000" y="156972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HFBR#3</a:t>
            </a:r>
            <a:endParaRPr lang="en-US" sz="4000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295400" y="16916400"/>
            <a:ext cx="2362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524000" y="163068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HFBR#4</a:t>
            </a:r>
            <a:endParaRPr lang="en-US" sz="40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295400" y="17526000"/>
            <a:ext cx="2362200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524000" y="169164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HFBR#5</a:t>
            </a:r>
            <a:endParaRPr lang="en-US" sz="4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295400" y="18135600"/>
            <a:ext cx="2362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524000" y="175260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HFBR#6</a:t>
            </a:r>
            <a:endParaRPr lang="en-US" sz="40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295400" y="18745200"/>
            <a:ext cx="2362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524000" y="181356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HFBR#7</a:t>
            </a:r>
            <a:endParaRPr lang="en-US" sz="4000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295400" y="19354800"/>
            <a:ext cx="2362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524000" y="187452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HFBR#8</a:t>
            </a:r>
            <a:endParaRPr lang="en-US" sz="4000" dirty="0"/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914400" y="14325600"/>
            <a:ext cx="2743200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676400" y="14630400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HFBR#1</a:t>
            </a:r>
            <a:endParaRPr lang="en-US" sz="4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219200" y="13030200"/>
            <a:ext cx="253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HFBR#(1-4)</a:t>
            </a:r>
            <a:endParaRPr lang="en-US" sz="4000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914400" y="13639800"/>
            <a:ext cx="2743200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789376" y="16002000"/>
            <a:ext cx="5424114" cy="147732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GTP</a:t>
            </a:r>
          </a:p>
          <a:p>
            <a:pPr algn="ctr"/>
            <a:r>
              <a:rPr lang="en-US" sz="4800" dirty="0" err="1" smtClean="0"/>
              <a:t>Serializer</a:t>
            </a:r>
            <a:r>
              <a:rPr lang="en-US" sz="4800" dirty="0" smtClean="0"/>
              <a:t>/</a:t>
            </a:r>
            <a:r>
              <a:rPr lang="en-US" sz="4800" dirty="0" err="1" smtClean="0"/>
              <a:t>Deserializer</a:t>
            </a:r>
            <a:endParaRPr lang="en-US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334000" y="9144000"/>
            <a:ext cx="2067424" cy="221599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err="1" smtClean="0"/>
              <a:t>Prescale</a:t>
            </a:r>
            <a:endParaRPr lang="en-US" sz="4800" dirty="0" smtClean="0"/>
          </a:p>
          <a:p>
            <a:pPr algn="ctr"/>
            <a:r>
              <a:rPr lang="en-US" sz="4800" dirty="0" smtClean="0"/>
              <a:t> </a:t>
            </a:r>
            <a:r>
              <a:rPr lang="en-US" sz="4800" dirty="0" err="1" smtClean="0"/>
              <a:t>scaler</a:t>
            </a:r>
            <a:r>
              <a:rPr lang="en-US" sz="4800" dirty="0" smtClean="0"/>
              <a:t> </a:t>
            </a:r>
          </a:p>
          <a:p>
            <a:pPr algn="ctr"/>
            <a:r>
              <a:rPr lang="en-US" sz="4800" dirty="0" smtClean="0"/>
              <a:t>match</a:t>
            </a:r>
            <a:endParaRPr lang="en-US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2599218" y="9144000"/>
            <a:ext cx="3582520" cy="33239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 smtClean="0"/>
              <a:t>TriggerWord</a:t>
            </a:r>
            <a:endParaRPr lang="en-US" sz="5400" dirty="0" smtClean="0"/>
          </a:p>
          <a:p>
            <a:pPr algn="ctr"/>
            <a:r>
              <a:rPr lang="en-US" sz="5400" dirty="0" smtClean="0"/>
              <a:t>Generation</a:t>
            </a:r>
          </a:p>
          <a:p>
            <a:pPr algn="ctr"/>
            <a:r>
              <a:rPr lang="en-US" sz="5400" dirty="0" err="1" smtClean="0"/>
              <a:t>TriggerRule</a:t>
            </a:r>
            <a:endParaRPr lang="en-US" sz="5400" dirty="0" smtClean="0"/>
          </a:p>
          <a:p>
            <a:pPr algn="ctr"/>
            <a:r>
              <a:rPr lang="en-US" sz="5400" dirty="0" smtClean="0"/>
              <a:t>(</a:t>
            </a:r>
            <a:r>
              <a:rPr lang="en-US" sz="4400" dirty="0" smtClean="0"/>
              <a:t>TS function</a:t>
            </a:r>
            <a:r>
              <a:rPr lang="en-US" sz="5400" dirty="0" smtClean="0"/>
              <a:t>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3861613" y="14325600"/>
            <a:ext cx="2766335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smtClean="0"/>
              <a:t>TI event</a:t>
            </a:r>
          </a:p>
          <a:p>
            <a:pPr algn="ctr"/>
            <a:r>
              <a:rPr lang="en-US" sz="5400" dirty="0" smtClean="0"/>
              <a:t>Data Gen</a:t>
            </a:r>
            <a:r>
              <a:rPr lang="en-US" sz="4800" dirty="0" smtClean="0"/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001000" y="13639800"/>
            <a:ext cx="3142848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dirty="0" smtClean="0"/>
              <a:t>Trigger</a:t>
            </a:r>
          </a:p>
          <a:p>
            <a:pPr algn="ctr"/>
            <a:r>
              <a:rPr lang="en-US" sz="6600" dirty="0" smtClean="0"/>
              <a:t>decoding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8288000" y="10515600"/>
            <a:ext cx="2812565" cy="2769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Random</a:t>
            </a:r>
          </a:p>
          <a:p>
            <a:pPr algn="ctr"/>
            <a:r>
              <a:rPr lang="en-US" sz="4800" dirty="0" smtClean="0"/>
              <a:t>Trigger</a:t>
            </a:r>
          </a:p>
          <a:p>
            <a:pPr algn="ctr"/>
            <a:r>
              <a:rPr lang="en-US" sz="4800" dirty="0" smtClean="0"/>
              <a:t>Generation</a:t>
            </a:r>
          </a:p>
          <a:p>
            <a:pPr algn="ctr"/>
            <a:r>
              <a:rPr lang="en-US" sz="3600" dirty="0" smtClean="0"/>
              <a:t>(4kHz-500KHz)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544800" y="6477000"/>
            <a:ext cx="266867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SYNC</a:t>
            </a:r>
          </a:p>
          <a:p>
            <a:pPr algn="ctr"/>
            <a:r>
              <a:rPr lang="en-US" sz="4800" dirty="0" err="1" smtClean="0"/>
              <a:t>Decooding</a:t>
            </a:r>
            <a:endParaRPr lang="en-US" sz="4800" dirty="0" smtClean="0"/>
          </a:p>
        </p:txBody>
      </p:sp>
      <p:sp>
        <p:nvSpPr>
          <p:cNvPr id="112" name="TextBox 111"/>
          <p:cNvSpPr txBox="1"/>
          <p:nvPr/>
        </p:nvSpPr>
        <p:spPr>
          <a:xfrm>
            <a:off x="15849600" y="4267200"/>
            <a:ext cx="228876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SYNC</a:t>
            </a:r>
          </a:p>
          <a:p>
            <a:pPr algn="ctr"/>
            <a:r>
              <a:rPr lang="en-US" sz="4800" dirty="0" smtClean="0"/>
              <a:t>encoding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452072" y="5334000"/>
            <a:ext cx="2211823" cy="17543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dirty="0" smtClean="0"/>
              <a:t>Clock</a:t>
            </a:r>
          </a:p>
          <a:p>
            <a:pPr algn="ctr"/>
            <a:r>
              <a:rPr lang="en-US" sz="4800" dirty="0" smtClean="0"/>
              <a:t>manager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763000" y="9829800"/>
            <a:ext cx="2569999" cy="147732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err="1" smtClean="0"/>
              <a:t>EventType</a:t>
            </a:r>
            <a:endParaRPr lang="en-US" sz="4800" dirty="0" smtClean="0"/>
          </a:p>
          <a:p>
            <a:pPr algn="ctr"/>
            <a:r>
              <a:rPr lang="en-US" sz="4800" dirty="0" smtClean="0"/>
              <a:t>Lookup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2514600" y="10210800"/>
            <a:ext cx="2971800" cy="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2895600" y="9982200"/>
            <a:ext cx="2286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09800" y="9220200"/>
            <a:ext cx="3052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TrigIn</a:t>
            </a:r>
            <a:r>
              <a:rPr lang="en-US" sz="5400" dirty="0" smtClean="0"/>
              <a:t>(6:1)</a:t>
            </a:r>
            <a:endParaRPr lang="en-US" sz="5400" dirty="0"/>
          </a:p>
        </p:txBody>
      </p:sp>
      <p:cxnSp>
        <p:nvCxnSpPr>
          <p:cNvPr id="120" name="Elbow Connector 119"/>
          <p:cNvCxnSpPr>
            <a:stCxn id="104" idx="3"/>
            <a:endCxn id="18" idx="1"/>
          </p:cNvCxnSpPr>
          <p:nvPr/>
        </p:nvCxnSpPr>
        <p:spPr>
          <a:xfrm>
            <a:off x="7401424" y="10251996"/>
            <a:ext cx="1742576" cy="263604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8" idx="3"/>
          </p:cNvCxnSpPr>
          <p:nvPr/>
        </p:nvCxnSpPr>
        <p:spPr>
          <a:xfrm>
            <a:off x="10972800" y="10515600"/>
            <a:ext cx="1828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16002000" y="11430000"/>
            <a:ext cx="2209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21031200" y="11430000"/>
            <a:ext cx="27432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16002000" y="10058400"/>
            <a:ext cx="77724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10972800" y="15316200"/>
            <a:ext cx="27432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16459200" y="15316200"/>
            <a:ext cx="2286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5486400" y="15316200"/>
            <a:ext cx="27432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86400" y="13944600"/>
            <a:ext cx="27432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0800000" flipV="1">
            <a:off x="11049000" y="12344400"/>
            <a:ext cx="1752600" cy="1371600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0972800" y="13411200"/>
            <a:ext cx="12801600" cy="762000"/>
          </a:xfrm>
          <a:prstGeom prst="bentConnector3">
            <a:avLst>
              <a:gd name="adj1" fmla="val 82441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13258800" y="12344400"/>
            <a:ext cx="0" cy="1066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>
            <a:off x="3505200" y="8382000"/>
            <a:ext cx="9296400" cy="1219200"/>
          </a:xfrm>
          <a:prstGeom prst="bentConnector3">
            <a:avLst>
              <a:gd name="adj1" fmla="val 88115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3048000" y="5029200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3048000" y="6781800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9677400" y="5334000"/>
            <a:ext cx="2743200" cy="1828800"/>
          </a:xfrm>
          <a:prstGeom prst="rect">
            <a:avLst/>
          </a:prstGeom>
          <a:solidFill>
            <a:srgbClr val="FFCC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9724176" y="5410200"/>
            <a:ext cx="257512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Phase</a:t>
            </a:r>
          </a:p>
          <a:p>
            <a:pPr algn="ctr"/>
            <a:r>
              <a:rPr lang="en-US" sz="4800" dirty="0" smtClean="0"/>
              <a:t>Alignment</a:t>
            </a:r>
          </a:p>
        </p:txBody>
      </p:sp>
      <p:cxnSp>
        <p:nvCxnSpPr>
          <p:cNvPr id="165" name="Straight Arrow Connector 164"/>
          <p:cNvCxnSpPr/>
          <p:nvPr/>
        </p:nvCxnSpPr>
        <p:spPr>
          <a:xfrm flipH="1">
            <a:off x="12420600" y="5638800"/>
            <a:ext cx="3124200" cy="0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/>
          <p:nvPr/>
        </p:nvCxnSpPr>
        <p:spPr>
          <a:xfrm>
            <a:off x="12420600" y="7010400"/>
            <a:ext cx="3124200" cy="990600"/>
          </a:xfrm>
          <a:prstGeom prst="bentConnector3">
            <a:avLst>
              <a:gd name="adj1" fmla="val 50000"/>
            </a:avLst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>
            <a:off x="12420600" y="6629400"/>
            <a:ext cx="3124200" cy="914400"/>
          </a:xfrm>
          <a:prstGeom prst="bentConnector3">
            <a:avLst>
              <a:gd name="adj1" fmla="val 59350"/>
            </a:avLst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lbow Connector 170"/>
          <p:cNvCxnSpPr>
            <a:stCxn id="160" idx="3"/>
          </p:cNvCxnSpPr>
          <p:nvPr/>
        </p:nvCxnSpPr>
        <p:spPr>
          <a:xfrm>
            <a:off x="12420600" y="6248400"/>
            <a:ext cx="3124200" cy="762000"/>
          </a:xfrm>
          <a:prstGeom prst="bentConnector3">
            <a:avLst>
              <a:gd name="adj1" fmla="val 70325"/>
            </a:avLst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10058400" y="4114800"/>
            <a:ext cx="0" cy="1219200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10972800" y="4114800"/>
            <a:ext cx="0" cy="1219200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12801600" y="4572000"/>
            <a:ext cx="2743200" cy="0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endCxn id="20" idx="3"/>
          </p:cNvCxnSpPr>
          <p:nvPr/>
        </p:nvCxnSpPr>
        <p:spPr>
          <a:xfrm flipH="1">
            <a:off x="18288000" y="5029200"/>
            <a:ext cx="54864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18288000" y="4343400"/>
            <a:ext cx="2133600" cy="0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7924800" y="50292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7924800" y="56388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7924800" y="62484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7924800" y="68580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3657600" y="7772400"/>
            <a:ext cx="450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FrontPanel</a:t>
            </a:r>
            <a:r>
              <a:rPr lang="en-US" sz="4000" dirty="0" smtClean="0"/>
              <a:t> Trigger In</a:t>
            </a:r>
            <a:endParaRPr lang="en-US" sz="4000" dirty="0"/>
          </a:p>
        </p:txBody>
      </p:sp>
      <p:cxnSp>
        <p:nvCxnSpPr>
          <p:cNvPr id="195" name="Straight Arrow Connector 194"/>
          <p:cNvCxnSpPr/>
          <p:nvPr/>
        </p:nvCxnSpPr>
        <p:spPr>
          <a:xfrm flipH="1">
            <a:off x="5486400" y="12954000"/>
            <a:ext cx="6477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1280160" y="10607040"/>
            <a:ext cx="3657600" cy="1828800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1371600" y="10820400"/>
            <a:ext cx="332680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P0 trig1 trig2</a:t>
            </a:r>
          </a:p>
          <a:p>
            <a:pPr algn="ctr"/>
            <a:r>
              <a:rPr lang="en-US" sz="4800" dirty="0" smtClean="0"/>
              <a:t>P2, FP trigger</a:t>
            </a:r>
            <a:endParaRPr lang="en-US" sz="4400" dirty="0" smtClean="0"/>
          </a:p>
        </p:txBody>
      </p:sp>
      <p:cxnSp>
        <p:nvCxnSpPr>
          <p:cNvPr id="201" name="Elbow Connector 200"/>
          <p:cNvCxnSpPr/>
          <p:nvPr/>
        </p:nvCxnSpPr>
        <p:spPr>
          <a:xfrm rot="10800000">
            <a:off x="1752600" y="12420600"/>
            <a:ext cx="1905000" cy="533400"/>
          </a:xfrm>
          <a:prstGeom prst="bentConnector3">
            <a:avLst>
              <a:gd name="adj1" fmla="val 100248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/>
          <p:nvPr/>
        </p:nvCxnSpPr>
        <p:spPr>
          <a:xfrm rot="10800000">
            <a:off x="4953000" y="11963400"/>
            <a:ext cx="3581400" cy="1295400"/>
          </a:xfrm>
          <a:prstGeom prst="bentConnector3">
            <a:avLst>
              <a:gd name="adj1" fmla="val -253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endCxn id="211" idx="1"/>
          </p:cNvCxnSpPr>
          <p:nvPr/>
        </p:nvCxnSpPr>
        <p:spPr>
          <a:xfrm flipV="1">
            <a:off x="18205205" y="6910864"/>
            <a:ext cx="1530595" cy="23336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19659600" y="5943600"/>
            <a:ext cx="1828800" cy="1828800"/>
          </a:xfrm>
          <a:prstGeom prst="rect">
            <a:avLst/>
          </a:prstGeom>
          <a:solidFill>
            <a:srgbClr val="FFCC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/>
          <p:cNvSpPr txBox="1"/>
          <p:nvPr/>
        </p:nvSpPr>
        <p:spPr>
          <a:xfrm>
            <a:off x="19735800" y="6172200"/>
            <a:ext cx="143629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Sync </a:t>
            </a:r>
          </a:p>
          <a:p>
            <a:pPr algn="ctr"/>
            <a:r>
              <a:rPr lang="en-US" sz="4800" dirty="0" smtClean="0"/>
              <a:t>width</a:t>
            </a:r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21488400" y="6172200"/>
            <a:ext cx="1143000" cy="0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21488400" y="7239000"/>
            <a:ext cx="1143000" cy="0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18288000" y="8001000"/>
            <a:ext cx="2667000" cy="1219200"/>
          </a:xfrm>
          <a:prstGeom prst="bentConnector3">
            <a:avLst>
              <a:gd name="adj1" fmla="val 30476"/>
            </a:avLst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/>
          <p:nvPr/>
        </p:nvCxnSpPr>
        <p:spPr>
          <a:xfrm rot="10800000" flipV="1">
            <a:off x="5486400" y="16002000"/>
            <a:ext cx="4800600" cy="228600"/>
          </a:xfrm>
          <a:prstGeom prst="bentConnector3">
            <a:avLst>
              <a:gd name="adj1" fmla="val 397"/>
            </a:avLst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/>
          <p:nvPr/>
        </p:nvCxnSpPr>
        <p:spPr>
          <a:xfrm rot="10800000">
            <a:off x="10287000" y="16230600"/>
            <a:ext cx="3886200" cy="1447800"/>
          </a:xfrm>
          <a:prstGeom prst="bentConnector3">
            <a:avLst>
              <a:gd name="adj1" fmla="val 37255"/>
            </a:avLst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5943600" y="15468600"/>
            <a:ext cx="1918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Status</a:t>
            </a:r>
            <a:endParaRPr lang="en-US" sz="5400" dirty="0"/>
          </a:p>
        </p:txBody>
      </p:sp>
      <p:cxnSp>
        <p:nvCxnSpPr>
          <p:cNvPr id="230" name="Elbow Connector 229"/>
          <p:cNvCxnSpPr/>
          <p:nvPr/>
        </p:nvCxnSpPr>
        <p:spPr>
          <a:xfrm rot="5400000">
            <a:off x="14058900" y="16649700"/>
            <a:ext cx="1371600" cy="76200"/>
          </a:xfrm>
          <a:prstGeom prst="bentConnector3">
            <a:avLst>
              <a:gd name="adj1" fmla="val 50000"/>
            </a:avLst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3048000" y="5791200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2971800" y="43434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Clk_SYS</a:t>
            </a:r>
            <a:endParaRPr lang="en-US" sz="4800" dirty="0"/>
          </a:p>
        </p:txBody>
      </p:sp>
      <p:sp>
        <p:nvSpPr>
          <p:cNvPr id="237" name="TextBox 236"/>
          <p:cNvSpPr txBox="1"/>
          <p:nvPr/>
        </p:nvSpPr>
        <p:spPr>
          <a:xfrm>
            <a:off x="3124200" y="51054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ClkGiga</a:t>
            </a:r>
            <a:endParaRPr lang="en-US" sz="4800" dirty="0"/>
          </a:p>
        </p:txBody>
      </p:sp>
      <p:sp>
        <p:nvSpPr>
          <p:cNvPr id="238" name="TextBox 237"/>
          <p:cNvSpPr txBox="1"/>
          <p:nvPr/>
        </p:nvSpPr>
        <p:spPr>
          <a:xfrm>
            <a:off x="3048000" y="60198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33MHz</a:t>
            </a:r>
            <a:endParaRPr lang="en-US" sz="4800" dirty="0"/>
          </a:p>
        </p:txBody>
      </p:sp>
      <p:sp>
        <p:nvSpPr>
          <p:cNvPr id="239" name="TextBox 238"/>
          <p:cNvSpPr txBox="1"/>
          <p:nvPr/>
        </p:nvSpPr>
        <p:spPr>
          <a:xfrm>
            <a:off x="7315200" y="35814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serial</a:t>
            </a:r>
            <a:endParaRPr lang="en-US" sz="4800" dirty="0"/>
          </a:p>
        </p:txBody>
      </p:sp>
      <p:sp>
        <p:nvSpPr>
          <p:cNvPr id="240" name="TextBox 239"/>
          <p:cNvSpPr txBox="1"/>
          <p:nvPr/>
        </p:nvSpPr>
        <p:spPr>
          <a:xfrm>
            <a:off x="7772400" y="6172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vme</a:t>
            </a:r>
            <a:endParaRPr lang="en-US" sz="4800" dirty="0"/>
          </a:p>
        </p:txBody>
      </p:sp>
      <p:sp>
        <p:nvSpPr>
          <p:cNvPr id="241" name="TextBox 240"/>
          <p:cNvSpPr txBox="1"/>
          <p:nvPr/>
        </p:nvSpPr>
        <p:spPr>
          <a:xfrm>
            <a:off x="7848600" y="5562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62.5</a:t>
            </a:r>
            <a:endParaRPr lang="en-US" sz="48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924800" y="5029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200</a:t>
            </a:r>
            <a:endParaRPr lang="en-US" sz="4800" dirty="0"/>
          </a:p>
        </p:txBody>
      </p:sp>
      <p:sp>
        <p:nvSpPr>
          <p:cNvPr id="243" name="TextBox 242"/>
          <p:cNvSpPr txBox="1"/>
          <p:nvPr/>
        </p:nvSpPr>
        <p:spPr>
          <a:xfrm>
            <a:off x="7924800" y="4343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250</a:t>
            </a:r>
            <a:endParaRPr lang="en-US" sz="4800" dirty="0"/>
          </a:p>
        </p:txBody>
      </p:sp>
      <p:cxnSp>
        <p:nvCxnSpPr>
          <p:cNvPr id="245" name="Shape 244"/>
          <p:cNvCxnSpPr>
            <a:endCxn id="239" idx="1"/>
          </p:cNvCxnSpPr>
          <p:nvPr/>
        </p:nvCxnSpPr>
        <p:spPr>
          <a:xfrm rot="5400000" flipH="1" flipV="1">
            <a:off x="6760950" y="4017750"/>
            <a:ext cx="575101" cy="533400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13182600" y="38100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P0 out</a:t>
            </a:r>
            <a:endParaRPr lang="en-US" sz="48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2725400" y="5029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Loopback</a:t>
            </a:r>
            <a:endParaRPr lang="en-US" sz="48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305800" y="3505200"/>
            <a:ext cx="3124200" cy="83099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HFBR#1 In</a:t>
            </a:r>
            <a:endParaRPr lang="en-US" sz="4800" dirty="0"/>
          </a:p>
        </p:txBody>
      </p:sp>
      <p:sp>
        <p:nvSpPr>
          <p:cNvPr id="249" name="TextBox 248"/>
          <p:cNvSpPr txBox="1"/>
          <p:nvPr/>
        </p:nvSpPr>
        <p:spPr>
          <a:xfrm>
            <a:off x="9144000" y="3429000"/>
            <a:ext cx="3200400" cy="83099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HFBR#5 In</a:t>
            </a:r>
            <a:endParaRPr lang="en-US" sz="4800" dirty="0"/>
          </a:p>
        </p:txBody>
      </p:sp>
      <p:sp>
        <p:nvSpPr>
          <p:cNvPr id="250" name="TextBox 249"/>
          <p:cNvSpPr txBox="1"/>
          <p:nvPr/>
        </p:nvSpPr>
        <p:spPr>
          <a:xfrm>
            <a:off x="18516600" y="35814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P0 in</a:t>
            </a:r>
            <a:endParaRPr lang="en-US" sz="4800" dirty="0"/>
          </a:p>
        </p:txBody>
      </p:sp>
      <p:sp>
        <p:nvSpPr>
          <p:cNvPr id="251" name="TextBox 250"/>
          <p:cNvSpPr txBox="1"/>
          <p:nvPr/>
        </p:nvSpPr>
        <p:spPr>
          <a:xfrm>
            <a:off x="21031200" y="5486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P0 FP out</a:t>
            </a:r>
            <a:endParaRPr lang="en-US" sz="4800" dirty="0"/>
          </a:p>
        </p:txBody>
      </p:sp>
      <p:sp>
        <p:nvSpPr>
          <p:cNvPr id="252" name="TextBox 251"/>
          <p:cNvSpPr txBox="1"/>
          <p:nvPr/>
        </p:nvSpPr>
        <p:spPr>
          <a:xfrm>
            <a:off x="21412201" y="6477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TI use</a:t>
            </a:r>
            <a:endParaRPr lang="en-US" sz="4800" dirty="0"/>
          </a:p>
        </p:txBody>
      </p:sp>
      <p:sp>
        <p:nvSpPr>
          <p:cNvPr id="253" name="TextBox 252"/>
          <p:cNvSpPr txBox="1"/>
          <p:nvPr/>
        </p:nvSpPr>
        <p:spPr>
          <a:xfrm>
            <a:off x="18973800" y="84582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TI use</a:t>
            </a:r>
            <a:endParaRPr lang="en-US" sz="4800" dirty="0"/>
          </a:p>
        </p:txBody>
      </p:sp>
      <p:sp>
        <p:nvSpPr>
          <p:cNvPr id="254" name="TextBox 253"/>
          <p:cNvSpPr txBox="1"/>
          <p:nvPr/>
        </p:nvSpPr>
        <p:spPr>
          <a:xfrm>
            <a:off x="13487400" y="12725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Trigger Source Sel.</a:t>
            </a:r>
            <a:endParaRPr lang="en-US" sz="4800" dirty="0"/>
          </a:p>
        </p:txBody>
      </p:sp>
      <p:sp>
        <p:nvSpPr>
          <p:cNvPr id="257" name="TextBox 256"/>
          <p:cNvSpPr txBox="1"/>
          <p:nvPr/>
        </p:nvSpPr>
        <p:spPr>
          <a:xfrm>
            <a:off x="16230600" y="9296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VME trigger</a:t>
            </a:r>
            <a:endParaRPr lang="en-US" sz="4800" dirty="0"/>
          </a:p>
        </p:txBody>
      </p:sp>
      <p:sp>
        <p:nvSpPr>
          <p:cNvPr id="259" name="TextBox 258"/>
          <p:cNvSpPr txBox="1"/>
          <p:nvPr/>
        </p:nvSpPr>
        <p:spPr>
          <a:xfrm>
            <a:off x="8686800" y="12192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TrgWord</a:t>
            </a:r>
            <a:r>
              <a:rPr lang="en-US" sz="4800" dirty="0" smtClean="0"/>
              <a:t>(15:0)</a:t>
            </a:r>
            <a:endParaRPr lang="en-US" sz="4800" dirty="0"/>
          </a:p>
        </p:txBody>
      </p:sp>
      <p:cxnSp>
        <p:nvCxnSpPr>
          <p:cNvPr id="262" name="Elbow Connector 261"/>
          <p:cNvCxnSpPr/>
          <p:nvPr/>
        </p:nvCxnSpPr>
        <p:spPr>
          <a:xfrm rot="10800000" flipV="1">
            <a:off x="16002000" y="13792200"/>
            <a:ext cx="7772400" cy="4267200"/>
          </a:xfrm>
          <a:prstGeom prst="bentConnector3">
            <a:avLst>
              <a:gd name="adj1" fmla="val 70343"/>
            </a:avLst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16687800" y="16764000"/>
            <a:ext cx="213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Busy</a:t>
            </a:r>
          </a:p>
          <a:p>
            <a:r>
              <a:rPr lang="en-US" sz="4400" dirty="0" smtClean="0"/>
              <a:t>Source</a:t>
            </a:r>
          </a:p>
          <a:p>
            <a:r>
              <a:rPr lang="en-US" sz="4400" dirty="0" smtClean="0"/>
              <a:t> Select</a:t>
            </a:r>
            <a:endParaRPr lang="en-US" sz="4400" dirty="0"/>
          </a:p>
        </p:txBody>
      </p:sp>
      <p:cxnSp>
        <p:nvCxnSpPr>
          <p:cNvPr id="266" name="Elbow Connector 265"/>
          <p:cNvCxnSpPr/>
          <p:nvPr/>
        </p:nvCxnSpPr>
        <p:spPr>
          <a:xfrm rot="10800000" flipV="1">
            <a:off x="18288000" y="5562600"/>
            <a:ext cx="5486400" cy="990600"/>
          </a:xfrm>
          <a:prstGeom prst="bentConnector3">
            <a:avLst>
              <a:gd name="adj1" fmla="val 83681"/>
            </a:avLst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9583400" y="4953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SYNC </a:t>
            </a:r>
            <a:r>
              <a:rPr lang="en-US" sz="4000" dirty="0" err="1" smtClean="0"/>
              <a:t>src</a:t>
            </a:r>
            <a:r>
              <a:rPr lang="en-US" sz="4000" dirty="0" smtClean="0"/>
              <a:t> </a:t>
            </a:r>
            <a:r>
              <a:rPr lang="en-US" sz="4000" dirty="0" err="1" smtClean="0"/>
              <a:t>sel</a:t>
            </a:r>
            <a:endParaRPr lang="en-US" sz="4000" dirty="0"/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21945600" y="8915400"/>
            <a:ext cx="18288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22098000" y="822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Clock</a:t>
            </a:r>
            <a:endParaRPr lang="en-US" sz="4800" dirty="0"/>
          </a:p>
        </p:txBody>
      </p:sp>
      <p:sp>
        <p:nvSpPr>
          <p:cNvPr id="279" name="Rectangle 278"/>
          <p:cNvSpPr/>
          <p:nvPr/>
        </p:nvSpPr>
        <p:spPr>
          <a:xfrm>
            <a:off x="18288000" y="20116800"/>
            <a:ext cx="1828800" cy="1828800"/>
          </a:xfrm>
          <a:prstGeom prst="rect">
            <a:avLst/>
          </a:prstGeom>
          <a:solidFill>
            <a:srgbClr val="B08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TextBox 279"/>
          <p:cNvSpPr txBox="1"/>
          <p:nvPr/>
        </p:nvSpPr>
        <p:spPr>
          <a:xfrm>
            <a:off x="18260450" y="20345400"/>
            <a:ext cx="185307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err="1" smtClean="0"/>
              <a:t>SD_link</a:t>
            </a:r>
            <a:endParaRPr lang="en-US" sz="4800" dirty="0" smtClean="0"/>
          </a:p>
          <a:p>
            <a:pPr algn="ctr"/>
            <a:r>
              <a:rPr lang="en-US" sz="4800" dirty="0" smtClean="0"/>
              <a:t>buffer</a:t>
            </a:r>
            <a:endParaRPr lang="en-US" sz="4800" dirty="0"/>
          </a:p>
        </p:txBody>
      </p:sp>
      <p:sp>
        <p:nvSpPr>
          <p:cNvPr id="281" name="Rectangle 280"/>
          <p:cNvSpPr/>
          <p:nvPr/>
        </p:nvSpPr>
        <p:spPr>
          <a:xfrm>
            <a:off x="20650200" y="20116800"/>
            <a:ext cx="1828800" cy="1828800"/>
          </a:xfrm>
          <a:prstGeom prst="rect">
            <a:avLst/>
          </a:prstGeom>
          <a:solidFill>
            <a:srgbClr val="B08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xtBox 281"/>
          <p:cNvSpPr txBox="1"/>
          <p:nvPr/>
        </p:nvSpPr>
        <p:spPr>
          <a:xfrm>
            <a:off x="20478476" y="20345400"/>
            <a:ext cx="214142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err="1" smtClean="0"/>
              <a:t>CTP_link</a:t>
            </a:r>
            <a:endParaRPr lang="en-US" sz="4800" dirty="0" smtClean="0"/>
          </a:p>
          <a:p>
            <a:pPr algn="ctr"/>
            <a:r>
              <a:rPr lang="en-US" sz="4800" dirty="0" smtClean="0"/>
              <a:t>buffer</a:t>
            </a:r>
            <a:endParaRPr lang="en-US" sz="4800" dirty="0"/>
          </a:p>
        </p:txBody>
      </p:sp>
      <p:cxnSp>
        <p:nvCxnSpPr>
          <p:cNvPr id="284" name="Elbow Connector 283"/>
          <p:cNvCxnSpPr>
            <a:stCxn id="281" idx="0"/>
          </p:cNvCxnSpPr>
          <p:nvPr/>
        </p:nvCxnSpPr>
        <p:spPr>
          <a:xfrm rot="5400000" flipH="1" flipV="1">
            <a:off x="19773900" y="18326100"/>
            <a:ext cx="3581400" cy="12700"/>
          </a:xfrm>
          <a:prstGeom prst="bentConnector3">
            <a:avLst>
              <a:gd name="adj1" fmla="val 50000"/>
            </a:avLst>
          </a:prstGeom>
          <a:ln w="508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lbow Connector 285"/>
          <p:cNvCxnSpPr/>
          <p:nvPr/>
        </p:nvCxnSpPr>
        <p:spPr>
          <a:xfrm flipV="1">
            <a:off x="21564600" y="14630400"/>
            <a:ext cx="3276600" cy="1905000"/>
          </a:xfrm>
          <a:prstGeom prst="bentConnector3">
            <a:avLst>
              <a:gd name="adj1" fmla="val 100055"/>
            </a:avLst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/>
          <p:cNvCxnSpPr/>
          <p:nvPr/>
        </p:nvCxnSpPr>
        <p:spPr>
          <a:xfrm rot="5400000" flipH="1" flipV="1">
            <a:off x="18440400" y="17678400"/>
            <a:ext cx="3962400" cy="914400"/>
          </a:xfrm>
          <a:prstGeom prst="bentConnector3">
            <a:avLst>
              <a:gd name="adj1" fmla="val 50000"/>
            </a:avLst>
          </a:prstGeom>
          <a:ln w="508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Elbow Connector 290"/>
          <p:cNvCxnSpPr/>
          <p:nvPr/>
        </p:nvCxnSpPr>
        <p:spPr>
          <a:xfrm flipV="1">
            <a:off x="20878800" y="14630400"/>
            <a:ext cx="3276600" cy="1524000"/>
          </a:xfrm>
          <a:prstGeom prst="bentConnector3">
            <a:avLst>
              <a:gd name="adj1" fmla="val 99556"/>
            </a:avLst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H="1">
            <a:off x="16002000" y="20345400"/>
            <a:ext cx="1371600" cy="0"/>
          </a:xfrm>
          <a:prstGeom prst="straightConnector1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16078200" y="19888200"/>
            <a:ext cx="164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SD busy</a:t>
            </a:r>
            <a:endParaRPr lang="en-US" sz="3600" dirty="0"/>
          </a:p>
        </p:txBody>
      </p:sp>
      <p:cxnSp>
        <p:nvCxnSpPr>
          <p:cNvPr id="318" name="Straight Arrow Connector 317"/>
          <p:cNvCxnSpPr/>
          <p:nvPr/>
        </p:nvCxnSpPr>
        <p:spPr>
          <a:xfrm flipH="1">
            <a:off x="16002000" y="20955000"/>
            <a:ext cx="1371600" cy="0"/>
          </a:xfrm>
          <a:prstGeom prst="straightConnector1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16078200" y="20497800"/>
            <a:ext cx="186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CTP busy</a:t>
            </a:r>
            <a:endParaRPr lang="en-US" sz="3600" dirty="0"/>
          </a:p>
        </p:txBody>
      </p:sp>
      <p:cxnSp>
        <p:nvCxnSpPr>
          <p:cNvPr id="320" name="Straight Arrow Connector 319"/>
          <p:cNvCxnSpPr/>
          <p:nvPr/>
        </p:nvCxnSpPr>
        <p:spPr>
          <a:xfrm flipH="1">
            <a:off x="16002000" y="21564600"/>
            <a:ext cx="1371600" cy="0"/>
          </a:xfrm>
          <a:prstGeom prst="straightConnector1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16078200" y="21107400"/>
            <a:ext cx="131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BUSYs</a:t>
            </a:r>
            <a:endParaRPr lang="en-US" sz="3600" dirty="0"/>
          </a:p>
        </p:txBody>
      </p:sp>
      <p:cxnSp>
        <p:nvCxnSpPr>
          <p:cNvPr id="323" name="Elbow Connector 322"/>
          <p:cNvCxnSpPr/>
          <p:nvPr/>
        </p:nvCxnSpPr>
        <p:spPr>
          <a:xfrm rot="5400000" flipH="1" flipV="1">
            <a:off x="15506700" y="15659100"/>
            <a:ext cx="1752600" cy="1676400"/>
          </a:xfrm>
          <a:prstGeom prst="bentConnector3">
            <a:avLst>
              <a:gd name="adj1" fmla="val 50000"/>
            </a:avLst>
          </a:prstGeom>
          <a:ln w="50800">
            <a:solidFill>
              <a:srgbClr val="B086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Elbow Connector 324"/>
          <p:cNvCxnSpPr/>
          <p:nvPr/>
        </p:nvCxnSpPr>
        <p:spPr>
          <a:xfrm rot="16200000" flipV="1">
            <a:off x="14820900" y="13220700"/>
            <a:ext cx="3200400" cy="1600200"/>
          </a:xfrm>
          <a:prstGeom prst="bentConnector3">
            <a:avLst>
              <a:gd name="adj1" fmla="val 54082"/>
            </a:avLst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3733800" y="12954000"/>
            <a:ext cx="1752600" cy="685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3657600" y="12954000"/>
            <a:ext cx="1828800" cy="13716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3657600" y="15316200"/>
            <a:ext cx="1828800" cy="2209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3657600" y="13944600"/>
            <a:ext cx="1828800" cy="1143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3657600" y="12954000"/>
            <a:ext cx="1828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 flipV="1">
            <a:off x="3657600" y="13639800"/>
            <a:ext cx="1828800" cy="259080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 flipV="1">
            <a:off x="3657600" y="14325600"/>
            <a:ext cx="1828800" cy="190500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 flipV="1">
            <a:off x="3657600" y="15087600"/>
            <a:ext cx="1828800" cy="25908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 flipV="1">
            <a:off x="3657600" y="15697200"/>
            <a:ext cx="1828800" cy="22860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3657600" y="16306800"/>
            <a:ext cx="1828800" cy="19812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 flipV="1">
            <a:off x="3657600" y="16916400"/>
            <a:ext cx="1828800" cy="17526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3657600" y="17526000"/>
            <a:ext cx="1828800" cy="15240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 flipV="1">
            <a:off x="3657600" y="18135600"/>
            <a:ext cx="1828800" cy="12192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3657600" y="18745200"/>
            <a:ext cx="1828800" cy="9144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 flipV="1">
            <a:off x="3657600" y="19354800"/>
            <a:ext cx="1828800" cy="6096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10058400" y="5334000"/>
            <a:ext cx="2362200" cy="16764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10972800" y="5334000"/>
            <a:ext cx="1447800" cy="12954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endCxn id="160" idx="3"/>
          </p:cNvCxnSpPr>
          <p:nvPr/>
        </p:nvCxnSpPr>
        <p:spPr>
          <a:xfrm>
            <a:off x="12039600" y="5867400"/>
            <a:ext cx="381000" cy="3810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V="1">
            <a:off x="12039600" y="5638800"/>
            <a:ext cx="381000" cy="1524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16383000" y="7162800"/>
            <a:ext cx="0" cy="7620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16383000" y="7162800"/>
            <a:ext cx="304800" cy="762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16687800" y="7239000"/>
            <a:ext cx="0" cy="5334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H="1">
            <a:off x="16383000" y="7772400"/>
            <a:ext cx="304800" cy="762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H="1" flipV="1">
            <a:off x="15544800" y="7010400"/>
            <a:ext cx="838200" cy="2286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>
            <a:off x="15544800" y="7543800"/>
            <a:ext cx="838200" cy="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H="1">
            <a:off x="15544800" y="7772400"/>
            <a:ext cx="838200" cy="2286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V="1">
            <a:off x="16687800" y="6934200"/>
            <a:ext cx="1524000" cy="4572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16687800" y="7391400"/>
            <a:ext cx="1600200" cy="6096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V="1">
            <a:off x="16535400" y="6781800"/>
            <a:ext cx="0" cy="3810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16535400" y="6553200"/>
            <a:ext cx="1752600" cy="2286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6916400" y="4724400"/>
            <a:ext cx="0" cy="3810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flipV="1">
            <a:off x="16916400" y="4648200"/>
            <a:ext cx="304800" cy="762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17221200" y="4648200"/>
            <a:ext cx="0" cy="5334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flipH="1" flipV="1">
            <a:off x="16916400" y="5105400"/>
            <a:ext cx="304800" cy="762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H="1">
            <a:off x="17221200" y="4343400"/>
            <a:ext cx="1066800" cy="3810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20" idx="3"/>
          </p:cNvCxnSpPr>
          <p:nvPr/>
        </p:nvCxnSpPr>
        <p:spPr>
          <a:xfrm flipH="1">
            <a:off x="17221200" y="5029200"/>
            <a:ext cx="1066800" cy="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flipH="1">
            <a:off x="15544800" y="4953000"/>
            <a:ext cx="1371600" cy="6858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V="1">
            <a:off x="17068800" y="5257800"/>
            <a:ext cx="0" cy="3810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H="1" flipV="1">
            <a:off x="15544800" y="4572000"/>
            <a:ext cx="1371600" cy="381000"/>
          </a:xfrm>
          <a:prstGeom prst="line">
            <a:avLst/>
          </a:prstGeom>
          <a:ln w="38100">
            <a:solidFill>
              <a:srgbClr val="B08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10800" y="1524000"/>
            <a:ext cx="99164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TS board block diagram</a:t>
            </a:r>
            <a:endParaRPr lang="en-US" sz="8000" dirty="0"/>
          </a:p>
        </p:txBody>
      </p:sp>
      <p:sp>
        <p:nvSpPr>
          <p:cNvPr id="88" name="Rectangle 87"/>
          <p:cNvSpPr/>
          <p:nvPr/>
        </p:nvSpPr>
        <p:spPr>
          <a:xfrm>
            <a:off x="8686800" y="8316218"/>
            <a:ext cx="12344400" cy="8447782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828800" y="4114800"/>
            <a:ext cx="2743200" cy="411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sz="2800" dirty="0"/>
          </a:p>
        </p:txBody>
      </p:sp>
      <p:sp>
        <p:nvSpPr>
          <p:cNvPr id="90" name="Rectangle 89"/>
          <p:cNvSpPr/>
          <p:nvPr/>
        </p:nvSpPr>
        <p:spPr>
          <a:xfrm>
            <a:off x="1828800" y="8686800"/>
            <a:ext cx="2743200" cy="411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828800" y="17830800"/>
            <a:ext cx="2743200" cy="3657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828800" y="13258800"/>
            <a:ext cx="2743200" cy="41148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315200" y="3657600"/>
            <a:ext cx="4572000" cy="2743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7602200" y="3657600"/>
            <a:ext cx="4572000" cy="2743200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801600" y="3657600"/>
            <a:ext cx="3657600" cy="18288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603200" y="4572000"/>
            <a:ext cx="27432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5603200" y="11887200"/>
            <a:ext cx="2743200" cy="6400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3716000" y="19202400"/>
            <a:ext cx="45720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1031200" y="20116800"/>
            <a:ext cx="5943600" cy="228600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315200" y="20345400"/>
            <a:ext cx="2743200" cy="1371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0972800" y="21945600"/>
            <a:ext cx="3657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6459200" y="21945600"/>
            <a:ext cx="27432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833338" y="92202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32</a:t>
            </a:r>
            <a:endParaRPr lang="en-US" sz="6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143000" y="5410200"/>
            <a:ext cx="4113755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Ext </a:t>
            </a:r>
            <a:r>
              <a:rPr lang="en-US" sz="6000" dirty="0" err="1" smtClean="0"/>
              <a:t>Trg</a:t>
            </a:r>
            <a:r>
              <a:rPr lang="en-US" sz="6000" dirty="0" smtClean="0"/>
              <a:t> Input</a:t>
            </a:r>
          </a:p>
          <a:p>
            <a:pPr algn="ctr"/>
            <a:r>
              <a:rPr lang="en-US" sz="6000" dirty="0" smtClean="0"/>
              <a:t>(front panel)</a:t>
            </a:r>
            <a:endParaRPr lang="en-US" sz="6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914400" y="9906000"/>
            <a:ext cx="4399474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GTP </a:t>
            </a:r>
            <a:r>
              <a:rPr lang="en-US" sz="6000" dirty="0" err="1" smtClean="0"/>
              <a:t>Trg</a:t>
            </a:r>
            <a:r>
              <a:rPr lang="en-US" sz="6000" dirty="0" smtClean="0"/>
              <a:t> Input</a:t>
            </a:r>
          </a:p>
          <a:p>
            <a:pPr algn="ctr"/>
            <a:r>
              <a:rPr lang="en-US" sz="6000" dirty="0" smtClean="0"/>
              <a:t>(VME P2)</a:t>
            </a:r>
            <a:endParaRPr lang="en-US" sz="6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71600" y="14401800"/>
            <a:ext cx="3566875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2x QSFP</a:t>
            </a:r>
          </a:p>
          <a:p>
            <a:pPr algn="ctr"/>
            <a:r>
              <a:rPr lang="en-US" sz="6000" dirty="0" smtClean="0"/>
              <a:t>(to TI, etc.)</a:t>
            </a:r>
            <a:endParaRPr lang="en-US" sz="6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4968496" y="15371296"/>
            <a:ext cx="4462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Xilinx XC5VFX70T</a:t>
            </a:r>
          </a:p>
          <a:p>
            <a:pPr algn="ctr"/>
            <a:r>
              <a:rPr lang="en-US" sz="4800" dirty="0" smtClean="0"/>
              <a:t>-2FF1136C</a:t>
            </a:r>
            <a:endParaRPr lang="en-US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828800" y="18745200"/>
            <a:ext cx="2784738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Generic </a:t>
            </a:r>
          </a:p>
          <a:p>
            <a:pPr algn="ctr"/>
            <a:r>
              <a:rPr lang="en-US" sz="6000" dirty="0" smtClean="0"/>
              <a:t>outputs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05771" y="4038600"/>
            <a:ext cx="44486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Generic Input</a:t>
            </a:r>
          </a:p>
          <a:p>
            <a:pPr algn="ctr"/>
            <a:r>
              <a:rPr lang="en-US" sz="6000" dirty="0" smtClean="0"/>
              <a:t>(front panel)</a:t>
            </a:r>
            <a:endParaRPr lang="en-US" sz="6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3030200" y="3581400"/>
            <a:ext cx="3237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LED </a:t>
            </a:r>
          </a:p>
          <a:p>
            <a:pPr algn="ctr"/>
            <a:r>
              <a:rPr lang="en-US" sz="6000" dirty="0" smtClean="0"/>
              <a:t>indicators</a:t>
            </a:r>
            <a:endParaRPr lang="en-US" sz="6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7526000" y="3962400"/>
            <a:ext cx="4706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PROM XCF32P</a:t>
            </a:r>
          </a:p>
          <a:p>
            <a:pPr algn="ctr"/>
            <a:r>
              <a:rPr lang="en-US" sz="6000" dirty="0" smtClean="0"/>
              <a:t>(32 Mb, 2 ver.)</a:t>
            </a:r>
            <a:endParaRPr lang="en-US" sz="6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277600" y="21793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SMA</a:t>
            </a:r>
          </a:p>
          <a:p>
            <a:pPr algn="ctr"/>
            <a:r>
              <a:rPr lang="en-US" sz="4800" dirty="0" smtClean="0"/>
              <a:t>(acc. Clock)</a:t>
            </a:r>
            <a:endParaRPr lang="en-US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01000" y="20650200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SMA</a:t>
            </a:r>
            <a:endParaRPr lang="en-US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6459200" y="21869400"/>
            <a:ext cx="2786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Oscillator</a:t>
            </a:r>
          </a:p>
          <a:p>
            <a:pPr algn="ctr"/>
            <a:r>
              <a:rPr lang="en-US" sz="4800" dirty="0" smtClean="0"/>
              <a:t>(250 MHz)</a:t>
            </a:r>
            <a:endParaRPr lang="en-US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3792200" y="19126200"/>
            <a:ext cx="4468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Clock Buffer</a:t>
            </a:r>
          </a:p>
          <a:p>
            <a:pPr algn="ctr"/>
            <a:r>
              <a:rPr lang="en-US" sz="4800" dirty="0" smtClean="0"/>
              <a:t>(MC100LVEP111)</a:t>
            </a:r>
            <a:endParaRPr lang="en-US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1031200" y="20345400"/>
            <a:ext cx="59940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Level Translators</a:t>
            </a:r>
          </a:p>
          <a:p>
            <a:pPr algn="ctr"/>
            <a:r>
              <a:rPr lang="en-US" sz="6000" dirty="0" smtClean="0"/>
              <a:t>LVPECL</a:t>
            </a:r>
            <a:r>
              <a:rPr lang="en-US" sz="6000" dirty="0" smtClean="0">
                <a:sym typeface="Wingdings" pitchFamily="2" charset="2"/>
              </a:rPr>
              <a:t>LVDS etc.</a:t>
            </a:r>
            <a:endParaRPr lang="en-US" sz="6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4765000" y="6477000"/>
            <a:ext cx="4375430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VME 64X</a:t>
            </a:r>
          </a:p>
          <a:p>
            <a:pPr algn="ctr"/>
            <a:r>
              <a:rPr lang="en-US" sz="6000" dirty="0" smtClean="0"/>
              <a:t>Power supply</a:t>
            </a:r>
            <a:endParaRPr lang="en-US" sz="6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3545800" y="14325600"/>
            <a:ext cx="6473695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6000" dirty="0" smtClean="0"/>
              <a:t>VXS P0</a:t>
            </a:r>
          </a:p>
          <a:p>
            <a:pPr algn="ctr"/>
            <a:r>
              <a:rPr lang="en-US" sz="6000" dirty="0" smtClean="0"/>
              <a:t>Fast communication</a:t>
            </a:r>
            <a:endParaRPr lang="en-US" sz="6000" dirty="0"/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4572000" y="11430000"/>
            <a:ext cx="4114800" cy="0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>
            <a:off x="4572000" y="6858000"/>
            <a:ext cx="4114800" cy="3276600"/>
          </a:xfrm>
          <a:prstGeom prst="bentConnector3">
            <a:avLst>
              <a:gd name="adj1" fmla="val 31790"/>
            </a:avLst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6200000" flipH="1">
            <a:off x="10117604" y="6417796"/>
            <a:ext cx="2015192" cy="1981200"/>
          </a:xfrm>
          <a:prstGeom prst="bentConnector3">
            <a:avLst>
              <a:gd name="adj1" fmla="val 50000"/>
            </a:avLst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4572000" y="14935200"/>
            <a:ext cx="4103223" cy="0"/>
          </a:xfrm>
          <a:prstGeom prst="straightConnector1">
            <a:avLst/>
          </a:prstGeom>
          <a:ln w="63500">
            <a:solidFill>
              <a:srgbClr val="FF0000">
                <a:alpha val="6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572000" y="15773400"/>
            <a:ext cx="4103223" cy="0"/>
          </a:xfrm>
          <a:prstGeom prst="straightConnector1">
            <a:avLst/>
          </a:prstGeom>
          <a:ln w="63500">
            <a:solidFill>
              <a:srgbClr val="FF0000">
                <a:alpha val="6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572000" y="14097000"/>
            <a:ext cx="4103223" cy="0"/>
          </a:xfrm>
          <a:prstGeom prst="straightConnector1">
            <a:avLst/>
          </a:prstGeom>
          <a:ln w="63500">
            <a:solidFill>
              <a:srgbClr val="FF0000">
                <a:alpha val="68000"/>
              </a:srgb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112" idx="2"/>
          </p:cNvCxnSpPr>
          <p:nvPr/>
        </p:nvCxnSpPr>
        <p:spPr>
          <a:xfrm flipV="1">
            <a:off x="14649137" y="5520392"/>
            <a:ext cx="0" cy="2795826"/>
          </a:xfrm>
          <a:prstGeom prst="straightConnector1">
            <a:avLst/>
          </a:prstGeom>
          <a:ln w="1016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rot="5400000" flipH="1" flipV="1">
            <a:off x="16861304" y="6532096"/>
            <a:ext cx="2015192" cy="1752600"/>
          </a:xfrm>
          <a:prstGeom prst="bentConnector3">
            <a:avLst>
              <a:gd name="adj1" fmla="val 50000"/>
            </a:avLst>
          </a:prstGeom>
          <a:ln w="1016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>
            <a:off x="19414004" y="6417796"/>
            <a:ext cx="2015192" cy="1981200"/>
          </a:xfrm>
          <a:prstGeom prst="bentConnector3">
            <a:avLst>
              <a:gd name="adj1" fmla="val 50000"/>
            </a:avLst>
          </a:prstGeom>
          <a:ln w="1016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21031200" y="9982200"/>
            <a:ext cx="4572000" cy="0"/>
          </a:xfrm>
          <a:prstGeom prst="straightConnector1">
            <a:avLst/>
          </a:prstGeom>
          <a:ln w="190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1031200" y="12344400"/>
            <a:ext cx="4572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1031200" y="13182600"/>
            <a:ext cx="4572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1031200" y="15544800"/>
            <a:ext cx="4572000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1031200" y="14173200"/>
            <a:ext cx="4572000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5400000" flipH="1" flipV="1">
            <a:off x="13106400" y="20650200"/>
            <a:ext cx="1371600" cy="12192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02" idx="0"/>
          </p:cNvCxnSpPr>
          <p:nvPr/>
        </p:nvCxnSpPr>
        <p:spPr>
          <a:xfrm rot="16200000" flipV="1">
            <a:off x="16687800" y="20802600"/>
            <a:ext cx="1371600" cy="9144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endCxn id="100" idx="3"/>
          </p:cNvCxnSpPr>
          <p:nvPr/>
        </p:nvCxnSpPr>
        <p:spPr>
          <a:xfrm rot="10800000" flipV="1">
            <a:off x="10058400" y="20421600"/>
            <a:ext cx="3657600" cy="609600"/>
          </a:xfrm>
          <a:prstGeom prst="bentConnector3">
            <a:avLst>
              <a:gd name="adj1" fmla="val 50000"/>
            </a:avLst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0800000" flipV="1">
            <a:off x="4572000" y="16764000"/>
            <a:ext cx="7010400" cy="1828800"/>
          </a:xfrm>
          <a:prstGeom prst="bentConnector3">
            <a:avLst>
              <a:gd name="adj1" fmla="val -272"/>
            </a:avLst>
          </a:prstGeom>
          <a:ln w="1143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 rot="10800000" flipV="1">
            <a:off x="4572000" y="16764000"/>
            <a:ext cx="7654662" cy="2950696"/>
          </a:xfrm>
          <a:prstGeom prst="bentConnector3">
            <a:avLst>
              <a:gd name="adj1" fmla="val -22"/>
            </a:avLst>
          </a:prstGeom>
          <a:ln w="1143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15544800" y="16764000"/>
            <a:ext cx="0" cy="2438400"/>
          </a:xfrm>
          <a:prstGeom prst="straightConnector1">
            <a:avLst/>
          </a:prstGeom>
          <a:ln w="762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lbow Connector 183"/>
          <p:cNvCxnSpPr/>
          <p:nvPr/>
        </p:nvCxnSpPr>
        <p:spPr>
          <a:xfrm flipV="1">
            <a:off x="17526000" y="17449800"/>
            <a:ext cx="8077200" cy="2057400"/>
          </a:xfrm>
          <a:prstGeom prst="bentConnector3">
            <a:avLst>
              <a:gd name="adj1" fmla="val -236"/>
            </a:avLst>
          </a:prstGeom>
          <a:ln w="889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 rot="10800000">
            <a:off x="4572000" y="17068800"/>
            <a:ext cx="9906000" cy="2286000"/>
          </a:xfrm>
          <a:prstGeom prst="bentConnector3">
            <a:avLst>
              <a:gd name="adj1" fmla="val -192"/>
            </a:avLst>
          </a:prstGeom>
          <a:ln w="889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6096000" y="9372600"/>
            <a:ext cx="685800" cy="13716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6769101" y="105918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32</a:t>
            </a:r>
            <a:endParaRPr lang="en-US" sz="6000" dirty="0"/>
          </a:p>
        </p:txBody>
      </p:sp>
      <p:cxnSp>
        <p:nvCxnSpPr>
          <p:cNvPr id="194" name="Straight Connector 193"/>
          <p:cNvCxnSpPr/>
          <p:nvPr/>
        </p:nvCxnSpPr>
        <p:spPr>
          <a:xfrm flipH="1">
            <a:off x="5943600" y="10751820"/>
            <a:ext cx="685800" cy="13716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0656775" y="6578768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16</a:t>
            </a:r>
            <a:endParaRPr lang="en-US" sz="6000" dirty="0"/>
          </a:p>
        </p:txBody>
      </p:sp>
      <p:cxnSp>
        <p:nvCxnSpPr>
          <p:cNvPr id="196" name="Straight Connector 195"/>
          <p:cNvCxnSpPr/>
          <p:nvPr/>
        </p:nvCxnSpPr>
        <p:spPr>
          <a:xfrm flipH="1">
            <a:off x="10071100" y="6663392"/>
            <a:ext cx="685800" cy="137160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14630401" y="70866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24</a:t>
            </a:r>
            <a:endParaRPr lang="en-US" sz="6000" dirty="0"/>
          </a:p>
        </p:txBody>
      </p:sp>
      <p:cxnSp>
        <p:nvCxnSpPr>
          <p:cNvPr id="198" name="Straight Connector 197"/>
          <p:cNvCxnSpPr/>
          <p:nvPr/>
        </p:nvCxnSpPr>
        <p:spPr>
          <a:xfrm flipH="1">
            <a:off x="14325600" y="652272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6690707" y="6571058"/>
            <a:ext cx="167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JTAG</a:t>
            </a:r>
            <a:endParaRPr lang="en-US" sz="6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19000185" y="6663392"/>
            <a:ext cx="2842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PROGRAM</a:t>
            </a:r>
            <a:endParaRPr lang="en-US" sz="48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1115516" y="9051429"/>
            <a:ext cx="411920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VME64X</a:t>
            </a:r>
          </a:p>
          <a:p>
            <a:pPr algn="ctr"/>
            <a:r>
              <a:rPr lang="en-US" sz="4400" dirty="0" smtClean="0"/>
              <a:t>(</a:t>
            </a:r>
            <a:r>
              <a:rPr lang="en-US" sz="4400" dirty="0" err="1" smtClean="0"/>
              <a:t>control,readout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202" name="Rectangle 201"/>
          <p:cNvSpPr/>
          <p:nvPr/>
        </p:nvSpPr>
        <p:spPr>
          <a:xfrm>
            <a:off x="21945600" y="6858000"/>
            <a:ext cx="2057400" cy="1828800"/>
          </a:xfrm>
          <a:prstGeom prst="rect">
            <a:avLst/>
          </a:prstGeom>
          <a:solidFill>
            <a:srgbClr val="7030A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4" name="Straight Arrow Connector 203"/>
          <p:cNvCxnSpPr>
            <a:endCxn id="207" idx="3"/>
          </p:cNvCxnSpPr>
          <p:nvPr/>
        </p:nvCxnSpPr>
        <p:spPr>
          <a:xfrm flipH="1">
            <a:off x="24033967" y="7772400"/>
            <a:ext cx="1569233" cy="5209"/>
          </a:xfrm>
          <a:prstGeom prst="straightConnector1">
            <a:avLst/>
          </a:prstGeom>
          <a:ln w="1143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hape 205"/>
          <p:cNvCxnSpPr>
            <a:stCxn id="202" idx="0"/>
            <a:endCxn id="113" idx="3"/>
          </p:cNvCxnSpPr>
          <p:nvPr/>
        </p:nvCxnSpPr>
        <p:spPr>
          <a:xfrm rot="16200000" flipV="1">
            <a:off x="21640499" y="5524198"/>
            <a:ext cx="1926104" cy="741499"/>
          </a:xfrm>
          <a:prstGeom prst="bentConnector2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21869400" y="7239000"/>
            <a:ext cx="2164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Emergency</a:t>
            </a:r>
          </a:p>
          <a:p>
            <a:pPr algn="ctr"/>
            <a:r>
              <a:rPr lang="en-US" sz="3200" dirty="0" smtClean="0"/>
              <a:t>VME</a:t>
            </a:r>
            <a:r>
              <a:rPr lang="en-US" sz="3200" dirty="0" smtClean="0">
                <a:sym typeface="Wingdings" pitchFamily="2" charset="2"/>
              </a:rPr>
              <a:t>JTAG</a:t>
            </a:r>
            <a:endParaRPr lang="en-US" sz="3200" dirty="0"/>
          </a:p>
        </p:txBody>
      </p:sp>
      <p:sp>
        <p:nvSpPr>
          <p:cNvPr id="211" name="TextBox 210"/>
          <p:cNvSpPr txBox="1"/>
          <p:nvPr/>
        </p:nvSpPr>
        <p:spPr>
          <a:xfrm>
            <a:off x="22326600" y="5334000"/>
            <a:ext cx="167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JTAG</a:t>
            </a:r>
            <a:endParaRPr lang="en-US" sz="6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24307800" y="7010400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User</a:t>
            </a:r>
          </a:p>
          <a:p>
            <a:pPr algn="ctr"/>
            <a:r>
              <a:rPr lang="en-US" sz="4800" dirty="0" smtClean="0"/>
              <a:t>AM</a:t>
            </a:r>
            <a:endParaRPr lang="en-US" sz="48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415948" y="12326540"/>
            <a:ext cx="2332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Trigger</a:t>
            </a:r>
            <a:endParaRPr lang="en-US" sz="6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21675122" y="11505396"/>
            <a:ext cx="18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SYNC</a:t>
            </a:r>
            <a:endParaRPr lang="en-US" sz="6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1766092" y="13335000"/>
            <a:ext cx="1818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BUSY</a:t>
            </a:r>
            <a:endParaRPr lang="en-US" sz="60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1339893" y="14706600"/>
            <a:ext cx="2518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I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C (SD)</a:t>
            </a:r>
            <a:endParaRPr lang="en-US" sz="6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4609255" y="18059400"/>
            <a:ext cx="2568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CLOCKS</a:t>
            </a:r>
            <a:endParaRPr lang="en-US" sz="6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543800" y="18897600"/>
            <a:ext cx="382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10 (LVCMOS)</a:t>
            </a:r>
            <a:endParaRPr lang="en-US" sz="5400" dirty="0"/>
          </a:p>
        </p:txBody>
      </p:sp>
      <p:cxnSp>
        <p:nvCxnSpPr>
          <p:cNvPr id="219" name="Straight Connector 218"/>
          <p:cNvCxnSpPr/>
          <p:nvPr/>
        </p:nvCxnSpPr>
        <p:spPr>
          <a:xfrm flipH="1">
            <a:off x="6858000" y="1917192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6629400" y="17754600"/>
            <a:ext cx="2454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12 (ECL)</a:t>
            </a:r>
            <a:endParaRPr lang="en-US" sz="5400" dirty="0"/>
          </a:p>
        </p:txBody>
      </p:sp>
      <p:cxnSp>
        <p:nvCxnSpPr>
          <p:cNvPr id="221" name="Straight Connector 220"/>
          <p:cNvCxnSpPr/>
          <p:nvPr/>
        </p:nvCxnSpPr>
        <p:spPr>
          <a:xfrm flipH="1">
            <a:off x="6019800" y="17952720"/>
            <a:ext cx="685800" cy="137160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501028" y="13342203"/>
            <a:ext cx="4256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Status (</a:t>
            </a:r>
            <a:r>
              <a:rPr lang="en-US" sz="4800" dirty="0" err="1" smtClean="0"/>
              <a:t>busy,Etc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225" name="TextBox 224"/>
          <p:cNvSpPr txBox="1"/>
          <p:nvPr/>
        </p:nvSpPr>
        <p:spPr>
          <a:xfrm>
            <a:off x="5447210" y="14165997"/>
            <a:ext cx="2937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TRIGGER</a:t>
            </a:r>
            <a:endParaRPr lang="en-US" sz="6000" dirty="0"/>
          </a:p>
        </p:txBody>
      </p:sp>
      <p:sp>
        <p:nvSpPr>
          <p:cNvPr id="226" name="TextBox 225"/>
          <p:cNvSpPr txBox="1"/>
          <p:nvPr/>
        </p:nvSpPr>
        <p:spPr>
          <a:xfrm>
            <a:off x="6172200" y="15011400"/>
            <a:ext cx="18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SYNC</a:t>
            </a:r>
            <a:endParaRPr lang="en-US" sz="6000" dirty="0"/>
          </a:p>
        </p:txBody>
      </p:sp>
      <p:sp>
        <p:nvSpPr>
          <p:cNvPr id="110" name="Rectangle 109"/>
          <p:cNvSpPr/>
          <p:nvPr/>
        </p:nvSpPr>
        <p:spPr>
          <a:xfrm>
            <a:off x="8675223" y="9000871"/>
            <a:ext cx="4572000" cy="2743200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Event type lookup tables and partition triggers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8222696" y="8742387"/>
            <a:ext cx="2743200" cy="150084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SYNC </a:t>
            </a:r>
            <a:r>
              <a:rPr lang="en-US" sz="4400" dirty="0" smtClean="0">
                <a:solidFill>
                  <a:schemeClr val="tx1"/>
                </a:solidFill>
              </a:rPr>
              <a:t>generation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8222696" y="10243229"/>
            <a:ext cx="2743200" cy="150084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VME Trigger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091871" y="10764351"/>
            <a:ext cx="3200400" cy="1879431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TRIGGER </a:t>
            </a:r>
            <a:r>
              <a:rPr lang="en-US" sz="4800" dirty="0" smtClean="0">
                <a:solidFill>
                  <a:schemeClr val="tx1"/>
                </a:solidFill>
              </a:rPr>
              <a:t>generation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0855062" y="14706600"/>
            <a:ext cx="2743200" cy="167640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Clock manager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3792200" y="13582144"/>
            <a:ext cx="3657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TRIGGER</a:t>
            </a:r>
            <a:r>
              <a:rPr lang="en-US" sz="4000" dirty="0">
                <a:solidFill>
                  <a:schemeClr val="tx1"/>
                </a:solidFill>
              </a:rPr>
              <a:t>/</a:t>
            </a:r>
            <a:r>
              <a:rPr lang="en-US" sz="4400" dirty="0" smtClean="0">
                <a:solidFill>
                  <a:schemeClr val="tx1"/>
                </a:solidFill>
              </a:rPr>
              <a:t>SYNC loopback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9121890" y="12623126"/>
            <a:ext cx="2743200" cy="1727537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BUSY </a:t>
            </a:r>
            <a:r>
              <a:rPr lang="en-US" sz="4800" dirty="0" smtClean="0">
                <a:solidFill>
                  <a:schemeClr val="tx1"/>
                </a:solidFill>
              </a:rPr>
              <a:t>throttling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8059400" y="13486894"/>
            <a:ext cx="2593707" cy="1682681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Data generation &amp;readout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9594296" y="9601200"/>
            <a:ext cx="65304" cy="274320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19659600" y="12344400"/>
            <a:ext cx="1371600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H="1">
            <a:off x="17068800" y="12326540"/>
            <a:ext cx="2558148" cy="1255604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15169048" y="12643782"/>
            <a:ext cx="0" cy="938362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V="1">
            <a:off x="11865090" y="12123420"/>
            <a:ext cx="2226781" cy="67818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13247223" y="10875496"/>
            <a:ext cx="844648" cy="224135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H="1">
            <a:off x="17292271" y="11353800"/>
            <a:ext cx="930425" cy="0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17449800" y="14541520"/>
            <a:ext cx="609600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17292271" y="12013227"/>
            <a:ext cx="3738929" cy="1169373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13951720" y="8708529"/>
            <a:ext cx="3480702" cy="1600200"/>
          </a:xfrm>
          <a:prstGeom prst="rect">
            <a:avLst/>
          </a:prstGeom>
          <a:solidFill>
            <a:srgbClr val="7030A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I</a:t>
            </a:r>
            <a:r>
              <a:rPr lang="en-US" sz="5400" baseline="30000" dirty="0" smtClean="0">
                <a:solidFill>
                  <a:schemeClr val="tx1"/>
                </a:solidFill>
              </a:rPr>
              <a:t>2</a:t>
            </a:r>
            <a:r>
              <a:rPr lang="en-US" sz="5400" dirty="0" smtClean="0">
                <a:solidFill>
                  <a:schemeClr val="tx1"/>
                </a:solidFill>
              </a:rPr>
              <a:t>C, JTAG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e</a:t>
            </a:r>
            <a:r>
              <a:rPr lang="en-US" sz="5400" dirty="0" smtClean="0">
                <a:solidFill>
                  <a:schemeClr val="tx1"/>
                </a:solidFill>
              </a:rPr>
              <a:t>tc.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0" y="0"/>
            <a:ext cx="793165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 FPGA Block diagram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774400" y="4114800"/>
            <a:ext cx="5486400" cy="1005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45600" y="16916400"/>
            <a:ext cx="27432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17200" y="19659600"/>
            <a:ext cx="32004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89200" y="19659600"/>
            <a:ext cx="32004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17600" y="16916400"/>
            <a:ext cx="2743200" cy="1828800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73200" y="18745200"/>
            <a:ext cx="1828800" cy="2743200"/>
          </a:xfrm>
          <a:prstGeom prst="rect">
            <a:avLst/>
          </a:prstGeom>
          <a:solidFill>
            <a:srgbClr val="B086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07000" y="13716000"/>
            <a:ext cx="1828800" cy="18288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0" y="13716000"/>
            <a:ext cx="2743200" cy="18288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0" y="14630400"/>
            <a:ext cx="2743200" cy="2743200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17373600"/>
            <a:ext cx="1828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0" y="10058400"/>
            <a:ext cx="2743200" cy="1828800"/>
          </a:xfrm>
          <a:prstGeom prst="rect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801600" y="8686800"/>
            <a:ext cx="3200400" cy="3200400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11887200"/>
            <a:ext cx="1828800" cy="4114800"/>
          </a:xfrm>
          <a:prstGeom prst="rect">
            <a:avLst/>
          </a:prstGeom>
          <a:solidFill>
            <a:srgbClr val="008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821400" y="3733800"/>
            <a:ext cx="2743200" cy="1828800"/>
          </a:xfrm>
          <a:prstGeom prst="rect">
            <a:avLst/>
          </a:prstGeom>
          <a:solidFill>
            <a:srgbClr val="FFCC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21400" y="6629400"/>
            <a:ext cx="2743200" cy="1828800"/>
          </a:xfrm>
          <a:prstGeom prst="rect">
            <a:avLst/>
          </a:prstGeom>
          <a:solidFill>
            <a:srgbClr val="FFCC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325600" y="4495800"/>
            <a:ext cx="2743200" cy="2743200"/>
          </a:xfrm>
          <a:prstGeom prst="rect">
            <a:avLst/>
          </a:prstGeom>
          <a:solidFill>
            <a:srgbClr val="7030A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021800" y="17145000"/>
            <a:ext cx="2505494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I</a:t>
            </a:r>
            <a:r>
              <a:rPr lang="en-US" sz="4400" baseline="30000" dirty="0" smtClean="0"/>
              <a:t>2</a:t>
            </a:r>
            <a:r>
              <a:rPr lang="en-US" sz="4800" dirty="0" smtClean="0"/>
              <a:t>C engine</a:t>
            </a:r>
          </a:p>
          <a:p>
            <a:pPr algn="ctr"/>
            <a:r>
              <a:rPr lang="en-US" sz="4800" dirty="0" smtClean="0"/>
              <a:t>( SD )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58971" y="17068800"/>
            <a:ext cx="252755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I</a:t>
            </a:r>
            <a:r>
              <a:rPr lang="en-US" sz="4400" baseline="30000" dirty="0" smtClean="0"/>
              <a:t>2</a:t>
            </a:r>
            <a:r>
              <a:rPr lang="en-US" sz="4800" dirty="0" smtClean="0"/>
              <a:t>C engine</a:t>
            </a:r>
          </a:p>
          <a:p>
            <a:pPr algn="ctr"/>
            <a:r>
              <a:rPr lang="en-US" sz="4800" dirty="0" smtClean="0"/>
              <a:t>(CTP/GTP)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393400" y="19812000"/>
            <a:ext cx="301717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JTAG engine</a:t>
            </a:r>
          </a:p>
          <a:p>
            <a:pPr algn="ctr"/>
            <a:r>
              <a:rPr lang="en-US" sz="4800" dirty="0" smtClean="0"/>
              <a:t>( FPGA )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965400" y="19812000"/>
            <a:ext cx="301717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JTAG engine</a:t>
            </a:r>
          </a:p>
          <a:p>
            <a:pPr algn="ctr"/>
            <a:r>
              <a:rPr lang="en-US" sz="4800" dirty="0" smtClean="0"/>
              <a:t>( PROM )</a:t>
            </a:r>
            <a:endParaRPr lang="en-US" sz="4800" dirty="0"/>
          </a:p>
        </p:txBody>
      </p:sp>
      <p:cxnSp>
        <p:nvCxnSpPr>
          <p:cNvPr id="25" name="Elbow Connector 24"/>
          <p:cNvCxnSpPr>
            <a:endCxn id="4" idx="0"/>
          </p:cNvCxnSpPr>
          <p:nvPr/>
        </p:nvCxnSpPr>
        <p:spPr>
          <a:xfrm rot="5400000">
            <a:off x="22936200" y="14554200"/>
            <a:ext cx="2743200" cy="1981200"/>
          </a:xfrm>
          <a:prstGeom prst="bentConnector3">
            <a:avLst>
              <a:gd name="adj1" fmla="val 77646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5" idx="0"/>
          </p:cNvCxnSpPr>
          <p:nvPr/>
        </p:nvCxnSpPr>
        <p:spPr>
          <a:xfrm rot="5400000">
            <a:off x="22821900" y="16344900"/>
            <a:ext cx="5410200" cy="1219200"/>
          </a:xfrm>
          <a:prstGeom prst="bentConnector3">
            <a:avLst>
              <a:gd name="adj1" fmla="val 50000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7" idx="0"/>
          </p:cNvCxnSpPr>
          <p:nvPr/>
        </p:nvCxnSpPr>
        <p:spPr>
          <a:xfrm rot="16200000" flipH="1">
            <a:off x="26174700" y="15201900"/>
            <a:ext cx="2743200" cy="685800"/>
          </a:xfrm>
          <a:prstGeom prst="bentConnector3">
            <a:avLst>
              <a:gd name="adj1" fmla="val 62698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26555700" y="15963900"/>
            <a:ext cx="5486400" cy="1905000"/>
          </a:xfrm>
          <a:prstGeom prst="bentConnector3">
            <a:avLst>
              <a:gd name="adj1" fmla="val 26455"/>
            </a:avLst>
          </a:prstGeom>
          <a:ln w="1270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68882" y="7848600"/>
            <a:ext cx="5651291" cy="61555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0" dirty="0" smtClean="0"/>
              <a:t>VME 64X</a:t>
            </a:r>
          </a:p>
          <a:p>
            <a:pPr algn="ctr"/>
            <a:r>
              <a:rPr lang="en-US" sz="8000" dirty="0" smtClean="0"/>
              <a:t>A24 register</a:t>
            </a:r>
          </a:p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A32 Data</a:t>
            </a:r>
          </a:p>
          <a:p>
            <a:pPr algn="ctr"/>
            <a:r>
              <a:rPr lang="en-US" sz="8000" dirty="0" smtClean="0"/>
              <a:t>A24 </a:t>
            </a:r>
            <a:r>
              <a:rPr lang="en-US" sz="6600" dirty="0" err="1" smtClean="0"/>
              <a:t>TSpartition</a:t>
            </a:r>
            <a:endParaRPr lang="en-US" sz="8000" dirty="0"/>
          </a:p>
        </p:txBody>
      </p:sp>
      <p:sp>
        <p:nvSpPr>
          <p:cNvPr id="30" name="TextBox 29"/>
          <p:cNvSpPr txBox="1"/>
          <p:nvPr/>
        </p:nvSpPr>
        <p:spPr>
          <a:xfrm>
            <a:off x="18059400" y="13868400"/>
            <a:ext cx="153356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Data</a:t>
            </a:r>
          </a:p>
          <a:p>
            <a:pPr algn="ctr"/>
            <a:r>
              <a:rPr lang="en-US" sz="4800" dirty="0" smtClean="0"/>
              <a:t>Buffer</a:t>
            </a:r>
          </a:p>
        </p:txBody>
      </p:sp>
      <p:cxnSp>
        <p:nvCxnSpPr>
          <p:cNvPr id="31" name="Elbow Connector 30"/>
          <p:cNvCxnSpPr>
            <a:stCxn id="9" idx="3"/>
          </p:cNvCxnSpPr>
          <p:nvPr/>
        </p:nvCxnSpPr>
        <p:spPr>
          <a:xfrm flipV="1">
            <a:off x="19735800" y="12268200"/>
            <a:ext cx="4038600" cy="2362200"/>
          </a:xfrm>
          <a:prstGeom prst="bentConnector3">
            <a:avLst>
              <a:gd name="adj1" fmla="val 16981"/>
            </a:avLst>
          </a:prstGeom>
          <a:ln w="203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stCxn id="9" idx="2"/>
            <a:endCxn id="8" idx="3"/>
          </p:cNvCxnSpPr>
          <p:nvPr/>
        </p:nvCxnSpPr>
        <p:spPr>
          <a:xfrm rot="5400000">
            <a:off x="15125700" y="16421100"/>
            <a:ext cx="4572000" cy="2819400"/>
          </a:xfrm>
          <a:prstGeom prst="bentConnector2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16000" y="19812000"/>
            <a:ext cx="2602059" cy="73866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BUSY logic</a:t>
            </a:r>
            <a:endParaRPr lang="en-US" sz="4800" dirty="0"/>
          </a:p>
        </p:txBody>
      </p:sp>
      <p:cxnSp>
        <p:nvCxnSpPr>
          <p:cNvPr id="34" name="Elbow Connector 33"/>
          <p:cNvCxnSpPr/>
          <p:nvPr/>
        </p:nvCxnSpPr>
        <p:spPr>
          <a:xfrm>
            <a:off x="5486400" y="20421600"/>
            <a:ext cx="8686800" cy="609600"/>
          </a:xfrm>
          <a:prstGeom prst="bentConnector3">
            <a:avLst>
              <a:gd name="adj1" fmla="val 50000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5486400" y="19507200"/>
            <a:ext cx="8686800" cy="381000"/>
          </a:xfrm>
          <a:prstGeom prst="bentConnector3">
            <a:avLst>
              <a:gd name="adj1" fmla="val 58882"/>
            </a:avLst>
          </a:prstGeom>
          <a:ln w="1016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48400" y="19583400"/>
            <a:ext cx="341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TI#A, #B  Status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295400" y="18059400"/>
            <a:ext cx="2362200" cy="0"/>
          </a:xfrm>
          <a:prstGeom prst="straightConnector1">
            <a:avLst/>
          </a:prstGeom>
          <a:ln w="635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17449800"/>
            <a:ext cx="221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P0 trigger</a:t>
            </a:r>
            <a:endParaRPr lang="en-US" sz="40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295400" y="19050000"/>
            <a:ext cx="2362200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600200" y="18440400"/>
            <a:ext cx="111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TI#A</a:t>
            </a:r>
            <a:endParaRPr lang="en-US" sz="40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295400" y="19964400"/>
            <a:ext cx="2362200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00200" y="19354800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TI#B</a:t>
            </a:r>
            <a:endParaRPr lang="en-US" sz="4000" dirty="0"/>
          </a:p>
        </p:txBody>
      </p:sp>
      <p:sp>
        <p:nvSpPr>
          <p:cNvPr id="64" name="TextBox 63"/>
          <p:cNvSpPr txBox="1"/>
          <p:nvPr/>
        </p:nvSpPr>
        <p:spPr>
          <a:xfrm>
            <a:off x="3124200" y="18211800"/>
            <a:ext cx="2743200" cy="203132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smtClean="0"/>
              <a:t>GTP </a:t>
            </a:r>
            <a:r>
              <a:rPr lang="en-US" sz="4400" dirty="0" err="1" smtClean="0"/>
              <a:t>Serializer</a:t>
            </a:r>
            <a:r>
              <a:rPr lang="en-US" sz="4400" dirty="0" smtClean="0"/>
              <a:t> </a:t>
            </a:r>
            <a:r>
              <a:rPr lang="en-US" sz="4400" dirty="0" err="1" smtClean="0"/>
              <a:t>Deserializer</a:t>
            </a:r>
            <a:endParaRPr lang="en-US" sz="4400" dirty="0"/>
          </a:p>
        </p:txBody>
      </p:sp>
      <p:sp>
        <p:nvSpPr>
          <p:cNvPr id="65" name="TextBox 64"/>
          <p:cNvSpPr txBox="1"/>
          <p:nvPr/>
        </p:nvSpPr>
        <p:spPr>
          <a:xfrm>
            <a:off x="-228600" y="13182600"/>
            <a:ext cx="3713389" cy="163859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GTP input</a:t>
            </a:r>
          </a:p>
          <a:p>
            <a:pPr algn="ctr">
              <a:lnSpc>
                <a:spcPct val="80000"/>
              </a:lnSpc>
            </a:pPr>
            <a:r>
              <a:rPr lang="en-US" sz="4400" dirty="0" err="1" smtClean="0"/>
              <a:t>Prescale</a:t>
            </a:r>
            <a:r>
              <a:rPr lang="en-US" sz="4400" dirty="0" smtClean="0"/>
              <a:t>, </a:t>
            </a:r>
            <a:r>
              <a:rPr lang="en-US" sz="4400" dirty="0" err="1" smtClean="0"/>
              <a:t>scalers</a:t>
            </a:r>
            <a:endParaRPr lang="en-US" sz="4400" dirty="0" smtClean="0"/>
          </a:p>
          <a:p>
            <a:pPr algn="ctr">
              <a:lnSpc>
                <a:spcPct val="80000"/>
              </a:lnSpc>
            </a:pPr>
            <a:r>
              <a:rPr lang="en-US" sz="4400" dirty="0" smtClean="0"/>
              <a:t>Window match</a:t>
            </a:r>
            <a:endParaRPr lang="en-US" sz="4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649200" y="8686800"/>
            <a:ext cx="3482555" cy="2492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 smtClean="0"/>
              <a:t>TriggerWord</a:t>
            </a:r>
            <a:endParaRPr lang="en-US" sz="5400" dirty="0" smtClean="0"/>
          </a:p>
          <a:p>
            <a:pPr algn="ctr"/>
            <a:r>
              <a:rPr lang="en-US" sz="5400" dirty="0" smtClean="0"/>
              <a:t>Generation</a:t>
            </a:r>
          </a:p>
          <a:p>
            <a:pPr algn="ctr"/>
            <a:r>
              <a:rPr lang="en-US" sz="5400" smtClean="0"/>
              <a:t>TriggerRule</a:t>
            </a:r>
            <a:endParaRPr lang="en-US" sz="54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13861613" y="13868400"/>
            <a:ext cx="2766335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smtClean="0"/>
              <a:t>TS event</a:t>
            </a:r>
          </a:p>
          <a:p>
            <a:pPr algn="ctr"/>
            <a:r>
              <a:rPr lang="en-US" sz="5400" dirty="0" smtClean="0"/>
              <a:t>Data Gen</a:t>
            </a:r>
            <a:r>
              <a:rPr lang="en-US" sz="4800" dirty="0" smtClean="0"/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200093" y="14935200"/>
            <a:ext cx="2573461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smtClean="0"/>
              <a:t>Trigger</a:t>
            </a:r>
          </a:p>
          <a:p>
            <a:pPr algn="ctr"/>
            <a:r>
              <a:rPr lang="en-US" sz="5400" dirty="0" smtClean="0"/>
              <a:t>decoding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288000" y="9982200"/>
            <a:ext cx="2745944" cy="20313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Random</a:t>
            </a:r>
          </a:p>
          <a:p>
            <a:pPr algn="ctr"/>
            <a:r>
              <a:rPr lang="en-US" sz="4800" dirty="0" smtClean="0"/>
              <a:t>Trigger</a:t>
            </a:r>
          </a:p>
          <a:p>
            <a:pPr algn="ctr"/>
            <a:r>
              <a:rPr lang="en-US" sz="3600" dirty="0" smtClean="0"/>
              <a:t>(4kHz-500KHz)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821400" y="6705600"/>
            <a:ext cx="266867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SYNC</a:t>
            </a:r>
          </a:p>
          <a:p>
            <a:pPr algn="ctr"/>
            <a:r>
              <a:rPr lang="en-US" sz="4800" dirty="0" err="1" smtClean="0"/>
              <a:t>Decooding</a:t>
            </a:r>
            <a:endParaRPr lang="en-US" sz="48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19126200" y="3886200"/>
            <a:ext cx="228876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smtClean="0"/>
              <a:t>SYNC</a:t>
            </a:r>
          </a:p>
          <a:p>
            <a:pPr algn="ctr"/>
            <a:r>
              <a:rPr lang="en-US" sz="4800" dirty="0" smtClean="0"/>
              <a:t>encoding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596072" y="5257800"/>
            <a:ext cx="2211823" cy="17543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dirty="0" smtClean="0"/>
              <a:t>Clock</a:t>
            </a:r>
          </a:p>
          <a:p>
            <a:pPr algn="ctr"/>
            <a:r>
              <a:rPr lang="en-US" sz="4800" dirty="0" smtClean="0"/>
              <a:t>manager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0896600" y="9448800"/>
            <a:ext cx="1905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6002000" y="10972800"/>
            <a:ext cx="2209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1031200" y="10972800"/>
            <a:ext cx="2743200" cy="0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6002000" y="9601200"/>
            <a:ext cx="7772400" cy="0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1887200" y="14859000"/>
            <a:ext cx="1828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6459200" y="14859000"/>
            <a:ext cx="14478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2192000" y="6705600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1564600" y="4572000"/>
            <a:ext cx="22098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7068800" y="49530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7068800" y="55626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7068800" y="61722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068800" y="6781800"/>
            <a:ext cx="1219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852160" y="527304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19800" y="533400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21481805" y="7139464"/>
            <a:ext cx="1530595" cy="23336"/>
          </a:xfrm>
          <a:prstGeom prst="straightConnector1">
            <a:avLst/>
          </a:prstGeom>
          <a:ln w="508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2192000" y="5715000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2115800" y="50292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Clk_SYS</a:t>
            </a:r>
            <a:endParaRPr lang="en-US" sz="4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2192000" y="59436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33MHz</a:t>
            </a:r>
            <a:endParaRPr lang="en-US" sz="4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6459200" y="35052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serial</a:t>
            </a:r>
            <a:endParaRPr lang="en-US" sz="48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916400" y="6096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vme</a:t>
            </a:r>
            <a:endParaRPr lang="en-US" sz="48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6992600" y="5486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62.5</a:t>
            </a:r>
            <a:endParaRPr lang="en-US" sz="4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7068800" y="4953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200</a:t>
            </a:r>
            <a:endParaRPr lang="en-US" sz="48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7068800" y="4267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250</a:t>
            </a:r>
            <a:endParaRPr lang="en-US" sz="4800" dirty="0"/>
          </a:p>
        </p:txBody>
      </p:sp>
      <p:cxnSp>
        <p:nvCxnSpPr>
          <p:cNvPr id="132" name="Shape 131"/>
          <p:cNvCxnSpPr>
            <a:endCxn id="127" idx="1"/>
          </p:cNvCxnSpPr>
          <p:nvPr/>
        </p:nvCxnSpPr>
        <p:spPr>
          <a:xfrm rot="5400000" flipH="1" flipV="1">
            <a:off x="15904950" y="3941550"/>
            <a:ext cx="575101" cy="533400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7526000" y="8839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VME trigger</a:t>
            </a:r>
            <a:endParaRPr lang="en-US" sz="4800" dirty="0"/>
          </a:p>
        </p:txBody>
      </p:sp>
      <p:sp>
        <p:nvSpPr>
          <p:cNvPr id="150" name="Rectangle 149"/>
          <p:cNvSpPr/>
          <p:nvPr/>
        </p:nvSpPr>
        <p:spPr>
          <a:xfrm>
            <a:off x="20421600" y="19659600"/>
            <a:ext cx="1828800" cy="1828800"/>
          </a:xfrm>
          <a:prstGeom prst="rect">
            <a:avLst/>
          </a:prstGeom>
          <a:solidFill>
            <a:srgbClr val="B086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20394050" y="19888200"/>
            <a:ext cx="185307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 err="1" smtClean="0"/>
              <a:t>SD_link</a:t>
            </a:r>
            <a:endParaRPr lang="en-US" sz="4800" dirty="0" smtClean="0"/>
          </a:p>
          <a:p>
            <a:pPr algn="ctr"/>
            <a:r>
              <a:rPr lang="en-US" sz="4800" dirty="0" smtClean="0"/>
              <a:t>buffer</a:t>
            </a:r>
            <a:endParaRPr lang="en-US" sz="4800" dirty="0"/>
          </a:p>
        </p:txBody>
      </p:sp>
      <p:cxnSp>
        <p:nvCxnSpPr>
          <p:cNvPr id="156" name="Elbow Connector 155"/>
          <p:cNvCxnSpPr>
            <a:stCxn id="150" idx="0"/>
          </p:cNvCxnSpPr>
          <p:nvPr/>
        </p:nvCxnSpPr>
        <p:spPr>
          <a:xfrm rot="5400000" flipH="1" flipV="1">
            <a:off x="19354800" y="17678400"/>
            <a:ext cx="3962400" cy="12700"/>
          </a:xfrm>
          <a:prstGeom prst="bentConnector3">
            <a:avLst>
              <a:gd name="adj1" fmla="val 50000"/>
            </a:avLst>
          </a:prstGeom>
          <a:ln w="508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/>
          <p:nvPr/>
        </p:nvCxnSpPr>
        <p:spPr>
          <a:xfrm flipV="1">
            <a:off x="21336000" y="14173200"/>
            <a:ext cx="2819400" cy="1524000"/>
          </a:xfrm>
          <a:prstGeom prst="bentConnector3">
            <a:avLst>
              <a:gd name="adj1" fmla="val 99936"/>
            </a:avLst>
          </a:prstGeom>
          <a:ln w="508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15925800" y="20650200"/>
            <a:ext cx="1371600" cy="0"/>
          </a:xfrm>
          <a:prstGeom prst="straightConnector1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6002000" y="20193000"/>
            <a:ext cx="164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SD busy</a:t>
            </a:r>
            <a:endParaRPr lang="en-US" sz="3600" dirty="0"/>
          </a:p>
        </p:txBody>
      </p:sp>
      <p:cxnSp>
        <p:nvCxnSpPr>
          <p:cNvPr id="162" name="Straight Arrow Connector 161"/>
          <p:cNvCxnSpPr/>
          <p:nvPr/>
        </p:nvCxnSpPr>
        <p:spPr>
          <a:xfrm flipH="1">
            <a:off x="16002000" y="21336000"/>
            <a:ext cx="1371600" cy="0"/>
          </a:xfrm>
          <a:prstGeom prst="straightConnector1">
            <a:avLst/>
          </a:prstGeom>
          <a:ln w="381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16078200" y="20878800"/>
            <a:ext cx="131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BUSYs</a:t>
            </a:r>
            <a:endParaRPr lang="en-US" sz="3600" dirty="0"/>
          </a:p>
        </p:txBody>
      </p:sp>
      <p:cxnSp>
        <p:nvCxnSpPr>
          <p:cNvPr id="165" name="Elbow Connector 164"/>
          <p:cNvCxnSpPr/>
          <p:nvPr/>
        </p:nvCxnSpPr>
        <p:spPr>
          <a:xfrm rot="16200000" flipV="1">
            <a:off x="14820900" y="12763500"/>
            <a:ext cx="3200400" cy="1600200"/>
          </a:xfrm>
          <a:prstGeom prst="bentConnector3">
            <a:avLst>
              <a:gd name="adj1" fmla="val 54082"/>
            </a:avLst>
          </a:prstGeom>
          <a:ln w="63500">
            <a:solidFill>
              <a:srgbClr val="B08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13722787" y="16154400"/>
            <a:ext cx="22860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13716000" y="16154400"/>
            <a:ext cx="2283381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part 1</a:t>
            </a:r>
          </a:p>
          <a:p>
            <a:pPr algn="ctr"/>
            <a:r>
              <a:rPr lang="en-US" sz="4400" dirty="0" smtClean="0"/>
              <a:t>Data Gen</a:t>
            </a:r>
            <a:r>
              <a:rPr lang="en-US" sz="4800" dirty="0" smtClean="0"/>
              <a:t>.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3875187" y="16306800"/>
            <a:ext cx="22860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13868400" y="16306800"/>
            <a:ext cx="2283381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part 2</a:t>
            </a:r>
          </a:p>
          <a:p>
            <a:pPr algn="ctr"/>
            <a:r>
              <a:rPr lang="en-US" sz="4400" dirty="0" smtClean="0"/>
              <a:t>Data Gen</a:t>
            </a:r>
            <a:r>
              <a:rPr lang="en-US" sz="4800" dirty="0" smtClean="0"/>
              <a:t>.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14027587" y="16459200"/>
            <a:ext cx="22860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14020800" y="16459200"/>
            <a:ext cx="2283381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part 3</a:t>
            </a:r>
          </a:p>
          <a:p>
            <a:pPr algn="ctr"/>
            <a:r>
              <a:rPr lang="en-US" sz="4400" dirty="0" smtClean="0"/>
              <a:t>Data Gen</a:t>
            </a:r>
            <a:r>
              <a:rPr lang="en-US" sz="4800" dirty="0" smtClean="0"/>
              <a:t>.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14179987" y="16611600"/>
            <a:ext cx="22860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4173200" y="16611600"/>
            <a:ext cx="2283381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part 4</a:t>
            </a:r>
          </a:p>
          <a:p>
            <a:pPr algn="ctr"/>
            <a:r>
              <a:rPr lang="en-US" sz="4400" dirty="0" smtClean="0"/>
              <a:t>Data Gen</a:t>
            </a:r>
            <a:r>
              <a:rPr lang="en-US" sz="4800" dirty="0" smtClean="0"/>
              <a:t>.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7449800" y="16184880"/>
            <a:ext cx="18288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17830800" y="16184880"/>
            <a:ext cx="1074461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 1</a:t>
            </a:r>
          </a:p>
          <a:p>
            <a:pPr algn="ctr"/>
            <a:r>
              <a:rPr lang="en-US" sz="4400" dirty="0" smtClean="0"/>
              <a:t>data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17602200" y="16337280"/>
            <a:ext cx="18288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7983200" y="16337280"/>
            <a:ext cx="1074461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 2</a:t>
            </a:r>
          </a:p>
          <a:p>
            <a:pPr algn="ctr"/>
            <a:r>
              <a:rPr lang="en-US" sz="4400" dirty="0" smtClean="0"/>
              <a:t>data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17754600" y="16489680"/>
            <a:ext cx="18288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18135600" y="16489680"/>
            <a:ext cx="1074461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 3</a:t>
            </a:r>
          </a:p>
          <a:p>
            <a:pPr algn="ctr"/>
            <a:r>
              <a:rPr lang="en-US" sz="4400" dirty="0" smtClean="0"/>
              <a:t>data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17907000" y="16642080"/>
            <a:ext cx="1828800" cy="1371600"/>
          </a:xfrm>
          <a:prstGeom prst="rect">
            <a:avLst/>
          </a:prstGeom>
          <a:solidFill>
            <a:srgbClr val="00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8288000" y="16642080"/>
            <a:ext cx="1074461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TS  4</a:t>
            </a:r>
          </a:p>
          <a:p>
            <a:pPr algn="ctr"/>
            <a:r>
              <a:rPr lang="en-US" sz="4400" dirty="0" smtClean="0"/>
              <a:t>data</a:t>
            </a:r>
          </a:p>
        </p:txBody>
      </p:sp>
      <p:cxnSp>
        <p:nvCxnSpPr>
          <p:cNvPr id="198" name="Elbow Connector 197"/>
          <p:cNvCxnSpPr/>
          <p:nvPr/>
        </p:nvCxnSpPr>
        <p:spPr>
          <a:xfrm flipV="1">
            <a:off x="19278600" y="12954000"/>
            <a:ext cx="4495800" cy="3505200"/>
          </a:xfrm>
          <a:prstGeom prst="bentConnector3">
            <a:avLst>
              <a:gd name="adj1" fmla="val 33899"/>
            </a:avLst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/>
          <p:nvPr/>
        </p:nvCxnSpPr>
        <p:spPr>
          <a:xfrm flipV="1">
            <a:off x="19431000" y="13411200"/>
            <a:ext cx="4343400" cy="3429000"/>
          </a:xfrm>
          <a:prstGeom prst="bentConnector3">
            <a:avLst>
              <a:gd name="adj1" fmla="val 38596"/>
            </a:avLst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/>
          <p:nvPr/>
        </p:nvCxnSpPr>
        <p:spPr>
          <a:xfrm flipV="1">
            <a:off x="19583400" y="13792200"/>
            <a:ext cx="4191000" cy="3352800"/>
          </a:xfrm>
          <a:prstGeom prst="bentConnector3">
            <a:avLst>
              <a:gd name="adj1" fmla="val 44546"/>
            </a:avLst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/>
          <p:nvPr/>
        </p:nvCxnSpPr>
        <p:spPr>
          <a:xfrm flipV="1">
            <a:off x="19735800" y="14173200"/>
            <a:ext cx="4038600" cy="3276600"/>
          </a:xfrm>
          <a:prstGeom prst="bentConnector3">
            <a:avLst>
              <a:gd name="adj1" fmla="val 50000"/>
            </a:avLst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6002000" y="16611600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16154400" y="16916400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16306800" y="17297400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16459200" y="17602200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/>
          <p:nvPr/>
        </p:nvCxnSpPr>
        <p:spPr>
          <a:xfrm>
            <a:off x="11887200" y="15773400"/>
            <a:ext cx="1828800" cy="685800"/>
          </a:xfrm>
          <a:prstGeom prst="bentConnector3">
            <a:avLst>
              <a:gd name="adj1" fmla="val 7656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/>
          <p:nvPr/>
        </p:nvCxnSpPr>
        <p:spPr>
          <a:xfrm>
            <a:off x="11887200" y="16154400"/>
            <a:ext cx="1981200" cy="609600"/>
          </a:xfrm>
          <a:prstGeom prst="bentConnector3">
            <a:avLst>
              <a:gd name="adj1" fmla="val 5913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219"/>
          <p:cNvCxnSpPr>
            <a:endCxn id="181" idx="1"/>
          </p:cNvCxnSpPr>
          <p:nvPr/>
        </p:nvCxnSpPr>
        <p:spPr>
          <a:xfrm>
            <a:off x="11887200" y="16611600"/>
            <a:ext cx="2133600" cy="555486"/>
          </a:xfrm>
          <a:prstGeom prst="bentConnector3">
            <a:avLst>
              <a:gd name="adj1" fmla="val 4508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/>
          <p:nvPr/>
        </p:nvCxnSpPr>
        <p:spPr>
          <a:xfrm>
            <a:off x="11887200" y="17145000"/>
            <a:ext cx="2286000" cy="457200"/>
          </a:xfrm>
          <a:prstGeom prst="bentConnector3">
            <a:avLst>
              <a:gd name="adj1" fmla="val 3416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838200" y="7315200"/>
            <a:ext cx="1828800" cy="4114800"/>
          </a:xfrm>
          <a:prstGeom prst="rect">
            <a:avLst/>
          </a:prstGeom>
          <a:solidFill>
            <a:srgbClr val="008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-228600" y="8610600"/>
            <a:ext cx="3713389" cy="163859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FP Sync input</a:t>
            </a:r>
          </a:p>
          <a:p>
            <a:pPr algn="ctr">
              <a:lnSpc>
                <a:spcPct val="80000"/>
              </a:lnSpc>
            </a:pPr>
            <a:r>
              <a:rPr lang="en-US" sz="4400" dirty="0" err="1" smtClean="0"/>
              <a:t>Prescale</a:t>
            </a:r>
            <a:r>
              <a:rPr lang="en-US" sz="4400" dirty="0" smtClean="0"/>
              <a:t>, </a:t>
            </a:r>
            <a:r>
              <a:rPr lang="en-US" sz="4400" dirty="0" err="1" smtClean="0"/>
              <a:t>scalers</a:t>
            </a:r>
            <a:endParaRPr lang="en-US" sz="4400" dirty="0" smtClean="0"/>
          </a:p>
          <a:p>
            <a:pPr algn="ctr">
              <a:lnSpc>
                <a:spcPct val="80000"/>
              </a:lnSpc>
            </a:pPr>
            <a:r>
              <a:rPr lang="en-US" sz="4400" dirty="0" smtClean="0"/>
              <a:t>Window match</a:t>
            </a:r>
            <a:endParaRPr lang="en-US" sz="4400" dirty="0"/>
          </a:p>
        </p:txBody>
      </p:sp>
      <p:sp>
        <p:nvSpPr>
          <p:cNvPr id="231" name="Rectangle 230"/>
          <p:cNvSpPr/>
          <p:nvPr/>
        </p:nvSpPr>
        <p:spPr>
          <a:xfrm>
            <a:off x="838200" y="2743200"/>
            <a:ext cx="1828800" cy="4114800"/>
          </a:xfrm>
          <a:prstGeom prst="rect">
            <a:avLst/>
          </a:prstGeom>
          <a:solidFill>
            <a:srgbClr val="008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-228600" y="4038600"/>
            <a:ext cx="3713389" cy="163859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FP </a:t>
            </a:r>
            <a:r>
              <a:rPr lang="en-US" sz="4400" dirty="0" err="1" smtClean="0"/>
              <a:t>Async</a:t>
            </a:r>
            <a:r>
              <a:rPr lang="en-US" sz="4400" dirty="0" smtClean="0"/>
              <a:t>. input</a:t>
            </a:r>
          </a:p>
          <a:p>
            <a:pPr algn="ctr">
              <a:lnSpc>
                <a:spcPct val="80000"/>
              </a:lnSpc>
            </a:pPr>
            <a:r>
              <a:rPr lang="en-US" sz="4400" dirty="0" err="1" smtClean="0"/>
              <a:t>Prescale</a:t>
            </a:r>
            <a:r>
              <a:rPr lang="en-US" sz="4400" dirty="0" smtClean="0"/>
              <a:t>, </a:t>
            </a:r>
            <a:r>
              <a:rPr lang="en-US" sz="4400" dirty="0" err="1" smtClean="0"/>
              <a:t>scalers</a:t>
            </a:r>
            <a:endParaRPr lang="en-US" sz="4400" dirty="0" smtClean="0"/>
          </a:p>
          <a:p>
            <a:pPr algn="ctr">
              <a:lnSpc>
                <a:spcPct val="80000"/>
              </a:lnSpc>
            </a:pPr>
            <a:r>
              <a:rPr lang="en-US" sz="4400" dirty="0" smtClean="0"/>
              <a:t>Window match</a:t>
            </a:r>
            <a:endParaRPr lang="en-US" sz="4400" dirty="0"/>
          </a:p>
        </p:txBody>
      </p:sp>
      <p:sp>
        <p:nvSpPr>
          <p:cNvPr id="233" name="Rectangle 232"/>
          <p:cNvSpPr/>
          <p:nvPr/>
        </p:nvSpPr>
        <p:spPr>
          <a:xfrm>
            <a:off x="5029200" y="13716000"/>
            <a:ext cx="18288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/>
          <p:cNvSpPr txBox="1"/>
          <p:nvPr/>
        </p:nvSpPr>
        <p:spPr>
          <a:xfrm>
            <a:off x="5410200" y="13716000"/>
            <a:ext cx="1099660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15x8</a:t>
            </a:r>
          </a:p>
          <a:p>
            <a:pPr algn="ctr"/>
            <a:r>
              <a:rPr lang="en-US" sz="4400" dirty="0" smtClean="0"/>
              <a:t>15x8</a:t>
            </a:r>
            <a:endParaRPr lang="en-US" sz="4000" dirty="0" smtClean="0"/>
          </a:p>
        </p:txBody>
      </p:sp>
      <p:sp>
        <p:nvSpPr>
          <p:cNvPr id="235" name="Rectangle 234"/>
          <p:cNvSpPr/>
          <p:nvPr/>
        </p:nvSpPr>
        <p:spPr>
          <a:xfrm>
            <a:off x="5029200" y="9144000"/>
            <a:ext cx="1828800" cy="13716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/>
          <p:cNvSpPr txBox="1"/>
          <p:nvPr/>
        </p:nvSpPr>
        <p:spPr>
          <a:xfrm>
            <a:off x="5410200" y="9144000"/>
            <a:ext cx="1099660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15x8</a:t>
            </a:r>
          </a:p>
          <a:p>
            <a:pPr algn="ctr"/>
            <a:r>
              <a:rPr lang="en-US" sz="4400" dirty="0" smtClean="0"/>
              <a:t>15x8</a:t>
            </a:r>
            <a:endParaRPr lang="en-US" sz="4000" dirty="0" smtClean="0"/>
          </a:p>
        </p:txBody>
      </p:sp>
      <p:sp>
        <p:nvSpPr>
          <p:cNvPr id="240" name="Rectangle 239"/>
          <p:cNvSpPr/>
          <p:nvPr/>
        </p:nvSpPr>
        <p:spPr>
          <a:xfrm>
            <a:off x="6400800" y="12344400"/>
            <a:ext cx="1828800" cy="9144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6629400" y="12496800"/>
            <a:ext cx="138499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16x11</a:t>
            </a:r>
            <a:endParaRPr lang="en-US" sz="4000" dirty="0" smtClean="0"/>
          </a:p>
        </p:txBody>
      </p:sp>
      <p:sp>
        <p:nvSpPr>
          <p:cNvPr id="242" name="Rectangle 241"/>
          <p:cNvSpPr/>
          <p:nvPr/>
        </p:nvSpPr>
        <p:spPr>
          <a:xfrm>
            <a:off x="6400800" y="11049000"/>
            <a:ext cx="1828800" cy="9144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extBox 242"/>
          <p:cNvSpPr txBox="1"/>
          <p:nvPr/>
        </p:nvSpPr>
        <p:spPr>
          <a:xfrm>
            <a:off x="6629400" y="11201400"/>
            <a:ext cx="138499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16x11</a:t>
            </a:r>
            <a:endParaRPr lang="en-US" sz="4000" dirty="0" smtClean="0"/>
          </a:p>
        </p:txBody>
      </p:sp>
      <p:sp>
        <p:nvSpPr>
          <p:cNvPr id="246" name="Rectangle 245"/>
          <p:cNvSpPr/>
          <p:nvPr/>
        </p:nvSpPr>
        <p:spPr>
          <a:xfrm>
            <a:off x="9525000" y="12573000"/>
            <a:ext cx="1828800" cy="9144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/>
          <p:cNvSpPr txBox="1"/>
          <p:nvPr/>
        </p:nvSpPr>
        <p:spPr>
          <a:xfrm>
            <a:off x="9753600" y="12573000"/>
            <a:ext cx="138499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15x11</a:t>
            </a:r>
            <a:endParaRPr lang="en-US" sz="4000" dirty="0" smtClean="0"/>
          </a:p>
        </p:txBody>
      </p:sp>
      <p:sp>
        <p:nvSpPr>
          <p:cNvPr id="248" name="Rectangle 247"/>
          <p:cNvSpPr/>
          <p:nvPr/>
        </p:nvSpPr>
        <p:spPr>
          <a:xfrm>
            <a:off x="9525000" y="10210800"/>
            <a:ext cx="1828800" cy="91440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9753600" y="10363200"/>
            <a:ext cx="138499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 smtClean="0"/>
              <a:t>15x11</a:t>
            </a:r>
            <a:endParaRPr lang="en-US" sz="4000" dirty="0" smtClean="0"/>
          </a:p>
        </p:txBody>
      </p:sp>
      <p:sp>
        <p:nvSpPr>
          <p:cNvPr id="250" name="Rectangle 249"/>
          <p:cNvSpPr/>
          <p:nvPr/>
        </p:nvSpPr>
        <p:spPr>
          <a:xfrm>
            <a:off x="6629400" y="7315200"/>
            <a:ext cx="1828800" cy="164592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>
            <a:off x="6629400" y="7315200"/>
            <a:ext cx="2060392" cy="1638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/>
              <a:t>15x8 lookup tables</a:t>
            </a:r>
            <a:endParaRPr lang="en-US" sz="4000" dirty="0" smtClean="0"/>
          </a:p>
        </p:txBody>
      </p:sp>
      <p:cxnSp>
        <p:nvCxnSpPr>
          <p:cNvPr id="253" name="Straight Arrow Connector 252"/>
          <p:cNvCxnSpPr/>
          <p:nvPr/>
        </p:nvCxnSpPr>
        <p:spPr>
          <a:xfrm>
            <a:off x="2667000" y="14173200"/>
            <a:ext cx="2362200" cy="0"/>
          </a:xfrm>
          <a:prstGeom prst="straightConnector1">
            <a:avLst/>
          </a:prstGeom>
          <a:ln w="1143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3505200" y="1341120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30</a:t>
            </a:r>
            <a:endParaRPr lang="en-US" sz="5400" dirty="0"/>
          </a:p>
        </p:txBody>
      </p:sp>
      <p:cxnSp>
        <p:nvCxnSpPr>
          <p:cNvPr id="255" name="Straight Arrow Connector 254"/>
          <p:cNvCxnSpPr/>
          <p:nvPr/>
        </p:nvCxnSpPr>
        <p:spPr>
          <a:xfrm>
            <a:off x="2667000" y="9753600"/>
            <a:ext cx="2362200" cy="0"/>
          </a:xfrm>
          <a:prstGeom prst="straightConnector1">
            <a:avLst/>
          </a:prstGeom>
          <a:ln w="1143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3505200" y="899160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30</a:t>
            </a:r>
            <a:endParaRPr lang="en-US" sz="5400" dirty="0"/>
          </a:p>
        </p:txBody>
      </p:sp>
      <p:cxnSp>
        <p:nvCxnSpPr>
          <p:cNvPr id="258" name="Elbow Connector 257"/>
          <p:cNvCxnSpPr>
            <a:stCxn id="231" idx="3"/>
            <a:endCxn id="250" idx="1"/>
          </p:cNvCxnSpPr>
          <p:nvPr/>
        </p:nvCxnSpPr>
        <p:spPr>
          <a:xfrm>
            <a:off x="2667000" y="4800600"/>
            <a:ext cx="3962400" cy="3337560"/>
          </a:xfrm>
          <a:prstGeom prst="bentConnector3">
            <a:avLst>
              <a:gd name="adj1" fmla="val 50000"/>
            </a:avLst>
          </a:prstGeom>
          <a:ln w="1016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5029200" y="739140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15</a:t>
            </a:r>
            <a:endParaRPr lang="en-US" sz="5400" dirty="0"/>
          </a:p>
        </p:txBody>
      </p:sp>
      <p:cxnSp>
        <p:nvCxnSpPr>
          <p:cNvPr id="261" name="Shape 260"/>
          <p:cNvCxnSpPr>
            <a:stCxn id="235" idx="3"/>
            <a:endCxn id="242" idx="0"/>
          </p:cNvCxnSpPr>
          <p:nvPr/>
        </p:nvCxnSpPr>
        <p:spPr>
          <a:xfrm>
            <a:off x="6858000" y="9829800"/>
            <a:ext cx="457200" cy="1219200"/>
          </a:xfrm>
          <a:prstGeom prst="bentConnector2">
            <a:avLst/>
          </a:prstGeom>
          <a:ln w="50800">
            <a:solidFill>
              <a:srgbClr val="FF00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hape 262"/>
          <p:cNvCxnSpPr>
            <a:stCxn id="233" idx="3"/>
            <a:endCxn id="240" idx="2"/>
          </p:cNvCxnSpPr>
          <p:nvPr/>
        </p:nvCxnSpPr>
        <p:spPr>
          <a:xfrm flipV="1">
            <a:off x="6858000" y="13258800"/>
            <a:ext cx="457200" cy="1143000"/>
          </a:xfrm>
          <a:prstGeom prst="bentConnector2">
            <a:avLst/>
          </a:prstGeom>
          <a:ln w="50800">
            <a:solidFill>
              <a:srgbClr val="C000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/>
          <p:cNvCxnSpPr>
            <a:stCxn id="240" idx="3"/>
            <a:endCxn id="248" idx="1"/>
          </p:cNvCxnSpPr>
          <p:nvPr/>
        </p:nvCxnSpPr>
        <p:spPr>
          <a:xfrm flipV="1">
            <a:off x="8229600" y="10668000"/>
            <a:ext cx="1295400" cy="2133600"/>
          </a:xfrm>
          <a:prstGeom prst="bentConnector3">
            <a:avLst>
              <a:gd name="adj1" fmla="val 27941"/>
            </a:avLst>
          </a:prstGeom>
          <a:ln w="50800">
            <a:solidFill>
              <a:srgbClr val="C000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/>
          <p:cNvCxnSpPr>
            <a:stCxn id="242" idx="3"/>
            <a:endCxn id="246" idx="1"/>
          </p:cNvCxnSpPr>
          <p:nvPr/>
        </p:nvCxnSpPr>
        <p:spPr>
          <a:xfrm>
            <a:off x="8229600" y="11506200"/>
            <a:ext cx="1295400" cy="1524000"/>
          </a:xfrm>
          <a:prstGeom prst="bentConnector3">
            <a:avLst>
              <a:gd name="adj1" fmla="val 50000"/>
            </a:avLst>
          </a:prstGeom>
          <a:ln w="50800">
            <a:solidFill>
              <a:srgbClr val="FF00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hape 268"/>
          <p:cNvCxnSpPr/>
          <p:nvPr/>
        </p:nvCxnSpPr>
        <p:spPr>
          <a:xfrm>
            <a:off x="8382000" y="8458200"/>
            <a:ext cx="1295400" cy="1767840"/>
          </a:xfrm>
          <a:prstGeom prst="bentConnector2">
            <a:avLst/>
          </a:prstGeom>
          <a:ln w="50800">
            <a:solidFill>
              <a:srgbClr val="FF66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/>
          <p:nvPr/>
        </p:nvCxnSpPr>
        <p:spPr>
          <a:xfrm rot="16200000" flipH="1">
            <a:off x="7429500" y="10248900"/>
            <a:ext cx="4114800" cy="533400"/>
          </a:xfrm>
          <a:prstGeom prst="bentConnector3">
            <a:avLst>
              <a:gd name="adj1" fmla="val 87743"/>
            </a:avLst>
          </a:prstGeom>
          <a:ln w="50800">
            <a:solidFill>
              <a:srgbClr val="FF66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8610600" y="12801600"/>
            <a:ext cx="914400" cy="0"/>
          </a:xfrm>
          <a:prstGeom prst="straightConnector1">
            <a:avLst/>
          </a:prstGeom>
          <a:ln w="50800">
            <a:solidFill>
              <a:srgbClr val="C000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Elbow Connector 284"/>
          <p:cNvCxnSpPr/>
          <p:nvPr/>
        </p:nvCxnSpPr>
        <p:spPr>
          <a:xfrm flipV="1">
            <a:off x="8839200" y="10972800"/>
            <a:ext cx="685800" cy="533400"/>
          </a:xfrm>
          <a:prstGeom prst="bentConnector3">
            <a:avLst>
              <a:gd name="adj1" fmla="val 6019"/>
            </a:avLst>
          </a:prstGeom>
          <a:ln w="50800">
            <a:solidFill>
              <a:srgbClr val="FF0000">
                <a:alpha val="6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248" idx="3"/>
          </p:cNvCxnSpPr>
          <p:nvPr/>
        </p:nvCxnSpPr>
        <p:spPr>
          <a:xfrm>
            <a:off x="11353800" y="10668000"/>
            <a:ext cx="14478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hape 295"/>
          <p:cNvCxnSpPr>
            <a:stCxn id="246" idx="3"/>
          </p:cNvCxnSpPr>
          <p:nvPr/>
        </p:nvCxnSpPr>
        <p:spPr>
          <a:xfrm flipV="1">
            <a:off x="11353800" y="11734800"/>
            <a:ext cx="381000" cy="1295400"/>
          </a:xfrm>
          <a:prstGeom prst="bentConnector2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11734800" y="11734800"/>
            <a:ext cx="10668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5867400" y="144780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/>
        </p:nvSpPr>
        <p:spPr>
          <a:xfrm>
            <a:off x="6035040" y="15087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01" name="Rectangle 300"/>
          <p:cNvSpPr/>
          <p:nvPr/>
        </p:nvSpPr>
        <p:spPr>
          <a:xfrm>
            <a:off x="5867400" y="3352800"/>
            <a:ext cx="2286000" cy="1371600"/>
          </a:xfrm>
          <a:prstGeom prst="rect">
            <a:avLst/>
          </a:prstGeom>
          <a:solidFill>
            <a:srgbClr val="99FF99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6035040" y="34137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15x3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03" name="Rectangle 302"/>
          <p:cNvSpPr/>
          <p:nvPr/>
        </p:nvSpPr>
        <p:spPr>
          <a:xfrm>
            <a:off x="9372600" y="3200400"/>
            <a:ext cx="2286000" cy="1371600"/>
          </a:xfrm>
          <a:prstGeom prst="rect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/>
          <p:cNvSpPr txBox="1"/>
          <p:nvPr/>
        </p:nvSpPr>
        <p:spPr>
          <a:xfrm>
            <a:off x="9906000" y="3581400"/>
            <a:ext cx="1203856" cy="605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13x4</a:t>
            </a:r>
            <a:endParaRPr lang="en-US" sz="4400" dirty="0" smtClean="0"/>
          </a:p>
        </p:txBody>
      </p:sp>
      <p:cxnSp>
        <p:nvCxnSpPr>
          <p:cNvPr id="306" name="Straight Connector 305"/>
          <p:cNvCxnSpPr/>
          <p:nvPr/>
        </p:nvCxnSpPr>
        <p:spPr>
          <a:xfrm flipV="1">
            <a:off x="3581400" y="5943600"/>
            <a:ext cx="76200" cy="8153400"/>
          </a:xfrm>
          <a:prstGeom prst="line">
            <a:avLst/>
          </a:prstGeom>
          <a:ln w="1016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3276600" y="2971800"/>
            <a:ext cx="76200" cy="6781800"/>
          </a:xfrm>
          <a:prstGeom prst="line">
            <a:avLst/>
          </a:prstGeom>
          <a:ln w="1016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endCxn id="109" idx="1"/>
          </p:cNvCxnSpPr>
          <p:nvPr/>
        </p:nvCxnSpPr>
        <p:spPr>
          <a:xfrm>
            <a:off x="3657600" y="5943600"/>
            <a:ext cx="2194560" cy="15240"/>
          </a:xfrm>
          <a:prstGeom prst="straightConnector1">
            <a:avLst/>
          </a:prstGeom>
          <a:ln w="1016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Elbow Connector 314"/>
          <p:cNvCxnSpPr>
            <a:endCxn id="299" idx="1"/>
          </p:cNvCxnSpPr>
          <p:nvPr/>
        </p:nvCxnSpPr>
        <p:spPr>
          <a:xfrm flipV="1">
            <a:off x="3352800" y="2133600"/>
            <a:ext cx="2514600" cy="838200"/>
          </a:xfrm>
          <a:prstGeom prst="bentConnector3">
            <a:avLst>
              <a:gd name="adj1" fmla="val 0"/>
            </a:avLst>
          </a:prstGeom>
          <a:ln w="1016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Elbow Connector 316"/>
          <p:cNvCxnSpPr>
            <a:endCxn id="301" idx="1"/>
          </p:cNvCxnSpPr>
          <p:nvPr/>
        </p:nvCxnSpPr>
        <p:spPr>
          <a:xfrm flipV="1">
            <a:off x="4648200" y="4038600"/>
            <a:ext cx="1219200" cy="762000"/>
          </a:xfrm>
          <a:prstGeom prst="bentConnector3">
            <a:avLst>
              <a:gd name="adj1" fmla="val -1563"/>
            </a:avLst>
          </a:prstGeom>
          <a:ln w="1016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301" idx="3"/>
          </p:cNvCxnSpPr>
          <p:nvPr/>
        </p:nvCxnSpPr>
        <p:spPr>
          <a:xfrm>
            <a:off x="8153400" y="4038600"/>
            <a:ext cx="1219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lbow Connector 325"/>
          <p:cNvCxnSpPr>
            <a:stCxn id="299" idx="3"/>
          </p:cNvCxnSpPr>
          <p:nvPr/>
        </p:nvCxnSpPr>
        <p:spPr>
          <a:xfrm>
            <a:off x="8153400" y="2133600"/>
            <a:ext cx="1219200" cy="11430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Elbow Connector 327"/>
          <p:cNvCxnSpPr/>
          <p:nvPr/>
        </p:nvCxnSpPr>
        <p:spPr>
          <a:xfrm flipV="1">
            <a:off x="8153400" y="4572000"/>
            <a:ext cx="1219200" cy="10668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Rectangle 361"/>
          <p:cNvSpPr/>
          <p:nvPr/>
        </p:nvSpPr>
        <p:spPr>
          <a:xfrm>
            <a:off x="6004560" y="542544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extBox 362"/>
          <p:cNvSpPr txBox="1"/>
          <p:nvPr/>
        </p:nvSpPr>
        <p:spPr>
          <a:xfrm>
            <a:off x="6172200" y="548640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64" name="Rectangle 363"/>
          <p:cNvSpPr/>
          <p:nvPr/>
        </p:nvSpPr>
        <p:spPr>
          <a:xfrm>
            <a:off x="6019800" y="160020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TextBox 364"/>
          <p:cNvSpPr txBox="1"/>
          <p:nvPr/>
        </p:nvSpPr>
        <p:spPr>
          <a:xfrm>
            <a:off x="6187440" y="16611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66" name="Rectangle 365"/>
          <p:cNvSpPr/>
          <p:nvPr/>
        </p:nvSpPr>
        <p:spPr>
          <a:xfrm>
            <a:off x="6019800" y="3505200"/>
            <a:ext cx="2286000" cy="1371600"/>
          </a:xfrm>
          <a:prstGeom prst="rect">
            <a:avLst/>
          </a:prstGeom>
          <a:solidFill>
            <a:srgbClr val="99FF99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TextBox 366"/>
          <p:cNvSpPr txBox="1"/>
          <p:nvPr/>
        </p:nvSpPr>
        <p:spPr>
          <a:xfrm>
            <a:off x="6187440" y="35661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15x3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68" name="Rectangle 367"/>
          <p:cNvSpPr/>
          <p:nvPr/>
        </p:nvSpPr>
        <p:spPr>
          <a:xfrm>
            <a:off x="9525000" y="3352800"/>
            <a:ext cx="2286000" cy="1371600"/>
          </a:xfrm>
          <a:prstGeom prst="rect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TextBox 368"/>
          <p:cNvSpPr txBox="1"/>
          <p:nvPr/>
        </p:nvSpPr>
        <p:spPr>
          <a:xfrm>
            <a:off x="10058400" y="3733800"/>
            <a:ext cx="1203856" cy="605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13x4</a:t>
            </a:r>
            <a:endParaRPr lang="en-US" sz="4400" dirty="0" smtClean="0"/>
          </a:p>
        </p:txBody>
      </p:sp>
      <p:cxnSp>
        <p:nvCxnSpPr>
          <p:cNvPr id="370" name="Straight Arrow Connector 369"/>
          <p:cNvCxnSpPr>
            <a:stCxn id="366" idx="3"/>
          </p:cNvCxnSpPr>
          <p:nvPr/>
        </p:nvCxnSpPr>
        <p:spPr>
          <a:xfrm>
            <a:off x="8305800" y="4191000"/>
            <a:ext cx="1219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Elbow Connector 370"/>
          <p:cNvCxnSpPr>
            <a:stCxn id="364" idx="3"/>
          </p:cNvCxnSpPr>
          <p:nvPr/>
        </p:nvCxnSpPr>
        <p:spPr>
          <a:xfrm>
            <a:off x="8305800" y="2286000"/>
            <a:ext cx="1219200" cy="11430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Elbow Connector 371"/>
          <p:cNvCxnSpPr/>
          <p:nvPr/>
        </p:nvCxnSpPr>
        <p:spPr>
          <a:xfrm flipV="1">
            <a:off x="8305800" y="4724400"/>
            <a:ext cx="1219200" cy="10668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Rectangle 372"/>
          <p:cNvSpPr/>
          <p:nvPr/>
        </p:nvSpPr>
        <p:spPr>
          <a:xfrm>
            <a:off x="6156960" y="557784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extBox 373"/>
          <p:cNvSpPr txBox="1"/>
          <p:nvPr/>
        </p:nvSpPr>
        <p:spPr>
          <a:xfrm>
            <a:off x="6324600" y="563880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75" name="Rectangle 374"/>
          <p:cNvSpPr/>
          <p:nvPr/>
        </p:nvSpPr>
        <p:spPr>
          <a:xfrm>
            <a:off x="6172200" y="175260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/>
          <p:cNvSpPr txBox="1"/>
          <p:nvPr/>
        </p:nvSpPr>
        <p:spPr>
          <a:xfrm>
            <a:off x="6339840" y="18135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77" name="Rectangle 376"/>
          <p:cNvSpPr/>
          <p:nvPr/>
        </p:nvSpPr>
        <p:spPr>
          <a:xfrm>
            <a:off x="6172200" y="3657600"/>
            <a:ext cx="2286000" cy="1371600"/>
          </a:xfrm>
          <a:prstGeom prst="rect">
            <a:avLst/>
          </a:prstGeom>
          <a:solidFill>
            <a:srgbClr val="99FF99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TextBox 377"/>
          <p:cNvSpPr txBox="1"/>
          <p:nvPr/>
        </p:nvSpPr>
        <p:spPr>
          <a:xfrm>
            <a:off x="6339840" y="37185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15x3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79" name="Rectangle 378"/>
          <p:cNvSpPr/>
          <p:nvPr/>
        </p:nvSpPr>
        <p:spPr>
          <a:xfrm>
            <a:off x="9677400" y="3505200"/>
            <a:ext cx="2286000" cy="1371600"/>
          </a:xfrm>
          <a:prstGeom prst="rect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/>
          <p:cNvSpPr txBox="1"/>
          <p:nvPr/>
        </p:nvSpPr>
        <p:spPr>
          <a:xfrm>
            <a:off x="10210800" y="3886200"/>
            <a:ext cx="1203856" cy="605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13x4</a:t>
            </a:r>
            <a:endParaRPr lang="en-US" sz="4400" dirty="0" smtClean="0"/>
          </a:p>
        </p:txBody>
      </p:sp>
      <p:cxnSp>
        <p:nvCxnSpPr>
          <p:cNvPr id="381" name="Straight Arrow Connector 380"/>
          <p:cNvCxnSpPr>
            <a:stCxn id="377" idx="3"/>
          </p:cNvCxnSpPr>
          <p:nvPr/>
        </p:nvCxnSpPr>
        <p:spPr>
          <a:xfrm>
            <a:off x="8458200" y="4343400"/>
            <a:ext cx="1219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Elbow Connector 381"/>
          <p:cNvCxnSpPr>
            <a:stCxn id="375" idx="3"/>
          </p:cNvCxnSpPr>
          <p:nvPr/>
        </p:nvCxnSpPr>
        <p:spPr>
          <a:xfrm>
            <a:off x="8458200" y="2438400"/>
            <a:ext cx="1219200" cy="11430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Elbow Connector 382"/>
          <p:cNvCxnSpPr/>
          <p:nvPr/>
        </p:nvCxnSpPr>
        <p:spPr>
          <a:xfrm flipV="1">
            <a:off x="8458200" y="4876800"/>
            <a:ext cx="1219200" cy="10668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/>
          <p:cNvSpPr/>
          <p:nvPr/>
        </p:nvSpPr>
        <p:spPr>
          <a:xfrm>
            <a:off x="6309360" y="573024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TextBox 384"/>
          <p:cNvSpPr txBox="1"/>
          <p:nvPr/>
        </p:nvSpPr>
        <p:spPr>
          <a:xfrm>
            <a:off x="6477000" y="579120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86" name="Rectangle 385"/>
          <p:cNvSpPr/>
          <p:nvPr/>
        </p:nvSpPr>
        <p:spPr>
          <a:xfrm>
            <a:off x="6324600" y="1905000"/>
            <a:ext cx="2286000" cy="137160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/>
          <p:cNvSpPr txBox="1"/>
          <p:nvPr/>
        </p:nvSpPr>
        <p:spPr>
          <a:xfrm>
            <a:off x="6492240" y="19659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30x5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88" name="Rectangle 387"/>
          <p:cNvSpPr/>
          <p:nvPr/>
        </p:nvSpPr>
        <p:spPr>
          <a:xfrm>
            <a:off x="6324600" y="3810000"/>
            <a:ext cx="2286000" cy="1371600"/>
          </a:xfrm>
          <a:prstGeom prst="rect">
            <a:avLst/>
          </a:prstGeom>
          <a:solidFill>
            <a:srgbClr val="99FF99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extBox 388"/>
          <p:cNvSpPr txBox="1"/>
          <p:nvPr/>
        </p:nvSpPr>
        <p:spPr>
          <a:xfrm>
            <a:off x="6492240" y="3870960"/>
            <a:ext cx="1993816" cy="1196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15x3</a:t>
            </a:r>
          </a:p>
          <a:p>
            <a:pPr algn="ctr">
              <a:lnSpc>
                <a:spcPct val="80000"/>
              </a:lnSpc>
            </a:pPr>
            <a:r>
              <a:rPr lang="en-US" sz="4800" dirty="0" err="1" smtClean="0"/>
              <a:t>crossP</a:t>
            </a:r>
            <a:r>
              <a:rPr lang="en-US" sz="4800" dirty="0" smtClean="0"/>
              <a:t> x</a:t>
            </a:r>
            <a:endParaRPr lang="en-US" sz="4400" dirty="0" smtClean="0"/>
          </a:p>
        </p:txBody>
      </p:sp>
      <p:sp>
        <p:nvSpPr>
          <p:cNvPr id="390" name="Rectangle 389"/>
          <p:cNvSpPr/>
          <p:nvPr/>
        </p:nvSpPr>
        <p:spPr>
          <a:xfrm>
            <a:off x="9829800" y="3657600"/>
            <a:ext cx="2286000" cy="1371600"/>
          </a:xfrm>
          <a:prstGeom prst="rect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TextBox 390"/>
          <p:cNvSpPr txBox="1"/>
          <p:nvPr/>
        </p:nvSpPr>
        <p:spPr>
          <a:xfrm>
            <a:off x="10363200" y="4038600"/>
            <a:ext cx="1203856" cy="605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13x4</a:t>
            </a:r>
            <a:endParaRPr lang="en-US" sz="4400" dirty="0" smtClean="0"/>
          </a:p>
        </p:txBody>
      </p:sp>
      <p:cxnSp>
        <p:nvCxnSpPr>
          <p:cNvPr id="392" name="Straight Arrow Connector 391"/>
          <p:cNvCxnSpPr>
            <a:stCxn id="388" idx="3"/>
          </p:cNvCxnSpPr>
          <p:nvPr/>
        </p:nvCxnSpPr>
        <p:spPr>
          <a:xfrm>
            <a:off x="8610600" y="4495800"/>
            <a:ext cx="1219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>
            <a:stCxn id="386" idx="3"/>
          </p:cNvCxnSpPr>
          <p:nvPr/>
        </p:nvCxnSpPr>
        <p:spPr>
          <a:xfrm>
            <a:off x="8610600" y="2590800"/>
            <a:ext cx="1219200" cy="11430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/>
          <p:nvPr/>
        </p:nvCxnSpPr>
        <p:spPr>
          <a:xfrm flipV="1">
            <a:off x="8610600" y="5029200"/>
            <a:ext cx="1219200" cy="1066800"/>
          </a:xfrm>
          <a:prstGeom prst="bentConnector3">
            <a:avLst>
              <a:gd name="adj1" fmla="val 50000"/>
            </a:avLst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>
            <a:stCxn id="390" idx="2"/>
          </p:cNvCxnSpPr>
          <p:nvPr/>
        </p:nvCxnSpPr>
        <p:spPr>
          <a:xfrm flipH="1">
            <a:off x="10896600" y="5029200"/>
            <a:ext cx="76200" cy="4419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Elbow Connector 398"/>
          <p:cNvCxnSpPr/>
          <p:nvPr/>
        </p:nvCxnSpPr>
        <p:spPr>
          <a:xfrm rot="5400000">
            <a:off x="7315200" y="12268200"/>
            <a:ext cx="6248400" cy="5638800"/>
          </a:xfrm>
          <a:prstGeom prst="bentConnector3">
            <a:avLst>
              <a:gd name="adj1" fmla="val 3689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/>
          <p:nvPr/>
        </p:nvCxnSpPr>
        <p:spPr>
          <a:xfrm flipH="1">
            <a:off x="5486400" y="18211800"/>
            <a:ext cx="21336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>
            <a:off x="7620000" y="15925800"/>
            <a:ext cx="15240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408"/>
          <p:cNvSpPr txBox="1"/>
          <p:nvPr/>
        </p:nvSpPr>
        <p:spPr>
          <a:xfrm>
            <a:off x="9296400" y="13487400"/>
            <a:ext cx="327493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TrigWord</a:t>
            </a:r>
            <a:endParaRPr lang="en-US" dirty="0"/>
          </a:p>
        </p:txBody>
      </p:sp>
      <p:cxnSp>
        <p:nvCxnSpPr>
          <p:cNvPr id="411" name="Elbow Connector 410"/>
          <p:cNvCxnSpPr/>
          <p:nvPr/>
        </p:nvCxnSpPr>
        <p:spPr>
          <a:xfrm rot="5400000">
            <a:off x="14592300" y="16497300"/>
            <a:ext cx="4038600" cy="1219200"/>
          </a:xfrm>
          <a:prstGeom prst="bentConnector3">
            <a:avLst>
              <a:gd name="adj1" fmla="val 99955"/>
            </a:avLst>
          </a:prstGeom>
          <a:ln w="635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/>
          <p:nvPr/>
        </p:nvCxnSpPr>
        <p:spPr>
          <a:xfrm>
            <a:off x="19659600" y="5562600"/>
            <a:ext cx="0" cy="1066800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/>
          <p:nvPr/>
        </p:nvCxnSpPr>
        <p:spPr>
          <a:xfrm flipV="1">
            <a:off x="19431000" y="3048000"/>
            <a:ext cx="0" cy="685800"/>
          </a:xfrm>
          <a:prstGeom prst="straightConnector1">
            <a:avLst/>
          </a:prstGeom>
          <a:ln w="635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/>
          <p:cNvSpPr txBox="1"/>
          <p:nvPr/>
        </p:nvSpPr>
        <p:spPr>
          <a:xfrm>
            <a:off x="18669000" y="3048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P0 output</a:t>
            </a:r>
            <a:endParaRPr lang="en-US" sz="4800" dirty="0"/>
          </a:p>
        </p:txBody>
      </p:sp>
      <p:sp>
        <p:nvSpPr>
          <p:cNvPr id="428" name="TextBox 427"/>
          <p:cNvSpPr txBox="1"/>
          <p:nvPr/>
        </p:nvSpPr>
        <p:spPr>
          <a:xfrm>
            <a:off x="18821400" y="5791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loopback</a:t>
            </a:r>
            <a:endParaRPr lang="en-US" sz="4800" dirty="0"/>
          </a:p>
        </p:txBody>
      </p:sp>
      <p:sp>
        <p:nvSpPr>
          <p:cNvPr id="429" name="TextBox 428"/>
          <p:cNvSpPr txBox="1"/>
          <p:nvPr/>
        </p:nvSpPr>
        <p:spPr>
          <a:xfrm>
            <a:off x="21488400" y="6477000"/>
            <a:ext cx="217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TS use</a:t>
            </a:r>
            <a:endParaRPr lang="en-US" sz="4800" dirty="0"/>
          </a:p>
        </p:txBody>
      </p:sp>
      <p:sp>
        <p:nvSpPr>
          <p:cNvPr id="430" name="TextBox 429"/>
          <p:cNvSpPr txBox="1"/>
          <p:nvPr/>
        </p:nvSpPr>
        <p:spPr>
          <a:xfrm>
            <a:off x="9448800" y="2057400"/>
            <a:ext cx="5150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Four TS partitions</a:t>
            </a:r>
            <a:endParaRPr lang="en-US" sz="5400" dirty="0"/>
          </a:p>
        </p:txBody>
      </p:sp>
      <p:sp>
        <p:nvSpPr>
          <p:cNvPr id="431" name="Rectangle 430"/>
          <p:cNvSpPr/>
          <p:nvPr/>
        </p:nvSpPr>
        <p:spPr>
          <a:xfrm>
            <a:off x="9601200" y="92964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6600"/>
                </a:solidFill>
              </a:rPr>
              <a:t>4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9220200" y="115824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6600"/>
                </a:solidFill>
              </a:rPr>
              <a:t>4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610600" y="99822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3</a:t>
            </a:r>
            <a:endParaRPr lang="en-US" sz="4800" dirty="0"/>
          </a:p>
        </p:txBody>
      </p:sp>
      <p:sp>
        <p:nvSpPr>
          <p:cNvPr id="435" name="Rectangle 434"/>
          <p:cNvSpPr/>
          <p:nvPr/>
        </p:nvSpPr>
        <p:spPr>
          <a:xfrm>
            <a:off x="8763000" y="105918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8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8915400" y="127254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3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8915400" y="1211580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8</a:t>
            </a:r>
            <a:endParaRPr lang="en-US" sz="4800" dirty="0"/>
          </a:p>
        </p:txBody>
      </p:sp>
      <p:sp>
        <p:nvSpPr>
          <p:cNvPr id="438" name="Rectangle 437"/>
          <p:cNvSpPr/>
          <p:nvPr/>
        </p:nvSpPr>
        <p:spPr>
          <a:xfrm>
            <a:off x="6934200" y="975360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16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6934200" y="1348740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16</a:t>
            </a:r>
            <a:endParaRPr lang="en-US" sz="4800" dirty="0"/>
          </a:p>
        </p:txBody>
      </p:sp>
      <p:cxnSp>
        <p:nvCxnSpPr>
          <p:cNvPr id="217" name="Straight Connector 216"/>
          <p:cNvCxnSpPr/>
          <p:nvPr/>
        </p:nvCxnSpPr>
        <p:spPr>
          <a:xfrm flipH="1" flipV="1">
            <a:off x="3733800" y="18059400"/>
            <a:ext cx="1752600" cy="152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3657600" y="18211800"/>
            <a:ext cx="182880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3657600" y="18211800"/>
            <a:ext cx="1828800" cy="8382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3657600" y="19050000"/>
            <a:ext cx="1828800" cy="4572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 flipV="1">
            <a:off x="3657600" y="19964400"/>
            <a:ext cx="1828800" cy="457200"/>
          </a:xfrm>
          <a:prstGeom prst="line">
            <a:avLst/>
          </a:prstGeom>
          <a:ln w="38100">
            <a:solidFill>
              <a:srgbClr val="B08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14" descr="TIbloc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918400" cy="2468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FPG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918400" cy="2468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bloc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918400" cy="2468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1009</Words>
  <Application>Microsoft Office PowerPoint</Application>
  <PresentationFormat>Custom</PresentationFormat>
  <Paragraphs>513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</dc:creator>
  <cp:lastModifiedBy>GU</cp:lastModifiedBy>
  <cp:revision>180</cp:revision>
  <dcterms:created xsi:type="dcterms:W3CDTF">2013-02-28T14:05:52Z</dcterms:created>
  <dcterms:modified xsi:type="dcterms:W3CDTF">2015-11-02T20:30:26Z</dcterms:modified>
</cp:coreProperties>
</file>