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2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7" r:id="rId20"/>
    <p:sldId id="279" r:id="rId21"/>
    <p:sldId id="273" r:id="rId22"/>
    <p:sldId id="280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348" r:id="rId31"/>
    <p:sldId id="290" r:id="rId32"/>
    <p:sldId id="310" r:id="rId33"/>
    <p:sldId id="312" r:id="rId34"/>
    <p:sldId id="331" r:id="rId35"/>
    <p:sldId id="332" r:id="rId36"/>
    <p:sldId id="333" r:id="rId37"/>
    <p:sldId id="334" r:id="rId38"/>
    <p:sldId id="301" r:id="rId39"/>
    <p:sldId id="302" r:id="rId40"/>
    <p:sldId id="304" r:id="rId41"/>
    <p:sldId id="335" r:id="rId42"/>
    <p:sldId id="305" r:id="rId43"/>
    <p:sldId id="306" r:id="rId44"/>
    <p:sldId id="336" r:id="rId45"/>
    <p:sldId id="337" r:id="rId46"/>
    <p:sldId id="338" r:id="rId47"/>
    <p:sldId id="298" r:id="rId48"/>
    <p:sldId id="297" r:id="rId49"/>
    <p:sldId id="339" r:id="rId50"/>
    <p:sldId id="340" r:id="rId51"/>
    <p:sldId id="341" r:id="rId52"/>
    <p:sldId id="342" r:id="rId53"/>
    <p:sldId id="307" r:id="rId54"/>
    <p:sldId id="343" r:id="rId55"/>
    <p:sldId id="344" r:id="rId56"/>
    <p:sldId id="345" r:id="rId57"/>
    <p:sldId id="308" r:id="rId58"/>
    <p:sldId id="309" r:id="rId59"/>
  </p:sldIdLst>
  <p:sldSz cx="9144000" cy="6858000" type="screen4x3"/>
  <p:notesSz cx="6858000" cy="9144000"/>
  <p:defaultTextStyle>
    <a:defPPr>
      <a:defRPr lang="en-US"/>
    </a:defPPr>
    <a:lvl1pPr marL="57150" indent="-5715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57150" indent="2667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57150" indent="5334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57150" indent="8001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57150" indent="10668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6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C74D2-6E93-6F40-B632-4D059087ADB0}" v="2591" dt="2018-07-19T14:10:47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5"/>
    <p:restoredTop sz="94689"/>
  </p:normalViewPr>
  <p:slideViewPr>
    <p:cSldViewPr snapToGrid="0">
      <p:cViewPr varScale="1">
        <p:scale>
          <a:sx n="181" d="100"/>
          <a:sy n="181" d="100"/>
        </p:scale>
        <p:origin x="176" y="7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AE29FEE-F84C-7D41-8D92-51E1469DE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FBC9E7A-9D72-404C-BACA-A8E42EBBDCE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Lucida Grande" panose="020B06000405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B211-A3A6-004D-9A99-455C17F3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FD17A-D914-004F-AEB4-DCE5A3956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22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AEAD-D07E-B847-A0D5-B41A855E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32668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02FB95-8D74-3349-B115-DE1D378F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82296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6F40-C405-B740-8194-918F92D4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32" y="-2"/>
            <a:ext cx="82296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76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59"/>
            <a:ext cx="45720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A73BE626-CA9B-954D-B3C1-26262AA2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00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BFA7025-3F21-354B-BD18-F97851830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8236EEF-AEEA-344B-BB8E-A540F7C2C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838200"/>
            <a:ext cx="77724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73" r:id="rId4"/>
  </p:sldLayoutIdLst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82588" indent="-3429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35013" indent="-238125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45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17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89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da.jlab.org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4861A3F-EA6D-C645-8442-6331B8ED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830263"/>
          </a:xfrm>
        </p:spPr>
        <p:txBody>
          <a:bodyPr anchor="ctr"/>
          <a:lstStyle/>
          <a:p>
            <a:pPr eaLnBrk="1"/>
            <a:r>
              <a:rPr lang="en-US" altLang="en-US" sz="3600"/>
              <a:t>Data Acquisition at JLab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5132F5B-45CF-CA47-81D6-12A9636C21A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4646613"/>
            <a:ext cx="6400800" cy="1371600"/>
          </a:xfrm>
        </p:spPr>
        <p:txBody>
          <a:bodyPr/>
          <a:lstStyle/>
          <a:p>
            <a:pPr indent="39688" eaLnBrk="1">
              <a:buSzTx/>
            </a:pPr>
            <a:r>
              <a:rPr lang="en-US" altLang="en-US" b="1"/>
              <a:t>Graham Heyes</a:t>
            </a:r>
          </a:p>
          <a:p>
            <a:pPr indent="39688" eaLnBrk="1">
              <a:buSzTx/>
            </a:pPr>
            <a:r>
              <a:rPr lang="en-US" altLang="en-US" b="1"/>
              <a:t>Data Acquisition Support</a:t>
            </a:r>
          </a:p>
          <a:p>
            <a:pPr indent="39688" eaLnBrk="1">
              <a:buSzTx/>
            </a:pPr>
            <a:r>
              <a:rPr lang="en-US" altLang="en-US" b="1"/>
              <a:t>Experimental Nuclear Physics</a:t>
            </a:r>
          </a:p>
        </p:txBody>
      </p:sp>
      <p:pic>
        <p:nvPicPr>
          <p:cNvPr id="4099" name="Picture 3" descr="image.jpg">
            <a:extLst>
              <a:ext uri="{FF2B5EF4-FFF2-40B4-BE49-F238E27FC236}">
                <a16:creationId xmlns:a16="http://schemas.microsoft.com/office/drawing/2014/main" id="{1341A26D-1F21-764F-B3C4-0D97DE9A0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163" y="1433513"/>
            <a:ext cx="4764087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D9F1B0DE-D657-DA43-95EA-C1EB12AE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Putting together a system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64B648F8-A37D-D24E-872E-13775CC714F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4613" y="869950"/>
            <a:ext cx="5670732" cy="5468938"/>
          </a:xfrm>
        </p:spPr>
        <p:txBody>
          <a:bodyPr/>
          <a:lstStyle/>
          <a:p>
            <a:pPr eaLnBrk="1"/>
            <a:r>
              <a:rPr lang="en-US" altLang="en-US" sz="1600" dirty="0"/>
              <a:t>In reality there are many data sources in a detector like GLUEX so we need many ADCs, TDCs and other electronics.</a:t>
            </a:r>
          </a:p>
          <a:p>
            <a:pPr eaLnBrk="1"/>
            <a:r>
              <a:rPr lang="en-US" altLang="en-US" sz="1600" dirty="0"/>
              <a:t>Devices are connected together using backplane buses and cables.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600" dirty="0"/>
              <a:t>GlueX uses VXS, which is a variant of the VME standard for interconnecting electronics.</a:t>
            </a:r>
          </a:p>
          <a:p>
            <a:pPr eaLnBrk="1"/>
            <a:r>
              <a:rPr lang="en-US" altLang="en-US" sz="1600" dirty="0"/>
              <a:t>Boards slide into slots in a “crate” and plug into one or more backplanes that provide power and interconnect the boards.</a:t>
            </a:r>
          </a:p>
          <a:p>
            <a:pPr eaLnBrk="1"/>
            <a:r>
              <a:rPr lang="en-US" altLang="en-US" sz="1600" dirty="0"/>
              <a:t>Usually there is a single board computer in the left most slot to configure and read out the boards.</a:t>
            </a:r>
          </a:p>
          <a:p>
            <a:pPr eaLnBrk="1"/>
            <a:r>
              <a:rPr lang="en-US" altLang="en-US" sz="1600" dirty="0"/>
              <a:t>VXS has a third “backplane” that provides high speed point-to-point serial data links between boards and two switch slots in the center of the crate.</a:t>
            </a:r>
          </a:p>
        </p:txBody>
      </p:sp>
      <p:pic>
        <p:nvPicPr>
          <p:cNvPr id="5" name="P1010373_q.jpg">
            <a:extLst>
              <a:ext uri="{FF2B5EF4-FFF2-40B4-BE49-F238E27FC236}">
                <a16:creationId xmlns:a16="http://schemas.microsoft.com/office/drawing/2014/main" id="{C9688AB8-AD14-3D44-A6AF-EDD7E5B4E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04" y="4241800"/>
            <a:ext cx="2686541" cy="20149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D2D135-2804-6640-9EE4-9B9B5183C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897" y="869950"/>
            <a:ext cx="2947987" cy="39306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7AFC9778-B11E-D740-8541-96D81675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3200"/>
              <a:t>A Simple Trigger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A7D33BFF-6590-DF43-85BE-322DC4430149}"/>
              </a:ext>
            </a:extLst>
          </p:cNvPr>
          <p:cNvSpPr txBox="1">
            <a:spLocks/>
          </p:cNvSpPr>
          <p:nvPr/>
        </p:nvSpPr>
        <p:spPr bwMode="auto">
          <a:xfrm>
            <a:off x="457200" y="684974"/>
            <a:ext cx="8232668" cy="220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82588" indent="-3429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35013" indent="-238125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defTabSz="914400" eaLnBrk="1">
              <a:spcBef>
                <a:spcPts val="500"/>
              </a:spcBef>
              <a:buSzPct val="100000"/>
              <a:buFontTx/>
              <a:buChar char="•"/>
            </a:pPr>
            <a:r>
              <a:rPr lang="en-US" altLang="en-US" sz="2000" dirty="0"/>
              <a:t>How do we know the signal came from an event?</a:t>
            </a:r>
          </a:p>
          <a:p>
            <a:pPr lvl="1" defTabSz="914400" eaLnBrk="1">
              <a:spcBef>
                <a:spcPts val="500"/>
              </a:spcBef>
              <a:buSzPct val="100000"/>
              <a:buFontTx/>
              <a:buChar char="–"/>
            </a:pPr>
            <a:r>
              <a:rPr lang="en-US" altLang="en-US" sz="2000" dirty="0"/>
              <a:t>Fortunately we have more than one detector.</a:t>
            </a:r>
          </a:p>
          <a:p>
            <a:pPr lvl="1" defTabSz="914400" eaLnBrk="1">
              <a:spcBef>
                <a:spcPts val="500"/>
              </a:spcBef>
              <a:buSzPct val="100000"/>
              <a:buFontTx/>
              <a:buChar char="–"/>
            </a:pPr>
            <a:r>
              <a:rPr lang="en-US" altLang="en-US" sz="2000" dirty="0"/>
              <a:t>Combine data from different detectors to characterize events.</a:t>
            </a:r>
          </a:p>
          <a:p>
            <a:pPr lvl="1" defTabSz="914400" eaLnBrk="1">
              <a:spcBef>
                <a:spcPts val="500"/>
              </a:spcBef>
              <a:buSzPct val="100000"/>
              <a:buFontTx/>
              <a:buChar char="–"/>
            </a:pPr>
            <a:r>
              <a:rPr lang="en-US" altLang="en-US" sz="2000" dirty="0"/>
              <a:t>Determine which events are interesting.</a:t>
            </a:r>
          </a:p>
          <a:p>
            <a:pPr defTabSz="914400" eaLnBrk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/>
              <a:t>Example - coincidence trigger – two detectors have data within a time window.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4085DB3-469E-E844-BDA9-E7E928CF0DE9}"/>
              </a:ext>
            </a:extLst>
          </p:cNvPr>
          <p:cNvSpPr>
            <a:spLocks/>
          </p:cNvSpPr>
          <p:nvPr/>
        </p:nvSpPr>
        <p:spPr bwMode="auto">
          <a:xfrm>
            <a:off x="6464300" y="4478338"/>
            <a:ext cx="2357438" cy="1444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endParaRPr lang="en-US" altLang="en-US"/>
          </a:p>
        </p:txBody>
      </p:sp>
      <p:pic>
        <p:nvPicPr>
          <p:cNvPr id="15364" name="Picture 4" descr="pasted-image.pdf">
            <a:extLst>
              <a:ext uri="{FF2B5EF4-FFF2-40B4-BE49-F238E27FC236}">
                <a16:creationId xmlns:a16="http://schemas.microsoft.com/office/drawing/2014/main" id="{9D0A7DD8-FB45-C742-A59C-C6394981B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234" y="2844160"/>
            <a:ext cx="7043737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3F714659-D8D3-3B46-9DDA-2564E264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An analog trigger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346088B-9215-C34C-A8DE-37E34248EB0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98500" y="3538538"/>
            <a:ext cx="7772400" cy="2873375"/>
          </a:xfrm>
        </p:spPr>
        <p:txBody>
          <a:bodyPr/>
          <a:lstStyle/>
          <a:p>
            <a:pPr eaLnBrk="1"/>
            <a:r>
              <a:rPr lang="en-US" altLang="en-US"/>
              <a:t>It takes some time for the trigger logic to decide if a signal should be digitized.</a:t>
            </a:r>
          </a:p>
          <a:p>
            <a:pPr eaLnBrk="1"/>
            <a:r>
              <a:rPr lang="en-US" altLang="en-US"/>
              <a:t>The analog signal must be delayed so that the gate and signal arrive at the ADC at the same time. Typical coax cables ~1 ns/ft so you could simply delay the signals using long cables. 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Matching cable lengths is very important.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The ADC cannot process a new signal until it is read or cleared. 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This limits the trigger rate.</a:t>
            </a:r>
          </a:p>
        </p:txBody>
      </p:sp>
      <p:pic>
        <p:nvPicPr>
          <p:cNvPr id="16387" name="Picture 3" descr="pasted-image.pdf">
            <a:extLst>
              <a:ext uri="{FF2B5EF4-FFF2-40B4-BE49-F238E27FC236}">
                <a16:creationId xmlns:a16="http://schemas.microsoft.com/office/drawing/2014/main" id="{183E4354-1C00-D446-BFFE-58A6204B0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050" y="1027113"/>
            <a:ext cx="7351713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6388" name="Group 4">
            <a:extLst>
              <a:ext uri="{FF2B5EF4-FFF2-40B4-BE49-F238E27FC236}">
                <a16:creationId xmlns:a16="http://schemas.microsoft.com/office/drawing/2014/main" id="{DAB158C2-447D-C94E-9CBE-34B1C9CD1487}"/>
              </a:ext>
            </a:extLst>
          </p:cNvPr>
          <p:cNvGrpSpPr>
            <a:grpSpLocks/>
          </p:cNvGrpSpPr>
          <p:nvPr/>
        </p:nvGrpSpPr>
        <p:grpSpPr bwMode="auto">
          <a:xfrm>
            <a:off x="5648325" y="2514600"/>
            <a:ext cx="1131888" cy="685800"/>
            <a:chOff x="0" y="0"/>
            <a:chExt cx="1131758" cy="685800"/>
          </a:xfrm>
        </p:grpSpPr>
        <p:pic>
          <p:nvPicPr>
            <p:cNvPr id="16389" name="Picture 5" descr="image.pdf">
              <a:extLst>
                <a:ext uri="{FF2B5EF4-FFF2-40B4-BE49-F238E27FC236}">
                  <a16:creationId xmlns:a16="http://schemas.microsoft.com/office/drawing/2014/main" id="{FE6CA7A9-FAD3-DF4F-804F-8302DCB4E04E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0" y="292308"/>
              <a:ext cx="1101778" cy="243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390" name="Picture 6" descr="image.pdf">
              <a:extLst>
                <a:ext uri="{FF2B5EF4-FFF2-40B4-BE49-F238E27FC236}">
                  <a16:creationId xmlns:a16="http://schemas.microsoft.com/office/drawing/2014/main" id="{FF91E696-A3B5-F249-B115-EDF1BA123DC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1778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asted-image.tiff">
            <a:extLst>
              <a:ext uri="{FF2B5EF4-FFF2-40B4-BE49-F238E27FC236}">
                <a16:creationId xmlns:a16="http://schemas.microsoft.com/office/drawing/2014/main" id="{36000987-A88A-1D41-88DD-B90792B83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09713"/>
            <a:ext cx="7054850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043F2C81-9021-164D-9646-826B3175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Here’s the long cable in Hall-A.</a:t>
            </a:r>
          </a:p>
        </p:txBody>
      </p:sp>
      <p:sp>
        <p:nvSpPr>
          <p:cNvPr id="17411" name="Oval 3">
            <a:extLst>
              <a:ext uri="{FF2B5EF4-FFF2-40B4-BE49-F238E27FC236}">
                <a16:creationId xmlns:a16="http://schemas.microsoft.com/office/drawing/2014/main" id="{7855E732-8118-DD47-A931-BC3A4AF315C4}"/>
              </a:ext>
            </a:extLst>
          </p:cNvPr>
          <p:cNvSpPr>
            <a:spLocks/>
          </p:cNvSpPr>
          <p:nvPr/>
        </p:nvSpPr>
        <p:spPr bwMode="auto">
          <a:xfrm>
            <a:off x="6086475" y="2139950"/>
            <a:ext cx="1652588" cy="1422400"/>
          </a:xfrm>
          <a:prstGeom prst="ellipse">
            <a:avLst/>
          </a:prstGeom>
          <a:noFill/>
          <a:ln w="12700" cap="flat" cmpd="sng">
            <a:solidFill>
              <a:srgbClr val="FF26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9" tIns="26789" rIns="26789" bIns="26789" anchor="ctr"/>
          <a:lstStyle>
            <a:lvl1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584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584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584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584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indent="0" algn="ctr" eaLnBrk="1">
              <a:defRPr/>
            </a:pPr>
            <a:endParaRPr lang="en-US" altLang="en-US" sz="24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chin" panose="02000603020000020003" pitchFamily="2" charset="0"/>
              <a:ea typeface="Cochin" panose="02000603020000020003" pitchFamily="2" charset="0"/>
              <a:cs typeface="Cochin" panose="02000603020000020003" pitchFamily="2" charset="0"/>
              <a:sym typeface="Cochin" panose="02000603020000020003" pitchFamily="2" charset="0"/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9B396AF5-F3ED-B446-8981-96DB5425D2D2}"/>
              </a:ext>
            </a:extLst>
          </p:cNvPr>
          <p:cNvSpPr txBox="1">
            <a:spLocks/>
          </p:cNvSpPr>
          <p:nvPr/>
        </p:nvSpPr>
        <p:spPr bwMode="auto">
          <a:xfrm>
            <a:off x="4410075" y="925513"/>
            <a:ext cx="12223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Detector hut</a:t>
            </a:r>
          </a:p>
        </p:txBody>
      </p:sp>
      <p:sp>
        <p:nvSpPr>
          <p:cNvPr id="17413" name="Line 5">
            <a:extLst>
              <a:ext uri="{FF2B5EF4-FFF2-40B4-BE49-F238E27FC236}">
                <a16:creationId xmlns:a16="http://schemas.microsoft.com/office/drawing/2014/main" id="{FDF5266B-AC93-B840-8AAB-341012E4A1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16500" y="1201738"/>
            <a:ext cx="434975" cy="1211262"/>
          </a:xfrm>
          <a:prstGeom prst="line">
            <a:avLst/>
          </a:prstGeom>
          <a:noFill/>
          <a:ln w="25400">
            <a:solidFill>
              <a:srgbClr val="C8250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4" name="Line 6">
            <a:extLst>
              <a:ext uri="{FF2B5EF4-FFF2-40B4-BE49-F238E27FC236}">
                <a16:creationId xmlns:a16="http://schemas.microsoft.com/office/drawing/2014/main" id="{9319AE14-D0C0-EB4C-A6C2-D9623746D1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1513" y="1320800"/>
            <a:ext cx="1211262" cy="1212850"/>
          </a:xfrm>
          <a:prstGeom prst="line">
            <a:avLst/>
          </a:prstGeom>
          <a:noFill/>
          <a:ln w="25400">
            <a:solidFill>
              <a:srgbClr val="C8250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2CA696A5-1539-CA49-AF53-D68E15294527}"/>
              </a:ext>
            </a:extLst>
          </p:cNvPr>
          <p:cNvSpPr txBox="1">
            <a:spLocks/>
          </p:cNvSpPr>
          <p:nvPr/>
        </p:nvSpPr>
        <p:spPr bwMode="auto">
          <a:xfrm>
            <a:off x="7661275" y="1019175"/>
            <a:ext cx="111283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Delay cable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EA5BBD74-B863-8D40-AFAF-0B7ACFDD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Pipeline trigger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0A7BDA1-A57F-3B4E-A1D2-6A3B7231269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01650" y="3386138"/>
            <a:ext cx="8139113" cy="2901374"/>
          </a:xfrm>
        </p:spPr>
        <p:txBody>
          <a:bodyPr/>
          <a:lstStyle/>
          <a:p>
            <a:pPr eaLnBrk="1"/>
            <a:r>
              <a:rPr lang="en-US" altLang="en-US" dirty="0"/>
              <a:t>Replace all that cable with digital memory.</a:t>
            </a:r>
          </a:p>
          <a:p>
            <a:pPr eaLnBrk="1"/>
            <a:r>
              <a:rPr lang="en-US" altLang="en-US" dirty="0"/>
              <a:t>In a pipelined system a Flash ADC digitizes at a constant rate and stores the values in a memory. Values are clocked into memory at the same rate as the Flash ADC clock which, in the case of GLUEX, is 250MHz (4 </a:t>
            </a:r>
            <a:r>
              <a:rPr lang="en-US" altLang="en-US" dirty="0" err="1"/>
              <a:t>nS</a:t>
            </a:r>
            <a:r>
              <a:rPr lang="en-US" altLang="en-US" dirty="0"/>
              <a:t>).</a:t>
            </a:r>
          </a:p>
          <a:p>
            <a:pPr eaLnBrk="1"/>
            <a:r>
              <a:rPr lang="en-US" altLang="en-US" dirty="0"/>
              <a:t>For example, if the trigger logic takes 28 </a:t>
            </a:r>
            <a:r>
              <a:rPr lang="en-US" altLang="en-US" dirty="0" err="1"/>
              <a:t>nS</a:t>
            </a:r>
            <a:r>
              <a:rPr lang="en-US" altLang="en-US" dirty="0"/>
              <a:t> we know that trigger corresponds to measurements 28/4 = 7 cells down the memory pipeline.</a:t>
            </a:r>
          </a:p>
          <a:p>
            <a:pPr eaLnBrk="1"/>
            <a:r>
              <a:rPr lang="en-US" altLang="en-US" dirty="0"/>
              <a:t>The readout software can read and clear the entire memory at once.</a:t>
            </a:r>
          </a:p>
          <a:p>
            <a:pPr eaLnBrk="1"/>
            <a:r>
              <a:rPr lang="en-US" altLang="en-US" dirty="0"/>
              <a:t>Read all the samples or read the integrated charge + time of arrival.</a:t>
            </a:r>
          </a:p>
        </p:txBody>
      </p:sp>
      <p:pic>
        <p:nvPicPr>
          <p:cNvPr id="18435" name="Picture 3" descr="pasted-image.pdf">
            <a:extLst>
              <a:ext uri="{FF2B5EF4-FFF2-40B4-BE49-F238E27FC236}">
                <a16:creationId xmlns:a16="http://schemas.microsoft.com/office/drawing/2014/main" id="{A345BCA8-57E2-9647-8523-CC0E17E30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925" y="855663"/>
            <a:ext cx="7040563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AFFE178C-C877-F043-A56F-50AF6006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Trigger logic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538AEB7-E54E-0E4B-B3DF-9F2AC08C1D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0013" y="868363"/>
            <a:ext cx="7954962" cy="1030287"/>
          </a:xfrm>
        </p:spPr>
        <p:txBody>
          <a:bodyPr/>
          <a:lstStyle/>
          <a:p>
            <a:pPr eaLnBrk="1"/>
            <a:r>
              <a:rPr lang="en-US" altLang="en-US" sz="1700"/>
              <a:t>Triggers used to use a lot of electronics wired together. We can’t do that now: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700"/>
              <a:t>Propagation times down cables limit trigger rates.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700"/>
              <a:t>Modern experiments require very complex trigger decisions.</a:t>
            </a:r>
          </a:p>
        </p:txBody>
      </p:sp>
      <p:pic>
        <p:nvPicPr>
          <p:cNvPr id="19459" name="Picture 3" descr="image.pdf">
            <a:extLst>
              <a:ext uri="{FF2B5EF4-FFF2-40B4-BE49-F238E27FC236}">
                <a16:creationId xmlns:a16="http://schemas.microsoft.com/office/drawing/2014/main" id="{49050CEA-4E97-4640-8721-480E56278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238" y="2082800"/>
            <a:ext cx="6781800" cy="41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77726C17-F75C-A84B-87A4-802F878A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GLUEX trigger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E38A2BB-65C4-9D4D-A731-6F745EED1AE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4613" y="869950"/>
            <a:ext cx="4308475" cy="5468938"/>
          </a:xfrm>
        </p:spPr>
        <p:txBody>
          <a:bodyPr/>
          <a:lstStyle/>
          <a:p>
            <a:pPr eaLnBrk="1"/>
            <a:r>
              <a:rPr lang="en-US" altLang="en-US" sz="1700" dirty="0"/>
              <a:t>Each ADC sends signals to a crate level trigger processor over VXS serial bus.</a:t>
            </a:r>
          </a:p>
          <a:p>
            <a:pPr eaLnBrk="1"/>
            <a:r>
              <a:rPr lang="en-US" altLang="en-US" sz="1700" dirty="0"/>
              <a:t>Trigger processor sends signal to global trigger for all crates over fiber optic cable.</a:t>
            </a:r>
          </a:p>
          <a:p>
            <a:pPr eaLnBrk="1"/>
            <a:r>
              <a:rPr lang="en-US" altLang="en-US" sz="1700" dirty="0"/>
              <a:t>Global trigger tells trigger supervisor (TS) which events are good.</a:t>
            </a:r>
          </a:p>
          <a:p>
            <a:pPr eaLnBrk="1"/>
            <a:r>
              <a:rPr lang="en-US" altLang="en-US" sz="1700" dirty="0"/>
              <a:t>TS tells Trigger Interface (TI) board in each crate.</a:t>
            </a:r>
          </a:p>
          <a:p>
            <a:pPr eaLnBrk="1"/>
            <a:r>
              <a:rPr lang="en-US" altLang="en-US" sz="1700" dirty="0"/>
              <a:t>TI signals single board computer to read out crate and provides information about which trigger the data belongs to.</a:t>
            </a:r>
          </a:p>
        </p:txBody>
      </p:sp>
      <p:pic>
        <p:nvPicPr>
          <p:cNvPr id="22531" name="Picture 3" descr="pasted-image.pdf">
            <a:extLst>
              <a:ext uri="{FF2B5EF4-FFF2-40B4-BE49-F238E27FC236}">
                <a16:creationId xmlns:a16="http://schemas.microsoft.com/office/drawing/2014/main" id="{7CE5437A-47E2-844D-B8A8-06F8A1D11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821" y="2115344"/>
            <a:ext cx="6235700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AutoShape 4">
            <a:extLst>
              <a:ext uri="{FF2B5EF4-FFF2-40B4-BE49-F238E27FC236}">
                <a16:creationId xmlns:a16="http://schemas.microsoft.com/office/drawing/2014/main" id="{D6417417-ADDF-AA4C-AFBB-F3BD92545446}"/>
              </a:ext>
            </a:extLst>
          </p:cNvPr>
          <p:cNvSpPr>
            <a:spLocks/>
          </p:cNvSpPr>
          <p:nvPr/>
        </p:nvSpPr>
        <p:spPr bwMode="auto">
          <a:xfrm>
            <a:off x="6905180" y="4737020"/>
            <a:ext cx="1455737" cy="898525"/>
          </a:xfrm>
          <a:custGeom>
            <a:avLst/>
            <a:gdLst>
              <a:gd name="T0" fmla="*/ 727869 w 21600"/>
              <a:gd name="T1" fmla="*/ 452171 h 21471"/>
              <a:gd name="T2" fmla="*/ 727869 w 21600"/>
              <a:gd name="T3" fmla="*/ 452171 h 21471"/>
              <a:gd name="T4" fmla="*/ 727869 w 21600"/>
              <a:gd name="T5" fmla="*/ 452171 h 21471"/>
              <a:gd name="T6" fmla="*/ 727869 w 21600"/>
              <a:gd name="T7" fmla="*/ 452171 h 214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471">
                <a:moveTo>
                  <a:pt x="0" y="21398"/>
                </a:moveTo>
                <a:cubicBezTo>
                  <a:pt x="1867" y="21401"/>
                  <a:pt x="3698" y="21424"/>
                  <a:pt x="5504" y="21461"/>
                </a:cubicBezTo>
                <a:cubicBezTo>
                  <a:pt x="7156" y="21495"/>
                  <a:pt x="8934" y="21530"/>
                  <a:pt x="10334" y="19874"/>
                </a:cubicBezTo>
                <a:cubicBezTo>
                  <a:pt x="11406" y="18605"/>
                  <a:pt x="11980" y="16572"/>
                  <a:pt x="12189" y="14452"/>
                </a:cubicBezTo>
                <a:cubicBezTo>
                  <a:pt x="12590" y="10384"/>
                  <a:pt x="11805" y="5742"/>
                  <a:pt x="13580" y="2666"/>
                </a:cubicBezTo>
                <a:cubicBezTo>
                  <a:pt x="14530" y="1019"/>
                  <a:pt x="15944" y="454"/>
                  <a:pt x="17332" y="195"/>
                </a:cubicBezTo>
                <a:cubicBezTo>
                  <a:pt x="18750" y="-70"/>
                  <a:pt x="20183" y="-64"/>
                  <a:pt x="21600" y="211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1010373_q.jpg">
            <a:extLst>
              <a:ext uri="{FF2B5EF4-FFF2-40B4-BE49-F238E27FC236}">
                <a16:creationId xmlns:a16="http://schemas.microsoft.com/office/drawing/2014/main" id="{7E34A035-CDE8-2E42-9CEC-E48D1A53D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4025" y="1437700"/>
            <a:ext cx="4994073" cy="37455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566" name="Line 5">
            <a:extLst>
              <a:ext uri="{FF2B5EF4-FFF2-40B4-BE49-F238E27FC236}">
                <a16:creationId xmlns:a16="http://schemas.microsoft.com/office/drawing/2014/main" id="{BBFBE4A2-30B7-B54D-A368-AAB28C92B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7911" y="3080880"/>
            <a:ext cx="2884658" cy="592437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3567" name="Line 6">
            <a:extLst>
              <a:ext uri="{FF2B5EF4-FFF2-40B4-BE49-F238E27FC236}">
                <a16:creationId xmlns:a16="http://schemas.microsoft.com/office/drawing/2014/main" id="{ADD1DEAE-9480-A649-8C16-C525E4640E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7214" y="1137020"/>
            <a:ext cx="772098" cy="786059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9" name="Line 8">
            <a:extLst>
              <a:ext uri="{FF2B5EF4-FFF2-40B4-BE49-F238E27FC236}">
                <a16:creationId xmlns:a16="http://schemas.microsoft.com/office/drawing/2014/main" id="{45CBC1C6-E447-9F40-8B7F-90AE279153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98043" y="3251975"/>
            <a:ext cx="932490" cy="592437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0" name="Line 9">
            <a:extLst>
              <a:ext uri="{FF2B5EF4-FFF2-40B4-BE49-F238E27FC236}">
                <a16:creationId xmlns:a16="http://schemas.microsoft.com/office/drawing/2014/main" id="{CF49C698-0497-C74E-8345-EBF33B942A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83682" y="1674974"/>
            <a:ext cx="1760397" cy="529294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1" name="Text Box 10">
            <a:extLst>
              <a:ext uri="{FF2B5EF4-FFF2-40B4-BE49-F238E27FC236}">
                <a16:creationId xmlns:a16="http://schemas.microsoft.com/office/drawing/2014/main" id="{652984A4-2E55-7648-8755-AE2AF3737CCA}"/>
              </a:ext>
            </a:extLst>
          </p:cNvPr>
          <p:cNvSpPr txBox="1">
            <a:spLocks/>
          </p:cNvSpPr>
          <p:nvPr/>
        </p:nvSpPr>
        <p:spPr bwMode="auto">
          <a:xfrm>
            <a:off x="7234645" y="3127881"/>
            <a:ext cx="1692592" cy="810797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Boards are connected to CPU via VME bus.</a:t>
            </a:r>
          </a:p>
        </p:txBody>
      </p:sp>
      <p:sp>
        <p:nvSpPr>
          <p:cNvPr id="23572" name="Text Box 11">
            <a:extLst>
              <a:ext uri="{FF2B5EF4-FFF2-40B4-BE49-F238E27FC236}">
                <a16:creationId xmlns:a16="http://schemas.microsoft.com/office/drawing/2014/main" id="{302FB7D2-C570-4143-A7B0-510AC70C996E}"/>
              </a:ext>
            </a:extLst>
          </p:cNvPr>
          <p:cNvSpPr txBox="1">
            <a:spLocks/>
          </p:cNvSpPr>
          <p:nvPr/>
        </p:nvSpPr>
        <p:spPr bwMode="auto">
          <a:xfrm>
            <a:off x="5107864" y="854842"/>
            <a:ext cx="1984495" cy="316001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16 channels per board</a:t>
            </a:r>
          </a:p>
        </p:txBody>
      </p:sp>
      <p:sp>
        <p:nvSpPr>
          <p:cNvPr id="23574" name="Line 13">
            <a:extLst>
              <a:ext uri="{FF2B5EF4-FFF2-40B4-BE49-F238E27FC236}">
                <a16:creationId xmlns:a16="http://schemas.microsoft.com/office/drawing/2014/main" id="{8FE69DAF-3746-944D-8D0D-D08B38904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3951" y="3938678"/>
            <a:ext cx="3337670" cy="1220408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5" name="Text Box 14">
            <a:extLst>
              <a:ext uri="{FF2B5EF4-FFF2-40B4-BE49-F238E27FC236}">
                <a16:creationId xmlns:a16="http://schemas.microsoft.com/office/drawing/2014/main" id="{6BF6DB3F-51FF-5C4C-89A3-41A7F68FE105}"/>
              </a:ext>
            </a:extLst>
          </p:cNvPr>
          <p:cNvSpPr txBox="1">
            <a:spLocks/>
          </p:cNvSpPr>
          <p:nvPr/>
        </p:nvSpPr>
        <p:spPr bwMode="auto">
          <a:xfrm>
            <a:off x="7234645" y="4909868"/>
            <a:ext cx="1719224" cy="810797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CTP Board sending signals to trigger over fiber</a:t>
            </a:r>
          </a:p>
        </p:txBody>
      </p:sp>
      <p:sp>
        <p:nvSpPr>
          <p:cNvPr id="23576" name="Line 15">
            <a:extLst>
              <a:ext uri="{FF2B5EF4-FFF2-40B4-BE49-F238E27FC236}">
                <a16:creationId xmlns:a16="http://schemas.microsoft.com/office/drawing/2014/main" id="{E44C72C9-6B6D-174E-BA12-1977974672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9313" y="2484659"/>
            <a:ext cx="1691872" cy="63130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7" name="Text Box 16">
            <a:extLst>
              <a:ext uri="{FF2B5EF4-FFF2-40B4-BE49-F238E27FC236}">
                <a16:creationId xmlns:a16="http://schemas.microsoft.com/office/drawing/2014/main" id="{688FE667-BEDF-0344-916E-0AF7D24B8397}"/>
              </a:ext>
            </a:extLst>
          </p:cNvPr>
          <p:cNvSpPr txBox="1">
            <a:spLocks/>
          </p:cNvSpPr>
          <p:nvPr/>
        </p:nvSpPr>
        <p:spPr bwMode="auto">
          <a:xfrm>
            <a:off x="7234645" y="2462148"/>
            <a:ext cx="1692592" cy="316000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Trigger interface</a:t>
            </a:r>
          </a:p>
        </p:txBody>
      </p:sp>
      <p:sp>
        <p:nvSpPr>
          <p:cNvPr id="23563" name="Text Box 2">
            <a:extLst>
              <a:ext uri="{FF2B5EF4-FFF2-40B4-BE49-F238E27FC236}">
                <a16:creationId xmlns:a16="http://schemas.microsoft.com/office/drawing/2014/main" id="{4E6816A8-D733-0C46-8FA9-E24DDA449A93}"/>
              </a:ext>
            </a:extLst>
          </p:cNvPr>
          <p:cNvSpPr txBox="1">
            <a:spLocks/>
          </p:cNvSpPr>
          <p:nvPr/>
        </p:nvSpPr>
        <p:spPr bwMode="auto">
          <a:xfrm>
            <a:off x="240669" y="2661969"/>
            <a:ext cx="1724699" cy="1040099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Intel CPU Read Out Controller </a:t>
            </a:r>
          </a:p>
          <a:p>
            <a:pPr indent="0" eaLnBrk="1"/>
            <a:r>
              <a:rPr lang="en-US" altLang="en-US" dirty="0"/>
              <a:t>(ROC) running Linux</a:t>
            </a:r>
          </a:p>
        </p:txBody>
      </p:sp>
      <p:sp>
        <p:nvSpPr>
          <p:cNvPr id="23554" name="Rectangle 17">
            <a:extLst>
              <a:ext uri="{FF2B5EF4-FFF2-40B4-BE49-F238E27FC236}">
                <a16:creationId xmlns:a16="http://schemas.microsoft.com/office/drawing/2014/main" id="{9C16F23D-DB4B-F243-BD75-413F5E82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GlueX trigger, starts at ADC crate</a:t>
            </a:r>
          </a:p>
        </p:txBody>
      </p:sp>
      <p:grpSp>
        <p:nvGrpSpPr>
          <p:cNvPr id="23555" name="Group 18">
            <a:extLst>
              <a:ext uri="{FF2B5EF4-FFF2-40B4-BE49-F238E27FC236}">
                <a16:creationId xmlns:a16="http://schemas.microsoft.com/office/drawing/2014/main" id="{18B7E2CE-0B50-D34E-AFE7-05FE5F17A2A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800600"/>
            <a:ext cx="2644775" cy="2024062"/>
            <a:chOff x="0" y="0"/>
            <a:chExt cx="2643368" cy="2023439"/>
          </a:xfrm>
        </p:grpSpPr>
        <p:grpSp>
          <p:nvGrpSpPr>
            <p:cNvPr id="23556" name="Group 19">
              <a:extLst>
                <a:ext uri="{FF2B5EF4-FFF2-40B4-BE49-F238E27FC236}">
                  <a16:creationId xmlns:a16="http://schemas.microsoft.com/office/drawing/2014/main" id="{80C3C761-EAFC-9846-A3BD-602895408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643368" cy="2023439"/>
              <a:chOff x="0" y="0"/>
              <a:chExt cx="2643368" cy="2023439"/>
            </a:xfrm>
          </p:grpSpPr>
          <p:sp>
            <p:nvSpPr>
              <p:cNvPr id="23561" name="Rectangle 20">
                <a:extLst>
                  <a:ext uri="{FF2B5EF4-FFF2-40B4-BE49-F238E27FC236}">
                    <a16:creationId xmlns:a16="http://schemas.microsoft.com/office/drawing/2014/main" id="{8C9E7ECC-9C89-1D40-8733-31D688626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643368" cy="202343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>
                <a:lvl1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5143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9715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14287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18859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indent="0" eaLnBrk="1"/>
                <a:endParaRPr lang="en-US" altLang="en-US"/>
              </a:p>
            </p:txBody>
          </p:sp>
          <p:pic>
            <p:nvPicPr>
              <p:cNvPr id="23562" name="Picture 21" descr="pasted-image.pdf">
                <a:extLst>
                  <a:ext uri="{FF2B5EF4-FFF2-40B4-BE49-F238E27FC236}">
                    <a16:creationId xmlns:a16="http://schemas.microsoft.com/office/drawing/2014/main" id="{C293DF94-DE8F-A840-9A2A-876195091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22" y="208576"/>
                <a:ext cx="2466850" cy="160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557" name="Rectangle 22">
              <a:extLst>
                <a:ext uri="{FF2B5EF4-FFF2-40B4-BE49-F238E27FC236}">
                  <a16:creationId xmlns:a16="http://schemas.microsoft.com/office/drawing/2014/main" id="{18919508-ECC1-7E49-8FFB-50B257A2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5" y="1211852"/>
              <a:ext cx="1707218" cy="667182"/>
            </a:xfrm>
            <a:prstGeom prst="rect">
              <a:avLst/>
            </a:prstGeom>
            <a:noFill/>
            <a:ln w="25400">
              <a:solidFill>
                <a:srgbClr val="C82506"/>
              </a:solidFill>
              <a:miter lim="4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5143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9715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14287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18859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indent="0" eaLnBrk="1"/>
              <a:endParaRPr lang="en-US" altLang="en-US"/>
            </a:p>
          </p:txBody>
        </p:sp>
        <p:sp>
          <p:nvSpPr>
            <p:cNvPr id="23558" name="Rectangle 23">
              <a:extLst>
                <a:ext uri="{FF2B5EF4-FFF2-40B4-BE49-F238E27FC236}">
                  <a16:creationId xmlns:a16="http://schemas.microsoft.com/office/drawing/2014/main" id="{5C18A069-3190-D44C-890B-5932933B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21" y="652234"/>
              <a:ext cx="444545" cy="436334"/>
            </a:xfrm>
            <a:prstGeom prst="rect">
              <a:avLst/>
            </a:prstGeom>
            <a:noFill/>
            <a:ln w="25400">
              <a:solidFill>
                <a:srgbClr val="C82506"/>
              </a:solidFill>
              <a:miter lim="4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5143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9715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14287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18859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indent="0" eaLnBrk="1"/>
              <a:endParaRPr lang="en-US" altLang="en-US"/>
            </a:p>
          </p:txBody>
        </p:sp>
        <p:sp>
          <p:nvSpPr>
            <p:cNvPr id="23559" name="Rectangle 24">
              <a:extLst>
                <a:ext uri="{FF2B5EF4-FFF2-40B4-BE49-F238E27FC236}">
                  <a16:creationId xmlns:a16="http://schemas.microsoft.com/office/drawing/2014/main" id="{31BC3803-B4CC-C041-AFC0-76CB0C7B9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612" y="185886"/>
              <a:ext cx="385944" cy="383785"/>
            </a:xfrm>
            <a:prstGeom prst="rect">
              <a:avLst/>
            </a:prstGeom>
            <a:noFill/>
            <a:ln w="25400">
              <a:solidFill>
                <a:srgbClr val="C82506"/>
              </a:solidFill>
              <a:miter lim="4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5143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9715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14287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18859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indent="0" eaLnBrk="1"/>
              <a:endParaRPr lang="en-US" altLang="en-US"/>
            </a:p>
          </p:txBody>
        </p:sp>
        <p:sp>
          <p:nvSpPr>
            <p:cNvPr id="23560" name="Rectangle 25">
              <a:extLst>
                <a:ext uri="{FF2B5EF4-FFF2-40B4-BE49-F238E27FC236}">
                  <a16:creationId xmlns:a16="http://schemas.microsoft.com/office/drawing/2014/main" id="{C603EF07-973D-E346-8E6B-1B5B0D7B0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486" y="638894"/>
              <a:ext cx="756275" cy="1175457"/>
            </a:xfrm>
            <a:prstGeom prst="rect">
              <a:avLst/>
            </a:prstGeom>
            <a:noFill/>
            <a:ln w="25400">
              <a:solidFill>
                <a:srgbClr val="C82506"/>
              </a:solidFill>
              <a:miter lim="4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5143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9715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14287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18859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indent="0" eaLnBrk="1"/>
              <a:endParaRPr lang="en-US" altLang="en-US"/>
            </a:p>
          </p:txBody>
        </p:sp>
      </p:grpSp>
      <p:sp>
        <p:nvSpPr>
          <p:cNvPr id="44" name="Line 5">
            <a:extLst>
              <a:ext uri="{FF2B5EF4-FFF2-40B4-BE49-F238E27FC236}">
                <a16:creationId xmlns:a16="http://schemas.microsoft.com/office/drawing/2014/main" id="{EAFB680E-B7D9-0E46-BC25-7D7CC7119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3951" y="3682242"/>
            <a:ext cx="3540953" cy="64913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41C63187-3B29-A246-B50D-E3AD858DCF0B}"/>
              </a:ext>
            </a:extLst>
          </p:cNvPr>
          <p:cNvSpPr txBox="1">
            <a:spLocks/>
          </p:cNvSpPr>
          <p:nvPr/>
        </p:nvSpPr>
        <p:spPr bwMode="auto">
          <a:xfrm>
            <a:off x="7234645" y="4004806"/>
            <a:ext cx="1719224" cy="564576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ADC trigger data over VXS serial bus</a:t>
            </a:r>
          </a:p>
        </p:txBody>
      </p:sp>
      <p:sp>
        <p:nvSpPr>
          <p:cNvPr id="23564" name="Text Box 3">
            <a:extLst>
              <a:ext uri="{FF2B5EF4-FFF2-40B4-BE49-F238E27FC236}">
                <a16:creationId xmlns:a16="http://schemas.microsoft.com/office/drawing/2014/main" id="{9B391248-764D-BE47-951F-810BED981152}"/>
              </a:ext>
            </a:extLst>
          </p:cNvPr>
          <p:cNvSpPr txBox="1">
            <a:spLocks/>
          </p:cNvSpPr>
          <p:nvPr/>
        </p:nvSpPr>
        <p:spPr bwMode="auto">
          <a:xfrm>
            <a:off x="7234645" y="1289098"/>
            <a:ext cx="1692592" cy="564575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15 boards = 240 channels per crate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0DB560D8-ED85-1847-8123-E91F3A69E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All crates connect to Global Trigger Crate</a:t>
            </a:r>
          </a:p>
        </p:txBody>
      </p:sp>
      <p:pic>
        <p:nvPicPr>
          <p:cNvPr id="24578" name="Picture 2" descr="pasted-image.tif">
            <a:extLst>
              <a:ext uri="{FF2B5EF4-FFF2-40B4-BE49-F238E27FC236}">
                <a16:creationId xmlns:a16="http://schemas.microsoft.com/office/drawing/2014/main" id="{856B9352-8C82-2F45-AA41-F8CA18F62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00" y="1035050"/>
            <a:ext cx="638175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Line 3">
            <a:extLst>
              <a:ext uri="{FF2B5EF4-FFF2-40B4-BE49-F238E27FC236}">
                <a16:creationId xmlns:a16="http://schemas.microsoft.com/office/drawing/2014/main" id="{2B824C7E-4D9C-B44E-BFF0-7181201C75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7213" y="2662238"/>
            <a:ext cx="2798762" cy="511175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8F1BD2AF-B43F-5E4C-99FD-90A3AF9EA307}"/>
              </a:ext>
            </a:extLst>
          </p:cNvPr>
          <p:cNvSpPr txBox="1">
            <a:spLocks/>
          </p:cNvSpPr>
          <p:nvPr/>
        </p:nvSpPr>
        <p:spPr bwMode="auto">
          <a:xfrm>
            <a:off x="179388" y="2181225"/>
            <a:ext cx="2017712" cy="557213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Sub-system processor board (SSP)</a:t>
            </a:r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4EBA79AD-7F6C-2E4A-8E9E-C5F4271FE4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1225" y="2019300"/>
            <a:ext cx="958850" cy="95885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3948EAF4-DA9F-2441-8E68-233FDFAF1570}"/>
              </a:ext>
            </a:extLst>
          </p:cNvPr>
          <p:cNvSpPr txBox="1">
            <a:spLocks/>
          </p:cNvSpPr>
          <p:nvPr/>
        </p:nvSpPr>
        <p:spPr bwMode="auto">
          <a:xfrm>
            <a:off x="6618288" y="1525588"/>
            <a:ext cx="1758950" cy="557212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Global trigger processor (GTP)</a:t>
            </a:r>
          </a:p>
        </p:txBody>
      </p:sp>
      <p:sp>
        <p:nvSpPr>
          <p:cNvPr id="24583" name="Line 7">
            <a:extLst>
              <a:ext uri="{FF2B5EF4-FFF2-40B4-BE49-F238E27FC236}">
                <a16:creationId xmlns:a16="http://schemas.microsoft.com/office/drawing/2014/main" id="{18EA66DB-6B8E-444A-A21B-C424D65B53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84938" y="3105150"/>
            <a:ext cx="1054100" cy="728663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69C696E2-AE07-A44B-85FA-05A3B4C362EB}"/>
              </a:ext>
            </a:extLst>
          </p:cNvPr>
          <p:cNvSpPr txBox="1">
            <a:spLocks/>
          </p:cNvSpPr>
          <p:nvPr/>
        </p:nvSpPr>
        <p:spPr bwMode="auto">
          <a:xfrm>
            <a:off x="7234238" y="2678113"/>
            <a:ext cx="1468437" cy="798512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Outputs to trigger</a:t>
            </a:r>
          </a:p>
          <a:p>
            <a:pPr indent="0" eaLnBrk="1"/>
            <a:r>
              <a:rPr lang="en-US" altLang="en-US"/>
              <a:t>supervisor</a:t>
            </a:r>
          </a:p>
        </p:txBody>
      </p:sp>
      <p:sp>
        <p:nvSpPr>
          <p:cNvPr id="24585" name="Line 9">
            <a:extLst>
              <a:ext uri="{FF2B5EF4-FFF2-40B4-BE49-F238E27FC236}">
                <a16:creationId xmlns:a16="http://schemas.microsoft.com/office/drawing/2014/main" id="{68BCA36E-D96D-B747-AEB7-3B3BB67A5E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6750" y="3475038"/>
            <a:ext cx="2193925" cy="842962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Text Box 10">
            <a:extLst>
              <a:ext uri="{FF2B5EF4-FFF2-40B4-BE49-F238E27FC236}">
                <a16:creationId xmlns:a16="http://schemas.microsoft.com/office/drawing/2014/main" id="{43E17C71-E210-8E40-B976-8B67FBDD2081}"/>
              </a:ext>
            </a:extLst>
          </p:cNvPr>
          <p:cNvSpPr txBox="1">
            <a:spLocks/>
          </p:cNvSpPr>
          <p:nvPr/>
        </p:nvSpPr>
        <p:spPr bwMode="auto">
          <a:xfrm>
            <a:off x="179388" y="2930525"/>
            <a:ext cx="2017712" cy="798513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Eight boards with eight connectors each so up to  64 crates.</a:t>
            </a:r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47BD0AF7-F134-2742-A677-B6D97F830A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41500" y="1477963"/>
            <a:ext cx="2100263" cy="1208087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69FF07C0-46DA-9E47-865F-E687702E35C3}"/>
              </a:ext>
            </a:extLst>
          </p:cNvPr>
          <p:cNvSpPr txBox="1">
            <a:spLocks/>
          </p:cNvSpPr>
          <p:nvPr/>
        </p:nvSpPr>
        <p:spPr bwMode="auto">
          <a:xfrm>
            <a:off x="179388" y="1270000"/>
            <a:ext cx="1847850" cy="315913"/>
          </a:xfrm>
          <a:prstGeom prst="rect">
            <a:avLst/>
          </a:prstGeom>
          <a:solidFill>
            <a:srgbClr val="FFFFFF"/>
          </a:solidFill>
          <a:ln w="3175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Intel CPU controller</a:t>
            </a:r>
          </a:p>
        </p:txBody>
      </p:sp>
      <p:grpSp>
        <p:nvGrpSpPr>
          <p:cNvPr id="24589" name="Group 13">
            <a:extLst>
              <a:ext uri="{FF2B5EF4-FFF2-40B4-BE49-F238E27FC236}">
                <a16:creationId xmlns:a16="http://schemas.microsoft.com/office/drawing/2014/main" id="{BF704915-6F62-A748-B12C-3626DED1207B}"/>
              </a:ext>
            </a:extLst>
          </p:cNvPr>
          <p:cNvGrpSpPr>
            <a:grpSpLocks/>
          </p:cNvGrpSpPr>
          <p:nvPr/>
        </p:nvGrpSpPr>
        <p:grpSpPr bwMode="auto">
          <a:xfrm>
            <a:off x="123031" y="4403080"/>
            <a:ext cx="3103563" cy="2376487"/>
            <a:chOff x="0" y="0"/>
            <a:chExt cx="3103070" cy="2375330"/>
          </a:xfrm>
        </p:grpSpPr>
        <p:sp>
          <p:nvSpPr>
            <p:cNvPr id="24591" name="Rectangle 14">
              <a:extLst>
                <a:ext uri="{FF2B5EF4-FFF2-40B4-BE49-F238E27FC236}">
                  <a16:creationId xmlns:a16="http://schemas.microsoft.com/office/drawing/2014/main" id="{E89945AA-0FB1-744E-A956-84288DCA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103070" cy="237533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5143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9715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14287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18859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indent="0" eaLnBrk="1"/>
              <a:endParaRPr lang="en-US" altLang="en-US"/>
            </a:p>
          </p:txBody>
        </p:sp>
        <p:pic>
          <p:nvPicPr>
            <p:cNvPr id="24592" name="Picture 15" descr="pasted-image.pdf">
              <a:extLst>
                <a:ext uri="{FF2B5EF4-FFF2-40B4-BE49-F238E27FC236}">
                  <a16:creationId xmlns:a16="http://schemas.microsoft.com/office/drawing/2014/main" id="{F8372A0F-156A-FE4E-89AA-00522437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5" y="244849"/>
              <a:ext cx="2895853" cy="188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4590" name="Rectangle 16">
            <a:extLst>
              <a:ext uri="{FF2B5EF4-FFF2-40B4-BE49-F238E27FC236}">
                <a16:creationId xmlns:a16="http://schemas.microsoft.com/office/drawing/2014/main" id="{40E58C4E-0F10-A041-8F9A-0514F9DC8EC1}"/>
              </a:ext>
            </a:extLst>
          </p:cNvPr>
          <p:cNvSpPr>
            <a:spLocks/>
          </p:cNvSpPr>
          <p:nvPr/>
        </p:nvSpPr>
        <p:spPr bwMode="auto">
          <a:xfrm>
            <a:off x="990600" y="4572000"/>
            <a:ext cx="533400" cy="534987"/>
          </a:xfrm>
          <a:prstGeom prst="rect">
            <a:avLst/>
          </a:prstGeom>
          <a:noFill/>
          <a:ln w="25400">
            <a:solidFill>
              <a:srgbClr val="C82506"/>
            </a:solidFill>
            <a:miter lim="4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endParaRPr lang="en-US" altLang="en-US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48EB9A6D-254B-8145-8AE7-41DE66EE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altLang="en-US" dirty="0"/>
              <a:t>Final trigger goes to Trigger Supervisor crate</a:t>
            </a:r>
          </a:p>
        </p:txBody>
      </p:sp>
      <p:pic>
        <p:nvPicPr>
          <p:cNvPr id="25602" name="Picture 2" descr="image.jpg">
            <a:extLst>
              <a:ext uri="{FF2B5EF4-FFF2-40B4-BE49-F238E27FC236}">
                <a16:creationId xmlns:a16="http://schemas.microsoft.com/office/drawing/2014/main" id="{027D3D1F-289B-9B4F-803F-53519F83A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413" y="1444625"/>
            <a:ext cx="4994275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Line 3">
            <a:extLst>
              <a:ext uri="{FF2B5EF4-FFF2-40B4-BE49-F238E27FC236}">
                <a16:creationId xmlns:a16="http://schemas.microsoft.com/office/drawing/2014/main" id="{5DD4DC99-22D3-8A4B-B601-0E4571297E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0138" y="1903413"/>
            <a:ext cx="976312" cy="593725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4" name="Line 4">
            <a:extLst>
              <a:ext uri="{FF2B5EF4-FFF2-40B4-BE49-F238E27FC236}">
                <a16:creationId xmlns:a16="http://schemas.microsoft.com/office/drawing/2014/main" id="{FA58ED86-9CCD-5443-86EB-AC6408D45A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13163" y="1454150"/>
            <a:ext cx="1098550" cy="676275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75727A78-FE2C-B745-8116-AF086FE0FD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22938" y="1120775"/>
            <a:ext cx="817562" cy="133985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D29B5326-552F-214A-8F06-3F1CE860CD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08900" y="1149350"/>
            <a:ext cx="496888" cy="1279525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A1A62FFA-E282-1D47-89D9-395E430601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2325" y="2751138"/>
            <a:ext cx="1527175" cy="168275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BA420599-5071-8A4C-B087-A1977C4FA7D3}"/>
              </a:ext>
            </a:extLst>
          </p:cNvPr>
          <p:cNvSpPr txBox="1">
            <a:spLocks/>
          </p:cNvSpPr>
          <p:nvPr/>
        </p:nvSpPr>
        <p:spPr bwMode="auto">
          <a:xfrm>
            <a:off x="4349750" y="895350"/>
            <a:ext cx="2593975" cy="338138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Signal Distribution board (SD)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F37E8EB9-20F8-5F48-9561-57A1760B53FF}"/>
              </a:ext>
            </a:extLst>
          </p:cNvPr>
          <p:cNvSpPr txBox="1">
            <a:spLocks/>
          </p:cNvSpPr>
          <p:nvPr/>
        </p:nvSpPr>
        <p:spPr bwMode="auto">
          <a:xfrm>
            <a:off x="1601788" y="1789113"/>
            <a:ext cx="2246312" cy="579437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Intel CPU for control and configuration.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EC9ACCD8-9D9F-E14A-869A-BAA3931EAFDF}"/>
              </a:ext>
            </a:extLst>
          </p:cNvPr>
          <p:cNvSpPr txBox="1">
            <a:spLocks/>
          </p:cNvSpPr>
          <p:nvPr/>
        </p:nvSpPr>
        <p:spPr bwMode="auto">
          <a:xfrm>
            <a:off x="1604963" y="1065213"/>
            <a:ext cx="2246312" cy="579437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Trigger Distribution</a:t>
            </a:r>
          </a:p>
          <a:p>
            <a:pPr indent="0" eaLnBrk="1"/>
            <a:r>
              <a:rPr lang="en-US" altLang="en-US"/>
              <a:t>board (TD).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8B8DD90C-9ED5-8A4C-836A-B0FE7E7FA21F}"/>
              </a:ext>
            </a:extLst>
          </p:cNvPr>
          <p:cNvSpPr txBox="1">
            <a:spLocks/>
          </p:cNvSpPr>
          <p:nvPr/>
        </p:nvSpPr>
        <p:spPr bwMode="auto">
          <a:xfrm>
            <a:off x="1601788" y="2473325"/>
            <a:ext cx="2246312" cy="579438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Optical trigger link back to crates.</a:t>
            </a:r>
          </a:p>
        </p:txBody>
      </p:sp>
      <p:sp>
        <p:nvSpPr>
          <p:cNvPr id="25612" name="Line 12">
            <a:extLst>
              <a:ext uri="{FF2B5EF4-FFF2-40B4-BE49-F238E27FC236}">
                <a16:creationId xmlns:a16="http://schemas.microsoft.com/office/drawing/2014/main" id="{4715FFBC-B82A-5148-AD73-0D5F9FAB3A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8863" y="3408363"/>
            <a:ext cx="1052512" cy="157162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11B1CC87-376F-C84D-9090-05DC93ACC2F7}"/>
              </a:ext>
            </a:extLst>
          </p:cNvPr>
          <p:cNvSpPr txBox="1">
            <a:spLocks/>
          </p:cNvSpPr>
          <p:nvPr/>
        </p:nvSpPr>
        <p:spPr bwMode="auto">
          <a:xfrm>
            <a:off x="1601788" y="3259138"/>
            <a:ext cx="2246312" cy="338137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VXS serial backplane</a:t>
            </a:r>
          </a:p>
        </p:txBody>
      </p:sp>
      <p:sp>
        <p:nvSpPr>
          <p:cNvPr id="25614" name="Text Box 14">
            <a:extLst>
              <a:ext uri="{FF2B5EF4-FFF2-40B4-BE49-F238E27FC236}">
                <a16:creationId xmlns:a16="http://schemas.microsoft.com/office/drawing/2014/main" id="{4BBDC2A4-44AB-3E49-BADF-C5DFC3D73F59}"/>
              </a:ext>
            </a:extLst>
          </p:cNvPr>
          <p:cNvSpPr txBox="1">
            <a:spLocks/>
          </p:cNvSpPr>
          <p:nvPr/>
        </p:nvSpPr>
        <p:spPr bwMode="auto">
          <a:xfrm>
            <a:off x="7092950" y="868363"/>
            <a:ext cx="1503363" cy="579437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Trigger Supervisor (TS)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CFF93-61D7-2B4B-B419-95CE5F0C6695}"/>
              </a:ext>
            </a:extLst>
          </p:cNvPr>
          <p:cNvGrpSpPr/>
          <p:nvPr/>
        </p:nvGrpSpPr>
        <p:grpSpPr>
          <a:xfrm>
            <a:off x="152400" y="4343400"/>
            <a:ext cx="3103563" cy="2376487"/>
            <a:chOff x="152400" y="3962400"/>
            <a:chExt cx="3103563" cy="2376487"/>
          </a:xfrm>
        </p:grpSpPr>
        <p:grpSp>
          <p:nvGrpSpPr>
            <p:cNvPr id="25615" name="Group 15">
              <a:extLst>
                <a:ext uri="{FF2B5EF4-FFF2-40B4-BE49-F238E27FC236}">
                  <a16:creationId xmlns:a16="http://schemas.microsoft.com/office/drawing/2014/main" id="{08B1885C-5838-184C-842E-774750BE5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3962400"/>
              <a:ext cx="3103563" cy="2376487"/>
              <a:chOff x="0" y="0"/>
              <a:chExt cx="3103070" cy="2375330"/>
            </a:xfrm>
          </p:grpSpPr>
          <p:sp>
            <p:nvSpPr>
              <p:cNvPr id="25617" name="Rectangle 16">
                <a:extLst>
                  <a:ext uri="{FF2B5EF4-FFF2-40B4-BE49-F238E27FC236}">
                    <a16:creationId xmlns:a16="http://schemas.microsoft.com/office/drawing/2014/main" id="{F4CD4BE2-AA8E-3847-93EC-C3D9AF432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103070" cy="237533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>
                <a:lvl1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5143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9715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14287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1885950" indent="1066800" defTabSz="9096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indent="0" eaLnBrk="1"/>
                <a:endParaRPr lang="en-US" altLang="en-US"/>
              </a:p>
            </p:txBody>
          </p:sp>
          <p:pic>
            <p:nvPicPr>
              <p:cNvPr id="25618" name="Picture 17" descr="pasted-image.pdf">
                <a:extLst>
                  <a:ext uri="{FF2B5EF4-FFF2-40B4-BE49-F238E27FC236}">
                    <a16:creationId xmlns:a16="http://schemas.microsoft.com/office/drawing/2014/main" id="{AC92BDEB-4560-D24D-9E18-BAC8D6B88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65" y="244849"/>
                <a:ext cx="2895853" cy="1885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616" name="Rectangle 18">
              <a:extLst>
                <a:ext uri="{FF2B5EF4-FFF2-40B4-BE49-F238E27FC236}">
                  <a16:creationId xmlns:a16="http://schemas.microsoft.com/office/drawing/2014/main" id="{14BB2CF6-11B6-9848-B62F-FF0B7AC03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475" y="4138613"/>
              <a:ext cx="495300" cy="501650"/>
            </a:xfrm>
            <a:prstGeom prst="rect">
              <a:avLst/>
            </a:prstGeom>
            <a:noFill/>
            <a:ln w="25400">
              <a:solidFill>
                <a:srgbClr val="C82506"/>
              </a:solidFill>
              <a:miter lim="4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5143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9715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14287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1885950" indent="1066800" defTabSz="909638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indent="0" eaLnBrk="1"/>
              <a:endParaRPr lang="en-US" altLang="en-US"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5E5E714D-681C-DE42-B6F2-8EAF858E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Data Acquisition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BE95F-DD49-9A47-801C-454A30A26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data acquisition</a:t>
            </a:r>
          </a:p>
          <a:p>
            <a:pPr marL="915988" indent="-876300">
              <a:buNone/>
            </a:pPr>
            <a:r>
              <a:rPr lang="en-US" i="1" dirty="0"/>
              <a:t>	Verb - </a:t>
            </a:r>
            <a:r>
              <a:rPr lang="en-US" dirty="0"/>
              <a:t>Data acquisition is defined as the process of collecting and organizing information.</a:t>
            </a:r>
          </a:p>
          <a:p>
            <a:endParaRPr lang="en-US" dirty="0"/>
          </a:p>
          <a:p>
            <a:r>
              <a:rPr lang="en-US" dirty="0"/>
              <a:t>The data acquisition support group helps experimenters to take the data from their detectors and store it for future analysis.</a:t>
            </a:r>
          </a:p>
          <a:p>
            <a:endParaRPr lang="en-US" dirty="0"/>
          </a:p>
          <a:p>
            <a:r>
              <a:rPr lang="en-US" dirty="0"/>
              <a:t>Hopefully this talk will :</a:t>
            </a:r>
          </a:p>
          <a:p>
            <a:pPr lvl="1"/>
            <a:r>
              <a:rPr lang="en-US" dirty="0"/>
              <a:t>Show why such a group of people is needed.</a:t>
            </a:r>
          </a:p>
          <a:p>
            <a:pPr lvl="1"/>
            <a:r>
              <a:rPr lang="en-US" dirty="0"/>
              <a:t>Demonstrate some of the challenges and techniques.</a:t>
            </a:r>
          </a:p>
          <a:p>
            <a:pPr lvl="1"/>
            <a:r>
              <a:rPr lang="en-US" dirty="0"/>
              <a:t>Be interesting!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F8BE3A1F-F33C-CB42-B93B-94AF8440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altLang="en-US" dirty="0"/>
              <a:t>Then back to the start to trigger VME readout</a:t>
            </a:r>
          </a:p>
        </p:txBody>
      </p:sp>
      <p:pic>
        <p:nvPicPr>
          <p:cNvPr id="27650" name="Picture 2" descr="image.jpg">
            <a:extLst>
              <a:ext uri="{FF2B5EF4-FFF2-40B4-BE49-F238E27FC236}">
                <a16:creationId xmlns:a16="http://schemas.microsoft.com/office/drawing/2014/main" id="{769239D7-1CCE-D744-991F-7BDC608CD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938" y="871538"/>
            <a:ext cx="5316537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Line 3">
            <a:extLst>
              <a:ext uri="{FF2B5EF4-FFF2-40B4-BE49-F238E27FC236}">
                <a16:creationId xmlns:a16="http://schemas.microsoft.com/office/drawing/2014/main" id="{7DE7D62C-717A-FE49-A03C-C1D8F742BD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0063" y="2190750"/>
            <a:ext cx="1062037" cy="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16440D10-DA0A-7B42-AC09-9945AC4CD2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11300" y="2508250"/>
            <a:ext cx="1639888" cy="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3" name="Line 5">
            <a:extLst>
              <a:ext uri="{FF2B5EF4-FFF2-40B4-BE49-F238E27FC236}">
                <a16:creationId xmlns:a16="http://schemas.microsoft.com/office/drawing/2014/main" id="{D14BF68B-0181-F847-BDAA-AE2DA58FC3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49400" y="1803400"/>
            <a:ext cx="1016000" cy="195263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4" name="Line 6">
            <a:extLst>
              <a:ext uri="{FF2B5EF4-FFF2-40B4-BE49-F238E27FC236}">
                <a16:creationId xmlns:a16="http://schemas.microsoft.com/office/drawing/2014/main" id="{A6A344DC-8936-604E-92A2-62F341EB35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28738" y="3205163"/>
            <a:ext cx="1068387" cy="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783E4DDA-3BE2-E643-8CBB-070C0380ACEA}"/>
              </a:ext>
            </a:extLst>
          </p:cNvPr>
          <p:cNvSpPr txBox="1">
            <a:spLocks/>
          </p:cNvSpPr>
          <p:nvPr/>
        </p:nvSpPr>
        <p:spPr bwMode="auto">
          <a:xfrm>
            <a:off x="7494588" y="1901825"/>
            <a:ext cx="1546225" cy="579438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Trigger Interface board (TI)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6E09AE28-3C7F-6A45-8C3D-2F8222D5A2B5}"/>
              </a:ext>
            </a:extLst>
          </p:cNvPr>
          <p:cNvSpPr txBox="1">
            <a:spLocks/>
          </p:cNvSpPr>
          <p:nvPr/>
        </p:nvSpPr>
        <p:spPr bwMode="auto">
          <a:xfrm>
            <a:off x="120650" y="2259013"/>
            <a:ext cx="1741488" cy="579437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ADC payload board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3A5478CD-2C60-6F49-9B9C-CEE4F9DBB071}"/>
              </a:ext>
            </a:extLst>
          </p:cNvPr>
          <p:cNvSpPr txBox="1">
            <a:spLocks/>
          </p:cNvSpPr>
          <p:nvPr/>
        </p:nvSpPr>
        <p:spPr bwMode="auto">
          <a:xfrm>
            <a:off x="138113" y="1282700"/>
            <a:ext cx="1722437" cy="820738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Intel CPU ReadOut Controller or ROC.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3D0FFD5C-5B35-AC43-9C32-84DFEE6B4BD0}"/>
              </a:ext>
            </a:extLst>
          </p:cNvPr>
          <p:cNvSpPr txBox="1">
            <a:spLocks/>
          </p:cNvSpPr>
          <p:nvPr/>
        </p:nvSpPr>
        <p:spPr bwMode="auto">
          <a:xfrm>
            <a:off x="128588" y="2908300"/>
            <a:ext cx="1741487" cy="820738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Output via network link.</a:t>
            </a:r>
          </a:p>
          <a:p>
            <a:pPr indent="0" eaLnBrk="1"/>
            <a:r>
              <a:rPr lang="en-US" altLang="en-US"/>
              <a:t>1 Gbit/s</a:t>
            </a: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75DB955E-9413-954D-901E-3244BBD72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53263" y="1144588"/>
            <a:ext cx="650875" cy="292100"/>
          </a:xfrm>
          <a:prstGeom prst="line">
            <a:avLst/>
          </a:prstGeom>
          <a:noFill/>
          <a:ln w="25400">
            <a:solidFill>
              <a:srgbClr val="FF4013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id="{56D19325-188C-6342-AFF0-D96A63209FF7}"/>
              </a:ext>
            </a:extLst>
          </p:cNvPr>
          <p:cNvSpPr txBox="1">
            <a:spLocks/>
          </p:cNvSpPr>
          <p:nvPr/>
        </p:nvSpPr>
        <p:spPr bwMode="auto">
          <a:xfrm>
            <a:off x="7504113" y="884238"/>
            <a:ext cx="1547812" cy="579437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Cable coming from trigger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id="{11B91D59-6447-7740-A6B4-CCCDFE72EBD9}"/>
              </a:ext>
            </a:extLst>
          </p:cNvPr>
          <p:cNvSpPr txBox="1">
            <a:spLocks/>
          </p:cNvSpPr>
          <p:nvPr/>
        </p:nvSpPr>
        <p:spPr bwMode="auto">
          <a:xfrm>
            <a:off x="279663" y="4342577"/>
            <a:ext cx="8753475" cy="204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marL="441325" indent="-3429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898525" indent="-3429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buSzPct val="100000"/>
              <a:buFontTx/>
              <a:buChar char="•"/>
            </a:pPr>
            <a:r>
              <a:rPr lang="en-US" altLang="en-US" sz="1800" dirty="0"/>
              <a:t>The TI board gets from the trigger supervisor:</a:t>
            </a:r>
          </a:p>
          <a:p>
            <a:pPr lvl="1" eaLnBrk="1">
              <a:buSzPct val="100000"/>
              <a:buFontTx/>
              <a:buChar char="•"/>
            </a:pPr>
            <a:r>
              <a:rPr lang="en-US" altLang="en-US" sz="1800" dirty="0"/>
              <a:t>Signal to CPU to read the memory of the ADC boards.</a:t>
            </a:r>
          </a:p>
          <a:p>
            <a:pPr lvl="1" eaLnBrk="1">
              <a:buSzPct val="100000"/>
              <a:buFontTx/>
              <a:buChar char="•"/>
            </a:pPr>
            <a:r>
              <a:rPr lang="en-US" altLang="en-US" sz="1800" dirty="0"/>
              <a:t>TI is read to get data about which events the ADC data belong to.</a:t>
            </a:r>
          </a:p>
          <a:p>
            <a:pPr eaLnBrk="1">
              <a:buSzPct val="100000"/>
              <a:buFontTx/>
              <a:buChar char="•"/>
            </a:pPr>
            <a:r>
              <a:rPr lang="en-US" altLang="en-US" sz="1800" dirty="0"/>
              <a:t>The CPU: </a:t>
            </a:r>
          </a:p>
          <a:p>
            <a:pPr lvl="1" eaLnBrk="1">
              <a:buSzPct val="100000"/>
              <a:buFontTx/>
              <a:buChar char="•"/>
            </a:pPr>
            <a:r>
              <a:rPr lang="en-US" altLang="en-US" sz="1800" dirty="0"/>
              <a:t>Copies ADC and TI data into memory via VME backplane,</a:t>
            </a:r>
          </a:p>
          <a:p>
            <a:pPr lvl="1" eaLnBrk="1">
              <a:buSzPct val="100000"/>
              <a:buFontTx/>
              <a:buChar char="•"/>
            </a:pPr>
            <a:r>
              <a:rPr lang="en-US" altLang="en-US" sz="1800" dirty="0"/>
              <a:t>CPU encodes data in EVIO data format.</a:t>
            </a:r>
          </a:p>
          <a:p>
            <a:pPr lvl="1" eaLnBrk="1">
              <a:buSzPct val="100000"/>
              <a:buFontTx/>
              <a:buChar char="•"/>
            </a:pPr>
            <a:r>
              <a:rPr lang="en-US" altLang="en-US" sz="1800" dirty="0"/>
              <a:t>Sends the data over the network to the rest of the data acquisition system.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7286E60-79EE-914B-B9EB-FD41D9855E14}"/>
              </a:ext>
            </a:extLst>
          </p:cNvPr>
          <p:cNvCxnSpPr/>
          <p:nvPr/>
        </p:nvCxnSpPr>
        <p:spPr bwMode="auto">
          <a:xfrm flipH="1" flipV="1">
            <a:off x="2546356" y="2270919"/>
            <a:ext cx="3225800" cy="76200"/>
          </a:xfrm>
          <a:prstGeom prst="straightConnector1">
            <a:avLst/>
          </a:prstGeom>
          <a:solidFill>
            <a:srgbClr val="C6E6E9"/>
          </a:solidFill>
          <a:ln w="79375" cap="flat" cmpd="sng" algn="ctr">
            <a:solidFill>
              <a:srgbClr val="0070C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E2C4C6-EF56-FA42-AFFD-6091058F84E4}"/>
              </a:ext>
            </a:extLst>
          </p:cNvPr>
          <p:cNvCxnSpPr>
            <a:cxnSpLocks/>
          </p:cNvCxnSpPr>
          <p:nvPr/>
        </p:nvCxnSpPr>
        <p:spPr bwMode="auto">
          <a:xfrm flipH="1">
            <a:off x="2360138" y="3842147"/>
            <a:ext cx="1" cy="396081"/>
          </a:xfrm>
          <a:prstGeom prst="straightConnector1">
            <a:avLst/>
          </a:prstGeom>
          <a:solidFill>
            <a:srgbClr val="C6E6E9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85044529-C1F1-824A-A031-F41288ED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Complex electronics</a:t>
            </a:r>
          </a:p>
        </p:txBody>
      </p:sp>
      <p:pic>
        <p:nvPicPr>
          <p:cNvPr id="21506" name="Picture 2" descr="droppedImage.tiff">
            <a:extLst>
              <a:ext uri="{FF2B5EF4-FFF2-40B4-BE49-F238E27FC236}">
                <a16:creationId xmlns:a16="http://schemas.microsoft.com/office/drawing/2014/main" id="{58C98631-B0C4-BB48-B1B8-833A7F548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1308100"/>
            <a:ext cx="4425950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droppedImage.tiff">
            <a:extLst>
              <a:ext uri="{FF2B5EF4-FFF2-40B4-BE49-F238E27FC236}">
                <a16:creationId xmlns:a16="http://schemas.microsoft.com/office/drawing/2014/main" id="{B225FC0F-6A0F-194E-99DA-91D721F90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387975" y="3506788"/>
            <a:ext cx="30194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6649F2E0-D763-8D41-A997-2C742662451F}"/>
              </a:ext>
            </a:extLst>
          </p:cNvPr>
          <p:cNvSpPr txBox="1">
            <a:spLocks/>
          </p:cNvSpPr>
          <p:nvPr/>
        </p:nvSpPr>
        <p:spPr bwMode="auto">
          <a:xfrm>
            <a:off x="4910138" y="838200"/>
            <a:ext cx="41814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We can now buy programmable logic arrays that allow us to implement complex algorithms in the firmware on a single chip.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The two pictures are of boards with similar functionality.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The one on the left designed in the early 1990’s.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The one below designed in 2011.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721EA64B-29F9-894E-A8D9-8ED99825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GLUEX DAQ electronics</a:t>
            </a:r>
          </a:p>
        </p:txBody>
      </p:sp>
      <p:pic>
        <p:nvPicPr>
          <p:cNvPr id="28674" name="Picture 2" descr="pasted-image.tiff">
            <a:extLst>
              <a:ext uri="{FF2B5EF4-FFF2-40B4-BE49-F238E27FC236}">
                <a16:creationId xmlns:a16="http://schemas.microsoft.com/office/drawing/2014/main" id="{3FFC2C5A-FBA6-BB44-9485-C68AC12D8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000125"/>
            <a:ext cx="7916863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mage.png">
            <a:extLst>
              <a:ext uri="{FF2B5EF4-FFF2-40B4-BE49-F238E27FC236}">
                <a16:creationId xmlns:a16="http://schemas.microsoft.com/office/drawing/2014/main" id="{CB3657D6-A118-934E-AE3E-E292D1E18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763" y="965200"/>
            <a:ext cx="4479925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62211610-90EC-4D40-9500-497CD991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2600" dirty="0"/>
              <a:t>EVIO Data format, a real example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06AEA89-A0DA-CE42-A277-90D46572F3F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98500" y="838200"/>
            <a:ext cx="3816350" cy="5575300"/>
          </a:xfrm>
        </p:spPr>
        <p:txBody>
          <a:bodyPr/>
          <a:lstStyle/>
          <a:p>
            <a:pPr eaLnBrk="1"/>
            <a:r>
              <a:rPr lang="en-US" altLang="en-US"/>
              <a:t>Bank - container for other data.</a:t>
            </a:r>
          </a:p>
          <a:p>
            <a:pPr eaLnBrk="1"/>
            <a:r>
              <a:rPr lang="en-US" altLang="en-US"/>
              <a:t>Each bank starts with a header.</a:t>
            </a:r>
          </a:p>
          <a:p>
            <a:pPr lvl="1" eaLnBrk="1">
              <a:buFontTx/>
              <a:buChar char="–"/>
            </a:pPr>
            <a:r>
              <a:rPr lang="en-US" altLang="en-US"/>
              <a:t>Length.</a:t>
            </a:r>
          </a:p>
          <a:p>
            <a:pPr lvl="1" eaLnBrk="1">
              <a:buFontTx/>
              <a:buChar char="–"/>
            </a:pPr>
            <a:r>
              <a:rPr lang="en-US" altLang="en-US"/>
              <a:t>Description of content.</a:t>
            </a:r>
          </a:p>
          <a:p>
            <a:pPr eaLnBrk="1"/>
            <a:endParaRPr lang="en-US" altLang="en-US"/>
          </a:p>
          <a:p>
            <a:pPr eaLnBrk="1"/>
            <a:r>
              <a:rPr lang="en-US" altLang="en-US"/>
              <a:t>The outer header tells us this bank contains banks.</a:t>
            </a:r>
          </a:p>
          <a:p>
            <a:pPr eaLnBrk="1"/>
            <a:r>
              <a:rPr lang="en-US" altLang="en-US"/>
              <a:t>The first bank is a list of trigger information for all the events in the block.</a:t>
            </a:r>
          </a:p>
          <a:p>
            <a:pPr eaLnBrk="1"/>
            <a:r>
              <a:rPr lang="en-US" altLang="en-US"/>
              <a:t>The following “payload banks” contain blocks of raw data read from ADCs or TDCs.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0F8EC023-F390-C94A-B664-5BF1BEB7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CODA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93726C3-EE49-EC4F-A1CE-18F4BF3DE3D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5800" y="838200"/>
            <a:ext cx="7772400" cy="5295900"/>
          </a:xfrm>
        </p:spPr>
        <p:txBody>
          <a:bodyPr/>
          <a:lstStyle/>
          <a:p>
            <a:pPr eaLnBrk="1"/>
            <a:r>
              <a:rPr lang="en-US" altLang="en-US" sz="1900">
                <a:solidFill>
                  <a:srgbClr val="C82506"/>
                </a:solidFill>
              </a:rPr>
              <a:t>C</a:t>
            </a:r>
            <a:r>
              <a:rPr lang="en-US" altLang="en-US" sz="1900"/>
              <a:t>EBAF </a:t>
            </a:r>
            <a:r>
              <a:rPr lang="en-US" altLang="en-US" sz="1900">
                <a:solidFill>
                  <a:srgbClr val="C82506"/>
                </a:solidFill>
              </a:rPr>
              <a:t>O</a:t>
            </a:r>
            <a:r>
              <a:rPr lang="en-US" altLang="en-US" sz="1900"/>
              <a:t>nline </a:t>
            </a:r>
            <a:r>
              <a:rPr lang="en-US" altLang="en-US" sz="1900">
                <a:solidFill>
                  <a:srgbClr val="C82506"/>
                </a:solidFill>
              </a:rPr>
              <a:t>D</a:t>
            </a:r>
            <a:r>
              <a:rPr lang="en-US" altLang="en-US" sz="1900"/>
              <a:t>ata </a:t>
            </a:r>
            <a:r>
              <a:rPr lang="en-US" altLang="en-US" sz="1900">
                <a:solidFill>
                  <a:srgbClr val="C82506"/>
                </a:solidFill>
              </a:rPr>
              <a:t>A</a:t>
            </a:r>
            <a:r>
              <a:rPr lang="en-US" altLang="en-US" sz="1900"/>
              <a:t>cquisition (see </a:t>
            </a:r>
            <a:r>
              <a:rPr lang="en-US" altLang="en-US" sz="1900" u="sng">
                <a:hlinkClick r:id="rId3"/>
              </a:rPr>
              <a:t>coda.jlab.org</a:t>
            </a:r>
            <a:r>
              <a:rPr lang="en-US" altLang="en-US" sz="1900"/>
              <a:t>)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900"/>
              <a:t>Kit for implementing data acquisition systems.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900"/>
              <a:t>Electronics</a:t>
            </a:r>
          </a:p>
          <a:p>
            <a:pPr marL="1182688" lvl="2" indent="-228600" eaLnBrk="1"/>
            <a:r>
              <a:rPr lang="en-US" altLang="en-US" sz="1900"/>
              <a:t>Custom boards like trigger, TDCs and ADCs.</a:t>
            </a:r>
          </a:p>
          <a:p>
            <a:pPr marL="1182688" lvl="2" indent="-228600" eaLnBrk="1"/>
            <a:r>
              <a:rPr lang="en-US" altLang="en-US" sz="1900"/>
              <a:t>Support for commercial hardware.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900"/>
              <a:t>Software to :</a:t>
            </a:r>
          </a:p>
          <a:p>
            <a:pPr marL="1182688" lvl="2" indent="-228600" eaLnBrk="1"/>
            <a:r>
              <a:rPr lang="en-US" altLang="en-US" sz="1900"/>
              <a:t>Interface with electronics.</a:t>
            </a:r>
          </a:p>
          <a:p>
            <a:pPr marL="1182688" lvl="2" indent="-228600" eaLnBrk="1"/>
            <a:r>
              <a:rPr lang="en-US" altLang="en-US" sz="1900"/>
              <a:t>Readout boards and format data.</a:t>
            </a:r>
          </a:p>
          <a:p>
            <a:pPr marL="1182688" lvl="2" indent="-228600" eaLnBrk="1"/>
            <a:r>
              <a:rPr lang="en-US" altLang="en-US" sz="1900"/>
              <a:t>Move data.</a:t>
            </a:r>
          </a:p>
          <a:p>
            <a:pPr marL="1182688" lvl="2" indent="-228600" eaLnBrk="1"/>
            <a:r>
              <a:rPr lang="en-US" altLang="en-US" sz="1900"/>
              <a:t>Merge data streams.</a:t>
            </a:r>
          </a:p>
          <a:p>
            <a:pPr marL="1182688" lvl="2" indent="-228600" eaLnBrk="1"/>
            <a:r>
              <a:rPr lang="en-US" altLang="en-US" sz="1900"/>
              <a:t>Give users access to data for monitoring.</a:t>
            </a:r>
          </a:p>
          <a:p>
            <a:pPr marL="1182688" lvl="2" indent="-228600" eaLnBrk="1"/>
            <a:r>
              <a:rPr lang="en-US" altLang="en-US" sz="1900"/>
              <a:t>Write data to files.</a:t>
            </a:r>
          </a:p>
          <a:p>
            <a:pPr marL="1182688" lvl="2" indent="-228600" eaLnBrk="1"/>
            <a:r>
              <a:rPr lang="en-US" altLang="en-US" sz="1900"/>
              <a:t>Control the data acquisition system</a:t>
            </a:r>
          </a:p>
          <a:p>
            <a:pPr eaLnBrk="1"/>
            <a:r>
              <a:rPr lang="en-US" altLang="en-US" sz="1900"/>
              <a:t>CODA is modular, solves big problems by splitting them into smaller ones.</a:t>
            </a:r>
          </a:p>
        </p:txBody>
      </p:sp>
      <p:pic>
        <p:nvPicPr>
          <p:cNvPr id="32771" name="Picture 3" descr="pasted-image.tiff">
            <a:extLst>
              <a:ext uri="{FF2B5EF4-FFF2-40B4-BE49-F238E27FC236}">
                <a16:creationId xmlns:a16="http://schemas.microsoft.com/office/drawing/2014/main" id="{85DD39A0-2D6B-2D4A-BEBE-FE57E20C8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20566">
            <a:off x="292100" y="4143375"/>
            <a:ext cx="1216025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 descr="pasted-image.tiff">
            <a:extLst>
              <a:ext uri="{FF2B5EF4-FFF2-40B4-BE49-F238E27FC236}">
                <a16:creationId xmlns:a16="http://schemas.microsoft.com/office/drawing/2014/main" id="{09376957-5E49-5649-A245-248F08190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0283">
            <a:off x="6656388" y="1217613"/>
            <a:ext cx="22288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5" descr="pasted-image.tiff">
            <a:extLst>
              <a:ext uri="{FF2B5EF4-FFF2-40B4-BE49-F238E27FC236}">
                <a16:creationId xmlns:a16="http://schemas.microsoft.com/office/drawing/2014/main" id="{EFFCCB38-2310-404C-B2AE-999FD7075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42656">
            <a:off x="7102475" y="4133850"/>
            <a:ext cx="150018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8C3DA113-6190-7D43-A165-F35B8B7E7C1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913" y="849313"/>
            <a:ext cx="4611687" cy="5570537"/>
          </a:xfrm>
        </p:spPr>
        <p:txBody>
          <a:bodyPr/>
          <a:lstStyle/>
          <a:p>
            <a:pPr marL="350838" indent="-311150" eaLnBrk="1"/>
            <a:r>
              <a:rPr lang="en-US" altLang="en-US" sz="1900" dirty="0"/>
              <a:t>The detectors are spread over a volume of space.</a:t>
            </a:r>
          </a:p>
          <a:p>
            <a:pPr marL="39688" indent="0" eaLnBrk="1">
              <a:buNone/>
            </a:pPr>
            <a:endParaRPr lang="en-US" altLang="en-US" sz="1900" dirty="0"/>
          </a:p>
          <a:p>
            <a:pPr marL="350838" indent="-311150" eaLnBrk="1"/>
            <a:r>
              <a:rPr lang="en-US" altLang="en-US" sz="1900" dirty="0"/>
              <a:t>ROCS send data via a network.</a:t>
            </a:r>
          </a:p>
          <a:p>
            <a:pPr marL="350838" indent="-311150" eaLnBrk="1"/>
            <a:endParaRPr lang="en-US" altLang="en-US" sz="1900" dirty="0"/>
          </a:p>
          <a:p>
            <a:pPr marL="350838" indent="-311150" eaLnBrk="1"/>
            <a:r>
              <a:rPr lang="en-US" altLang="en-US" sz="1900" dirty="0"/>
              <a:t>Bits and pieces of events arrive at different times from different places but need to be collected together. This is done by the Event Builder.</a:t>
            </a:r>
          </a:p>
          <a:p>
            <a:pPr marL="350838" indent="-311150" eaLnBrk="1"/>
            <a:endParaRPr lang="en-US" altLang="en-US" sz="1900" dirty="0"/>
          </a:p>
          <a:p>
            <a:pPr marL="350838" indent="-311150" eaLnBrk="1"/>
            <a:r>
              <a:rPr lang="en-US" altLang="en-US" sz="1900" dirty="0"/>
              <a:t>Need to give the experimenter online data to monitor data taking.</a:t>
            </a:r>
          </a:p>
          <a:p>
            <a:pPr marL="350838" indent="-311150" eaLnBrk="1"/>
            <a:endParaRPr lang="en-US" altLang="en-US" sz="1900" dirty="0"/>
          </a:p>
          <a:p>
            <a:pPr marL="350838" indent="-311150" eaLnBrk="1"/>
            <a:r>
              <a:rPr lang="en-US" altLang="en-US" sz="1900" dirty="0"/>
              <a:t>Need to store the data.</a:t>
            </a:r>
          </a:p>
          <a:p>
            <a:pPr marL="350838" indent="-311150" eaLnBrk="1"/>
            <a:r>
              <a:rPr lang="en-US" altLang="en-US" sz="1900" dirty="0"/>
              <a:t>A lot of pieces need to work together.</a:t>
            </a:r>
          </a:p>
        </p:txBody>
      </p:sp>
      <p:pic>
        <p:nvPicPr>
          <p:cNvPr id="33793" name="Picture 1" descr="pasted-image.tiff">
            <a:extLst>
              <a:ext uri="{FF2B5EF4-FFF2-40B4-BE49-F238E27FC236}">
                <a16:creationId xmlns:a16="http://schemas.microsoft.com/office/drawing/2014/main" id="{5F1A74FF-0102-4140-A7E4-381C504BE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917698"/>
            <a:ext cx="2705825" cy="152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8F0BDE67-2557-B849-85C0-390E17F8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Network based data acquisition</a:t>
            </a:r>
          </a:p>
        </p:txBody>
      </p:sp>
      <p:pic>
        <p:nvPicPr>
          <p:cNvPr id="33796" name="Picture 4" descr="pasted-image.pdf">
            <a:extLst>
              <a:ext uri="{FF2B5EF4-FFF2-40B4-BE49-F238E27FC236}">
                <a16:creationId xmlns:a16="http://schemas.microsoft.com/office/drawing/2014/main" id="{FE646519-C714-3944-8CE9-BE33451F0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3403780"/>
            <a:ext cx="4052534" cy="224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 descr="image.jpg">
            <a:extLst>
              <a:ext uri="{FF2B5EF4-FFF2-40B4-BE49-F238E27FC236}">
                <a16:creationId xmlns:a16="http://schemas.microsoft.com/office/drawing/2014/main" id="{1C25991D-1307-FA46-B5AF-9E3E10AA4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5171" y="2012924"/>
            <a:ext cx="1834697" cy="123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D2B46D7E-62D1-D147-94D9-476029E8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Event Building challenges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3E0C87A-345B-2E4E-9413-8F1125B161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41325" y="838200"/>
            <a:ext cx="8259763" cy="5575300"/>
          </a:xfrm>
        </p:spPr>
        <p:txBody>
          <a:bodyPr/>
          <a:lstStyle/>
          <a:p>
            <a:pPr eaLnBrk="1"/>
            <a:r>
              <a:rPr lang="en-US" altLang="en-US" sz="1800" dirty="0"/>
              <a:t>In  2018 GlueX event rate was 90 kHz and there are 50 crates.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800" dirty="0"/>
              <a:t>The Event Builder has 11 µS to:</a:t>
            </a:r>
          </a:p>
          <a:p>
            <a:pPr marL="1182688" lvl="2" indent="-228600" eaLnBrk="1"/>
            <a:r>
              <a:rPr lang="en-US" altLang="en-US" sz="1800" dirty="0"/>
              <a:t>Find all 50 parts of an event.</a:t>
            </a:r>
          </a:p>
          <a:p>
            <a:pPr marL="1182688" lvl="2" indent="-228600" eaLnBrk="1"/>
            <a:r>
              <a:rPr lang="en-US" altLang="en-US" sz="1800" dirty="0"/>
              <a:t>Decode the incoming data headers.</a:t>
            </a:r>
          </a:p>
          <a:p>
            <a:pPr marL="1182688" lvl="2" indent="-228600" eaLnBrk="1"/>
            <a:r>
              <a:rPr lang="en-US" altLang="en-US" sz="1800" dirty="0"/>
              <a:t>Check for errors.</a:t>
            </a:r>
          </a:p>
          <a:p>
            <a:pPr marL="1182688" lvl="2" indent="-228600" eaLnBrk="1"/>
            <a:r>
              <a:rPr lang="en-US" altLang="en-US" sz="1800" dirty="0"/>
              <a:t>Generate new headers for the complete event.</a:t>
            </a:r>
          </a:p>
          <a:p>
            <a:pPr marL="1182688" lvl="2" indent="-228600" eaLnBrk="1"/>
            <a:r>
              <a:rPr lang="en-US" altLang="en-US" sz="1800" dirty="0"/>
              <a:t>Generate a trigger bank per event.</a:t>
            </a:r>
          </a:p>
          <a:p>
            <a:pPr marL="1182688" lvl="2" indent="-228600" eaLnBrk="1"/>
            <a:r>
              <a:rPr lang="en-US" altLang="en-US" sz="1800" dirty="0"/>
              <a:t>Copy all of the data into place.</a:t>
            </a:r>
          </a:p>
          <a:p>
            <a:pPr eaLnBrk="1"/>
            <a:r>
              <a:rPr lang="en-US" altLang="en-US" sz="1800" dirty="0"/>
              <a:t>The GLUEX goal data rate is 1.5 </a:t>
            </a:r>
            <a:r>
              <a:rPr lang="en-US" altLang="en-US" sz="1800" dirty="0" err="1"/>
              <a:t>GByte</a:t>
            </a:r>
            <a:r>
              <a:rPr lang="en-US" altLang="en-US" sz="1800" dirty="0"/>
              <a:t>/s.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800" dirty="0"/>
              <a:t>30 </a:t>
            </a:r>
            <a:r>
              <a:rPr lang="en-US" altLang="en-US" sz="1800" dirty="0" err="1"/>
              <a:t>MByte</a:t>
            </a:r>
            <a:r>
              <a:rPr lang="en-US" altLang="en-US" sz="1800" dirty="0"/>
              <a:t>/s average per each of the 50 incoming links.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800" dirty="0"/>
              <a:t>1.5 </a:t>
            </a:r>
            <a:r>
              <a:rPr lang="en-US" altLang="en-US" sz="1800" dirty="0" err="1"/>
              <a:t>GByte</a:t>
            </a:r>
            <a:r>
              <a:rPr lang="en-US" altLang="en-US" sz="1800" dirty="0"/>
              <a:t>/s through the EB, ET and ER.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800" dirty="0"/>
              <a:t>Since data is copied several times the data rate inside machine running EB is several times 1.5 </a:t>
            </a:r>
            <a:r>
              <a:rPr lang="en-US" altLang="en-US" sz="1800" dirty="0" err="1"/>
              <a:t>GByte</a:t>
            </a:r>
            <a:r>
              <a:rPr lang="en-US" altLang="en-US" sz="1800" dirty="0"/>
              <a:t>/s.</a:t>
            </a:r>
          </a:p>
          <a:p>
            <a:pPr eaLnBrk="1"/>
            <a:r>
              <a:rPr lang="en-US" altLang="en-US" sz="1800" dirty="0"/>
              <a:t>That could be a lot for one machine to handle.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sz="1800" dirty="0"/>
              <a:t>Solution: multi stage parallel event builder.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6254BEB-8936-C243-9FD3-1CDFD2B02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en-US" altLang="en-US" sz="1600" dirty="0"/>
              <a:t>Four Primary Event Builders (PEB) are connected to five ROCs each by 1 Gbit/s Ethernet links.</a:t>
            </a:r>
          </a:p>
          <a:p>
            <a:pPr eaLnBrk="1"/>
            <a:r>
              <a:rPr lang="en-US" altLang="en-US" sz="1600" dirty="0"/>
              <a:t>For each PEB this divides the formatting/checking work load and the data throughput for by four.</a:t>
            </a:r>
          </a:p>
          <a:p>
            <a:pPr eaLnBrk="1"/>
            <a:r>
              <a:rPr lang="en-US" altLang="en-US" sz="1600" dirty="0"/>
              <a:t>The four PEBs are connected to a single Secondary Event Builder (SEB) via 40 Gbit/s </a:t>
            </a:r>
            <a:r>
              <a:rPr lang="en-US" altLang="en-US" sz="1600" dirty="0" err="1"/>
              <a:t>Infiniband</a:t>
            </a:r>
            <a:r>
              <a:rPr lang="en-US" altLang="en-US" sz="1600" dirty="0"/>
              <a:t> links</a:t>
            </a:r>
          </a:p>
          <a:p>
            <a:pPr eaLnBrk="1"/>
            <a:r>
              <a:rPr lang="en-US" altLang="en-US" sz="1600" dirty="0"/>
              <a:t>The SEB has to handle the full rate but only has four incoming streams to handle.</a:t>
            </a:r>
          </a:p>
          <a:p>
            <a:pPr eaLnBrk="1"/>
            <a:r>
              <a:rPr lang="en-US" altLang="en-US" sz="1600" dirty="0"/>
              <a:t>If this is too much we can use two SEBs in parallel.</a:t>
            </a:r>
          </a:p>
          <a:p>
            <a:pPr eaLnBrk="1"/>
            <a:r>
              <a:rPr lang="en-US" altLang="en-US" sz="1600" dirty="0"/>
              <a:t>The SEB outputs to a system called ET which distributes the events to online data monitors.</a:t>
            </a:r>
          </a:p>
          <a:p>
            <a:pPr eaLnBrk="1"/>
            <a:r>
              <a:rPr lang="en-US" altLang="en-US" sz="1600" dirty="0"/>
              <a:t>A final program called the Event Recorder (ER) writes data files to disk.</a:t>
            </a:r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D432F486-6F83-674D-A470-BC86F567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Staged Event Builder, 20 ROC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69A53E-2552-364D-8021-EFDFCC7408CF}"/>
              </a:ext>
            </a:extLst>
          </p:cNvPr>
          <p:cNvGrpSpPr/>
          <p:nvPr/>
        </p:nvGrpSpPr>
        <p:grpSpPr>
          <a:xfrm>
            <a:off x="5265021" y="822959"/>
            <a:ext cx="3719098" cy="4908870"/>
            <a:chOff x="5265021" y="822959"/>
            <a:chExt cx="3719098" cy="4908870"/>
          </a:xfrm>
        </p:grpSpPr>
        <p:pic>
          <p:nvPicPr>
            <p:cNvPr id="35843" name="Picture 3" descr="pasted-image.pdf">
              <a:extLst>
                <a:ext uri="{FF2B5EF4-FFF2-40B4-BE49-F238E27FC236}">
                  <a16:creationId xmlns:a16="http://schemas.microsoft.com/office/drawing/2014/main" id="{D3EE1969-AA92-924F-A2FE-9523079B6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021" y="822959"/>
              <a:ext cx="3719098" cy="4908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F18F3C-5288-BC42-9B03-FCA73FFFE80B}"/>
                </a:ext>
              </a:extLst>
            </p:cNvPr>
            <p:cNvSpPr txBox="1"/>
            <p:nvPr/>
          </p:nvSpPr>
          <p:spPr>
            <a:xfrm>
              <a:off x="7677012" y="2295868"/>
              <a:ext cx="45391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82C23C-73DB-B247-8302-A602DB3BBCD1}"/>
                </a:ext>
              </a:extLst>
            </p:cNvPr>
            <p:cNvSpPr txBox="1"/>
            <p:nvPr/>
          </p:nvSpPr>
          <p:spPr>
            <a:xfrm>
              <a:off x="6897614" y="3146589"/>
              <a:ext cx="45391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SEB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92FE78-7259-6944-9389-DE318FAAA031}"/>
                </a:ext>
              </a:extLst>
            </p:cNvPr>
            <p:cNvSpPr txBox="1"/>
            <p:nvPr/>
          </p:nvSpPr>
          <p:spPr>
            <a:xfrm>
              <a:off x="7755954" y="3146589"/>
              <a:ext cx="37496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123542-9D5C-8646-A94F-F66FF0748A50}"/>
                </a:ext>
              </a:extLst>
            </p:cNvPr>
            <p:cNvSpPr txBox="1"/>
            <p:nvPr/>
          </p:nvSpPr>
          <p:spPr>
            <a:xfrm>
              <a:off x="8495881" y="3146589"/>
              <a:ext cx="37496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ER</a:t>
              </a:r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91DE7D79-F7B5-8D49-B305-449D481C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Multi stage and parallel</a:t>
            </a:r>
          </a:p>
        </p:txBody>
      </p:sp>
      <p:pic>
        <p:nvPicPr>
          <p:cNvPr id="36867" name="Picture 3" descr="pasted-image.pdf">
            <a:extLst>
              <a:ext uri="{FF2B5EF4-FFF2-40B4-BE49-F238E27FC236}">
                <a16:creationId xmlns:a16="http://schemas.microsoft.com/office/drawing/2014/main" id="{AAFA8931-F4E0-9D4B-AB61-A64A36539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802" y="1107412"/>
            <a:ext cx="4122737" cy="511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1BDE932A-DC3F-F148-90E7-BAF62E956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Event Transport, ET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1B20A8C9-8B00-2C4D-8FB7-B04E0AAEF5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613" y="869950"/>
            <a:ext cx="4829175" cy="5468938"/>
          </a:xfrm>
        </p:spPr>
        <p:txBody>
          <a:bodyPr/>
          <a:lstStyle/>
          <a:p>
            <a:pPr eaLnBrk="1"/>
            <a:r>
              <a:rPr lang="en-US" altLang="en-US" sz="1700"/>
              <a:t>Allocating and freeing buffers is time consuming.</a:t>
            </a:r>
          </a:p>
          <a:p>
            <a:pPr eaLnBrk="1"/>
            <a:r>
              <a:rPr lang="en-US" altLang="en-US" sz="1700"/>
              <a:t>The ET system gives programs access to data via preallocated shared buffers.</a:t>
            </a:r>
          </a:p>
          <a:p>
            <a:pPr eaLnBrk="1"/>
            <a:r>
              <a:rPr lang="en-US" altLang="en-US" sz="1700"/>
              <a:t>The system uses a railroad metaphor. Empty data buffers originate at Grand Central. They are filled by data producers and tagged to describe the content.</a:t>
            </a:r>
          </a:p>
          <a:p>
            <a:pPr eaLnBrk="1"/>
            <a:r>
              <a:rPr lang="en-US" altLang="en-US" sz="1700"/>
              <a:t>The buffers “move” around a circular track and at each station the tag is checked to see if the buffer should stop at the station.</a:t>
            </a:r>
          </a:p>
          <a:p>
            <a:pPr eaLnBrk="1"/>
            <a:r>
              <a:rPr lang="en-US" altLang="en-US" sz="1700"/>
              <a:t>An event monitor could set up station, S2, to take 1% of the events.</a:t>
            </a:r>
          </a:p>
          <a:p>
            <a:pPr eaLnBrk="1"/>
            <a:r>
              <a:rPr lang="en-US" altLang="en-US" sz="1700"/>
              <a:t>An event filter could set up S3 to take all events. Discarded events are sent back to GC good ones move on.</a:t>
            </a:r>
          </a:p>
          <a:p>
            <a:pPr eaLnBrk="1"/>
            <a:r>
              <a:rPr lang="en-US" altLang="en-US" sz="1700"/>
              <a:t>An event recorder takes all events and, after the data is written to a file sends the buffer back to GC. </a:t>
            </a:r>
          </a:p>
        </p:txBody>
      </p:sp>
      <p:pic>
        <p:nvPicPr>
          <p:cNvPr id="37891" name="Picture 3" descr="pasted-image.pdf">
            <a:extLst>
              <a:ext uri="{FF2B5EF4-FFF2-40B4-BE49-F238E27FC236}">
                <a16:creationId xmlns:a16="http://schemas.microsoft.com/office/drawing/2014/main" id="{B41AA34D-F74A-9D43-87E9-3A9F6835E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1214438"/>
            <a:ext cx="3973513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EB3802F-A27B-F645-ACF7-E3761136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5029200" cy="5486400"/>
          </a:xfrm>
        </p:spPr>
        <p:txBody>
          <a:bodyPr>
            <a:noAutofit/>
          </a:bodyPr>
          <a:lstStyle/>
          <a:p>
            <a:pPr marL="350838" indent="-311150" eaLnBrk="1"/>
            <a:r>
              <a:rPr lang="en-US" altLang="en-US" sz="1800" dirty="0"/>
              <a:t>When a particle interacts with a target particles from the interaction enter a detector.</a:t>
            </a:r>
          </a:p>
          <a:p>
            <a:pPr marL="350838" indent="-311150" eaLnBrk="1"/>
            <a:endParaRPr lang="en-US" altLang="en-US" sz="1800" dirty="0"/>
          </a:p>
          <a:p>
            <a:pPr marL="350838" indent="-311150" eaLnBrk="1"/>
            <a:r>
              <a:rPr lang="en-US" altLang="en-US" sz="1800" dirty="0"/>
              <a:t>Sub-detectors measure properties of  these particles as electrical signals.</a:t>
            </a:r>
          </a:p>
          <a:p>
            <a:pPr marL="350838" indent="-311150" eaLnBrk="1"/>
            <a:endParaRPr lang="en-US" altLang="en-US" sz="1800" dirty="0"/>
          </a:p>
          <a:p>
            <a:pPr marL="350838" indent="-311150" eaLnBrk="1"/>
            <a:r>
              <a:rPr lang="en-US" altLang="en-US" sz="1800" dirty="0"/>
              <a:t>Three basic types of measurements are charge, time and count.</a:t>
            </a:r>
          </a:p>
          <a:p>
            <a:pPr marL="350838" indent="-311150" eaLnBrk="1"/>
            <a:endParaRPr lang="en-US" altLang="en-US" sz="1800" dirty="0"/>
          </a:p>
          <a:p>
            <a:pPr marL="350838" indent="-311150" eaLnBrk="1">
              <a:buClr>
                <a:srgbClr val="000000"/>
              </a:buClr>
            </a:pPr>
            <a:r>
              <a:rPr lang="en-US" altLang="en-US" sz="1800" dirty="0"/>
              <a:t>Electronics and software convert electrical signals into digital data that can be stored and later analyzed.</a:t>
            </a:r>
          </a:p>
          <a:p>
            <a:pPr marL="496888" lvl="1" indent="0" eaLnBrk="1">
              <a:buClr>
                <a:srgbClr val="000000"/>
              </a:buClr>
              <a:buNone/>
            </a:pPr>
            <a:r>
              <a:rPr lang="en-US" altLang="en-US" sz="1800" dirty="0"/>
              <a:t>ADC = charge, TDC = time, Scaler = count</a:t>
            </a:r>
          </a:p>
          <a:p>
            <a:pPr marL="808038" lvl="1" indent="-311150" eaLnBrk="1">
              <a:buClr>
                <a:srgbClr val="000000"/>
              </a:buClr>
            </a:pPr>
            <a:endParaRPr lang="en-US" altLang="en-US" sz="1800" dirty="0"/>
          </a:p>
          <a:p>
            <a:pPr marL="350838" indent="-311150" eaLnBrk="1"/>
            <a:r>
              <a:rPr lang="en-US" altLang="en-US" sz="1800" dirty="0"/>
              <a:t>All of the data generated from one interaction is called an event.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11D6A630-547D-7743-BDB1-14E62218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Detection and data acquisition</a:t>
            </a: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42FB216E-8BBC-B044-9FCE-4B347B89C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3762042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pasted-image.tiff">
            <a:extLst>
              <a:ext uri="{FF2B5EF4-FFF2-40B4-BE49-F238E27FC236}">
                <a16:creationId xmlns:a16="http://schemas.microsoft.com/office/drawing/2014/main" id="{50AFD961-E95C-0542-B6D8-60159E7021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3505200"/>
            <a:ext cx="35052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6A768-4E89-D94F-BCC0-4E5C79B8A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Even with a fast server and fast disk there is a limit to how quickly one program can write to a single file.</a:t>
            </a:r>
          </a:p>
          <a:p>
            <a:endParaRPr lang="en-US" dirty="0"/>
          </a:p>
          <a:p>
            <a:r>
              <a:rPr lang="en-US" dirty="0"/>
              <a:t>Solution – ER writes in parallel.</a:t>
            </a:r>
          </a:p>
          <a:p>
            <a:endParaRPr lang="en-US" dirty="0"/>
          </a:p>
          <a:p>
            <a:r>
              <a:rPr lang="en-US" dirty="0"/>
              <a:t>The ET system was designed for monitoring – it was never intended to run a single ET over 1 GB/s.</a:t>
            </a:r>
          </a:p>
          <a:p>
            <a:endParaRPr lang="en-US" dirty="0"/>
          </a:p>
          <a:p>
            <a:r>
              <a:rPr lang="en-US" dirty="0"/>
              <a:t>Solution move the ET out of the data path and give it a sample of events.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1293C-974C-484A-9B8E-CD59DB60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60007-17A2-BA45-B0AD-E20D699B2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565" y="1105175"/>
            <a:ext cx="3570235" cy="1670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E3E56-2CF1-5E48-A084-E6744FD8F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761" y="3444630"/>
            <a:ext cx="3569039" cy="16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C38B856C-F17C-7049-A6A9-0706E271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Data storage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81D8B58-7814-0B43-AB37-ED7C116FA3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838200"/>
            <a:ext cx="4876800" cy="5575300"/>
          </a:xfrm>
        </p:spPr>
        <p:txBody>
          <a:bodyPr/>
          <a:lstStyle/>
          <a:p>
            <a:pPr eaLnBrk="1"/>
            <a:r>
              <a:rPr lang="en-US" altLang="en-US" dirty="0"/>
              <a:t>6 GeV experiments ran at tens of MB/s.</a:t>
            </a:r>
          </a:p>
          <a:p>
            <a:pPr eaLnBrk="1"/>
            <a:r>
              <a:rPr lang="en-US" altLang="en-US" dirty="0"/>
              <a:t>12 GeV experiments, hundreds of MB/s.</a:t>
            </a:r>
          </a:p>
          <a:p>
            <a:pPr eaLnBrk="1"/>
            <a:r>
              <a:rPr lang="en-US" altLang="en-US" dirty="0"/>
              <a:t>Generate tens of petabytes per year.</a:t>
            </a:r>
          </a:p>
          <a:p>
            <a:pPr eaLnBrk="1"/>
            <a:r>
              <a:rPr lang="en-US" altLang="en-US" dirty="0"/>
              <a:t>Tape is cheap but disk is faster.</a:t>
            </a:r>
          </a:p>
          <a:p>
            <a:pPr eaLnBrk="1"/>
            <a:r>
              <a:rPr lang="en-US" altLang="en-US" dirty="0"/>
              <a:t>We write data to disk then copy from disk to tape later.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dirty="0"/>
              <a:t>Tape speed only needs to handle average rate over a 24 hour period.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dirty="0"/>
              <a:t>Tape drives and library robots are expensive and fragile. Writing to disk allows data taking to continue if the tape system breaks. 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 dirty="0"/>
              <a:t>We typically have enough disk to hold three days of raw data.</a:t>
            </a:r>
          </a:p>
        </p:txBody>
      </p:sp>
      <p:pic>
        <p:nvPicPr>
          <p:cNvPr id="38915" name="Picture 3" descr="pasted-image.tif">
            <a:extLst>
              <a:ext uri="{FF2B5EF4-FFF2-40B4-BE49-F238E27FC236}">
                <a16:creationId xmlns:a16="http://schemas.microsoft.com/office/drawing/2014/main" id="{7ED781B9-A468-0443-97B5-D691DCEC0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13287" y="1557338"/>
            <a:ext cx="4989513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</a:t>
            </a:r>
            <a:r>
              <a:rPr lang="en-US" dirty="0" err="1"/>
              <a:t>SoA</a:t>
            </a:r>
            <a:r>
              <a:rPr lang="en-US" dirty="0"/>
              <a:t> at JLab – pipeline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964647" cy="4291745"/>
          </a:xfrm>
        </p:spPr>
        <p:txBody>
          <a:bodyPr>
            <a:noAutofit/>
          </a:bodyPr>
          <a:lstStyle/>
          <a:p>
            <a:r>
              <a:rPr lang="en-US" sz="1400" dirty="0"/>
              <a:t>Data is split into trigger and DAQ paths.</a:t>
            </a:r>
          </a:p>
          <a:p>
            <a:r>
              <a:rPr lang="en-US" sz="1400" dirty="0"/>
              <a:t>Trigger data read over VXS serial backplane by Crate Trigger Processor and passed to global trigger.</a:t>
            </a:r>
          </a:p>
          <a:p>
            <a:r>
              <a:rPr lang="en-US" sz="1400" dirty="0"/>
              <a:t>Trigger formed in electronics </a:t>
            </a:r>
          </a:p>
          <a:p>
            <a:r>
              <a:rPr lang="en-US" sz="1400" dirty="0"/>
              <a:t>Blocks of data queued in “pipeline” while trigger is made.</a:t>
            </a:r>
          </a:p>
          <a:p>
            <a:r>
              <a:rPr lang="en-US" sz="1400" dirty="0"/>
              <a:t>Readout of the DAQ data by embedded CPU over VME.</a:t>
            </a:r>
          </a:p>
          <a:p>
            <a:r>
              <a:rPr lang="en-US" sz="1400" dirty="0"/>
              <a:t>Data sent over network to Event Builder</a:t>
            </a:r>
          </a:p>
          <a:p>
            <a:r>
              <a:rPr lang="en-US" sz="1400" dirty="0"/>
              <a:t>Pros:</a:t>
            </a:r>
          </a:p>
          <a:p>
            <a:pPr lvl="1"/>
            <a:r>
              <a:rPr lang="en-US" sz="1400" dirty="0"/>
              <a:t>Data stream is a stream of events containing data from detectors.</a:t>
            </a:r>
          </a:p>
          <a:p>
            <a:pPr lvl="1"/>
            <a:r>
              <a:rPr lang="en-US" sz="1400" dirty="0"/>
              <a:t>Trigger filters “unwanted data”.</a:t>
            </a:r>
          </a:p>
          <a:p>
            <a:pPr lvl="1"/>
            <a:r>
              <a:rPr lang="en-US" sz="1400" dirty="0"/>
              <a:t>Well understood way of doing things.</a:t>
            </a:r>
          </a:p>
          <a:p>
            <a:r>
              <a:rPr lang="en-US" sz="1400" dirty="0"/>
              <a:t>Cons</a:t>
            </a:r>
          </a:p>
          <a:p>
            <a:pPr lvl="1"/>
            <a:r>
              <a:rPr lang="en-US" sz="1400" dirty="0"/>
              <a:t>Have to delay prompt data until slowest data appears.</a:t>
            </a:r>
          </a:p>
          <a:p>
            <a:pPr lvl="1"/>
            <a:r>
              <a:rPr lang="en-US" sz="1400" dirty="0"/>
              <a:t>Relies on good understanding of trigger.</a:t>
            </a:r>
          </a:p>
          <a:p>
            <a:pPr lvl="1"/>
            <a:r>
              <a:rPr lang="en-US" sz="1400" dirty="0"/>
              <a:t>All parts of DAQ have to work.</a:t>
            </a:r>
          </a:p>
          <a:p>
            <a:pPr lvl="2"/>
            <a:r>
              <a:rPr lang="en-US" sz="1400" dirty="0"/>
              <a:t>One failure stops the pipeline.</a:t>
            </a:r>
          </a:p>
          <a:p>
            <a:pPr lvl="1"/>
            <a:r>
              <a:rPr lang="en-US" sz="1400" dirty="0"/>
              <a:t>Doesn’t work well when events overlap in time.</a:t>
            </a:r>
          </a:p>
          <a:p>
            <a:pPr lvl="1"/>
            <a:r>
              <a:rPr lang="en-US" sz="1400" b="1" dirty="0"/>
              <a:t>Obvious bottlenecks!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1D53-DB88-894B-8113-64217EE28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565" y="818649"/>
            <a:ext cx="3710829" cy="5390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B4B4C9-7380-4644-BCF8-030ED0230E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635500" y="875435"/>
            <a:ext cx="4445000" cy="51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experiments are being proposed </a:t>
            </a:r>
          </a:p>
          <a:p>
            <a:pPr lvl="1"/>
            <a:r>
              <a:rPr lang="en-US" dirty="0"/>
              <a:t>Detectors that do not play well together due to timing.</a:t>
            </a:r>
          </a:p>
          <a:p>
            <a:pPr lvl="2"/>
            <a:r>
              <a:rPr lang="en-US" dirty="0"/>
              <a:t>Traditional trigger and event builder strategies are not ideal.</a:t>
            </a:r>
          </a:p>
          <a:p>
            <a:pPr lvl="1"/>
            <a:r>
              <a:rPr lang="en-US" dirty="0"/>
              <a:t>Detectors with peculiar topologies.</a:t>
            </a:r>
          </a:p>
          <a:p>
            <a:pPr lvl="2"/>
            <a:r>
              <a:rPr lang="en-US" dirty="0"/>
              <a:t>Detectors split or segmented in a way that makes forming a trigger hard.</a:t>
            </a:r>
          </a:p>
          <a:p>
            <a:pPr lvl="1"/>
            <a:r>
              <a:rPr lang="en-US" dirty="0"/>
              <a:t>High event and/or data rates.</a:t>
            </a:r>
          </a:p>
          <a:p>
            <a:pPr lvl="2"/>
            <a:r>
              <a:rPr lang="en-US" dirty="0"/>
              <a:t>Particles from more than one event in a detector at the same time </a:t>
            </a:r>
            <a:r>
              <a:rPr lang="mr-IN" dirty="0"/>
              <a:t>–</a:t>
            </a:r>
            <a:r>
              <a:rPr lang="en-US" dirty="0"/>
              <a:t> need to disentangle.</a:t>
            </a:r>
          </a:p>
          <a:p>
            <a:r>
              <a:rPr lang="en-US" dirty="0"/>
              <a:t>The data acquisition from these experiments does not fit well with current techniques.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73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3078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Tagged Deep Inelastic Scattering (TDIS)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14289" y="1804960"/>
            <a:ext cx="2641709" cy="192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75" y="4397433"/>
            <a:ext cx="2751115" cy="1941452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ubtitle 5">
            <a:extLst>
              <a:ext uri="{FF2B5EF4-FFF2-40B4-BE49-F238E27FC236}">
                <a16:creationId xmlns:a16="http://schemas.microsoft.com/office/drawing/2014/main" id="{7DEBEE75-8BCA-164B-AA8A-898B20DACB88}"/>
              </a:ext>
            </a:extLst>
          </p:cNvPr>
          <p:cNvSpPr txBox="1">
            <a:spLocks/>
          </p:cNvSpPr>
          <p:nvPr/>
        </p:nvSpPr>
        <p:spPr>
          <a:xfrm>
            <a:off x="6457105" y="1820534"/>
            <a:ext cx="2686895" cy="193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Scattered electrons detected in planned Hall-A Super </a:t>
            </a:r>
            <a:r>
              <a:rPr lang="en-US" sz="1400" dirty="0" err="1">
                <a:solidFill>
                  <a:schemeClr val="tx1"/>
                </a:solidFill>
              </a:rPr>
              <a:t>Bigbite</a:t>
            </a:r>
            <a:r>
              <a:rPr lang="en-US" sz="1400" dirty="0">
                <a:solidFill>
                  <a:schemeClr val="tx1"/>
                </a:solidFill>
              </a:rPr>
              <a:t> Spectrometer.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57CAD-6FF2-D348-ABDC-B35FE9D49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8" y="844352"/>
            <a:ext cx="2037067" cy="2716090"/>
          </a:xfrm>
          <a:prstGeom prst="rect">
            <a:avLst/>
          </a:prstGeom>
        </p:spPr>
      </p:pic>
      <p:pic>
        <p:nvPicPr>
          <p:cNvPr id="14" name="Picture 24" descr="cloud">
            <a:extLst>
              <a:ext uri="{FF2B5EF4-FFF2-40B4-BE49-F238E27FC236}">
                <a16:creationId xmlns:a16="http://schemas.microsoft.com/office/drawing/2014/main" id="{02FB012A-F84B-DC4B-BC38-5BB8757B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744" y="4211518"/>
            <a:ext cx="2041933" cy="162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7922CC-E638-D441-B881-973C13F688E2}"/>
              </a:ext>
            </a:extLst>
          </p:cNvPr>
          <p:cNvSpPr txBox="1"/>
          <p:nvPr/>
        </p:nvSpPr>
        <p:spPr>
          <a:xfrm>
            <a:off x="2429679" y="934705"/>
            <a:ext cx="6422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TDIS Scientific Goal:</a:t>
            </a:r>
            <a:r>
              <a:rPr lang="en-US" b="1" dirty="0">
                <a:solidFill>
                  <a:srgbClr val="7030A0"/>
                </a:solidFill>
              </a:rPr>
              <a:t> Access Elusive Partonic Structure of Mesons by  Using Mesons in Nucleons as “Target” 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D11AF-7525-3548-BC03-02654BAE2163}"/>
              </a:ext>
            </a:extLst>
          </p:cNvPr>
          <p:cNvCxnSpPr>
            <a:cxnSpLocks/>
          </p:cNvCxnSpPr>
          <p:nvPr/>
        </p:nvCxnSpPr>
        <p:spPr>
          <a:xfrm flipV="1">
            <a:off x="2196928" y="5368159"/>
            <a:ext cx="1445047" cy="42567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5">
            <a:extLst>
              <a:ext uri="{FF2B5EF4-FFF2-40B4-BE49-F238E27FC236}">
                <a16:creationId xmlns:a16="http://schemas.microsoft.com/office/drawing/2014/main" id="{3592D364-39EC-E141-8963-BD3295CD0CF1}"/>
              </a:ext>
            </a:extLst>
          </p:cNvPr>
          <p:cNvSpPr txBox="1">
            <a:spLocks/>
          </p:cNvSpPr>
          <p:nvPr/>
        </p:nvSpPr>
        <p:spPr>
          <a:xfrm>
            <a:off x="6465403" y="4460729"/>
            <a:ext cx="2577489" cy="13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“Spectator” protons detected by radial Time Projection Chamber (</a:t>
            </a:r>
            <a:r>
              <a:rPr lang="en-US" sz="1400" dirty="0" err="1">
                <a:solidFill>
                  <a:schemeClr val="tx1"/>
                </a:solidFill>
              </a:rPr>
              <a:t>rTPC</a:t>
            </a:r>
            <a:r>
              <a:rPr lang="en-US" sz="1400" dirty="0">
                <a:solidFill>
                  <a:schemeClr val="tx1"/>
                </a:solidFill>
              </a:rPr>
              <a:t>).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2C06DE-945C-3844-B209-73F6774577BE}"/>
              </a:ext>
            </a:extLst>
          </p:cNvPr>
          <p:cNvCxnSpPr>
            <a:cxnSpLocks/>
          </p:cNvCxnSpPr>
          <p:nvPr/>
        </p:nvCxnSpPr>
        <p:spPr>
          <a:xfrm flipV="1">
            <a:off x="2196928" y="2824444"/>
            <a:ext cx="1445047" cy="12415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F4961B-E167-9B43-8A01-2E374C0DC78E}"/>
              </a:ext>
            </a:extLst>
          </p:cNvPr>
          <p:cNvCxnSpPr>
            <a:cxnSpLocks/>
          </p:cNvCxnSpPr>
          <p:nvPr/>
        </p:nvCxnSpPr>
        <p:spPr>
          <a:xfrm flipH="1">
            <a:off x="3641976" y="2914064"/>
            <a:ext cx="584850" cy="14758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52488E-09A1-B64B-9845-C4DBAE4EFCD4}"/>
              </a:ext>
            </a:extLst>
          </p:cNvPr>
          <p:cNvCxnSpPr>
            <a:cxnSpLocks/>
          </p:cNvCxnSpPr>
          <p:nvPr/>
        </p:nvCxnSpPr>
        <p:spPr>
          <a:xfrm>
            <a:off x="4226826" y="2914064"/>
            <a:ext cx="2166264" cy="14758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582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TDIS -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takes up to a microsecond for the proton track to trace itself out on the wall of the TPC.</a:t>
            </a:r>
          </a:p>
          <a:p>
            <a:r>
              <a:rPr lang="en-US" dirty="0"/>
              <a:t>Super </a:t>
            </a:r>
            <a:r>
              <a:rPr lang="en-US" dirty="0" err="1"/>
              <a:t>Bigbite</a:t>
            </a:r>
            <a:r>
              <a:rPr lang="en-US" dirty="0"/>
              <a:t> electron detectors are much faster </a:t>
            </a:r>
            <a:r>
              <a:rPr lang="mr-IN" dirty="0"/>
              <a:t>–</a:t>
            </a:r>
            <a:r>
              <a:rPr lang="en-US" dirty="0"/>
              <a:t> large timing mismatch.</a:t>
            </a:r>
          </a:p>
          <a:p>
            <a:r>
              <a:rPr lang="en-US" dirty="0"/>
              <a:t>Large flux of background electrons not associated with a proton.</a:t>
            </a:r>
          </a:p>
          <a:p>
            <a:r>
              <a:rPr lang="en-US" dirty="0"/>
              <a:t>Multiple protons in the TPC at the same time.</a:t>
            </a:r>
          </a:p>
          <a:p>
            <a:endParaRPr lang="en-US" dirty="0"/>
          </a:p>
          <a:p>
            <a:r>
              <a:rPr lang="en-US" dirty="0"/>
              <a:t>TPC has 25,000 pads, hit rate per pad ~800 kHz.</a:t>
            </a:r>
          </a:p>
          <a:p>
            <a:r>
              <a:rPr lang="en-US" dirty="0"/>
              <a:t>Data rate from TPC up to 4 Gbyte/s total.</a:t>
            </a:r>
          </a:p>
          <a:p>
            <a:endParaRPr lang="en-US" dirty="0"/>
          </a:p>
          <a:p>
            <a:r>
              <a:rPr lang="en-US" dirty="0"/>
              <a:t>How to read this out and match up the electrons with the protons?</a:t>
            </a:r>
          </a:p>
          <a:p>
            <a:pPr lvl="1"/>
            <a:r>
              <a:rPr lang="en-US" dirty="0"/>
              <a:t>Event building online at these rates is a bottleneck.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47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6D3E1-8F0E-0347-8C0E-C2034EA9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49" y="3729552"/>
            <a:ext cx="2354788" cy="21365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7F648-34DC-CA4B-ADE3-BCE1AAB542CA}"/>
              </a:ext>
            </a:extLst>
          </p:cNvPr>
          <p:cNvGrpSpPr/>
          <p:nvPr/>
        </p:nvGrpSpPr>
        <p:grpSpPr>
          <a:xfrm>
            <a:off x="4631206" y="3039228"/>
            <a:ext cx="4356147" cy="3430513"/>
            <a:chOff x="4338679" y="2100521"/>
            <a:chExt cx="4659491" cy="3915012"/>
          </a:xfrm>
        </p:grpSpPr>
        <p:pic>
          <p:nvPicPr>
            <p:cNvPr id="51203" name="Picture 3" descr="solid_PVDI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679" y="2100521"/>
              <a:ext cx="4659491" cy="3492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D6FEC0-D65E-224A-B3C2-B998CE9DB38A}"/>
                </a:ext>
              </a:extLst>
            </p:cNvPr>
            <p:cNvSpPr txBox="1"/>
            <p:nvPr/>
          </p:nvSpPr>
          <p:spPr>
            <a:xfrm>
              <a:off x="4827410" y="5646201"/>
              <a:ext cx="346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Baffles constrain momentum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379712-3E76-9A43-9CBE-1494A287500E}"/>
                </a:ext>
              </a:extLst>
            </p:cNvPr>
            <p:cNvCxnSpPr/>
            <p:nvPr/>
          </p:nvCxnSpPr>
          <p:spPr>
            <a:xfrm flipV="1">
              <a:off x="6952593" y="4469524"/>
              <a:ext cx="0" cy="1237593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35718" tIns="35718" rIns="35718" bIns="35718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09591"/>
            <a:r>
              <a:rPr lang="en-US" altLang="en-US" sz="3399" dirty="0">
                <a:latin typeface="Times" charset="0"/>
                <a:ea typeface="Times" charset="0"/>
                <a:cs typeface="Times" charset="0"/>
              </a:rPr>
              <a:t>SoLID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857431"/>
            <a:ext cx="8229600" cy="5486400"/>
          </a:xfrm>
        </p:spPr>
        <p:txBody>
          <a:bodyPr vert="horz" wrap="square" lIns="35718" tIns="35718" rIns="35718" bIns="3571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SoLID is another experiment proposed for installation hall-A at JLab. 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In the PVDIS configuration electrons are scattered of a fixed target at high luminosity. 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Spiral baffles cut background.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The detector is split into radially 30 sectors, the single track event topology allows 30 DAQ systems to be run in parallel at rates of up to 1 Gbyte/s each 30 Gbyte/s total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Challenges :</a:t>
            </a:r>
          </a:p>
          <a:p>
            <a:pPr marL="501132" lvl="1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How to handle 30 Gbyte/s affordably? </a:t>
            </a:r>
          </a:p>
          <a:p>
            <a:pPr marL="501132" lvl="1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Hits at sector edges span two sectors?</a:t>
            </a:r>
          </a:p>
          <a:p>
            <a:pPr marL="501132" lvl="1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How to integrate GEM with other detectors?</a:t>
            </a:r>
          </a:p>
          <a:p>
            <a:pPr marL="501132" lvl="1" indent="-217477" defTabSz="865143"/>
            <a:endParaRPr lang="en-US" altLang="en-US" sz="1687" dirty="0">
              <a:latin typeface="Times" charset="0"/>
              <a:ea typeface="Times" charset="0"/>
              <a:cs typeface="Times" charset="0"/>
            </a:endParaRPr>
          </a:p>
          <a:p>
            <a:pPr marL="38098" indent="0" defTabSz="865143">
              <a:buNone/>
            </a:pPr>
            <a:endParaRPr lang="en-US" altLang="en-US" sz="1687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C4629-99B8-134B-8D2D-A5103A649470}"/>
              </a:ext>
            </a:extLst>
          </p:cNvPr>
          <p:cNvSpPr txBox="1"/>
          <p:nvPr/>
        </p:nvSpPr>
        <p:spPr>
          <a:xfrm>
            <a:off x="1006040" y="5459474"/>
            <a:ext cx="2354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 detectors are segmented into 30 sectors.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1F0992-E096-404C-BDA7-27AD0454EF5B}"/>
              </a:ext>
            </a:extLst>
          </p:cNvPr>
          <p:cNvCxnSpPr>
            <a:cxnSpLocks/>
          </p:cNvCxnSpPr>
          <p:nvPr/>
        </p:nvCxnSpPr>
        <p:spPr>
          <a:xfrm flipV="1">
            <a:off x="1911983" y="5291877"/>
            <a:ext cx="66589" cy="24941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88082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"/>
          <a:stretch/>
        </p:blipFill>
        <p:spPr bwMode="auto">
          <a:xfrm>
            <a:off x="628935" y="1181210"/>
            <a:ext cx="5717076" cy="154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140" y="383085"/>
            <a:ext cx="1747786" cy="23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3318257" y="2601112"/>
            <a:ext cx="217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Realization Proposals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935" y="736377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Electron-Ion Collider (EIC) parameters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DDA55E-DFDD-1F44-9E93-0429ABA76B25}"/>
              </a:ext>
            </a:extLst>
          </p:cNvPr>
          <p:cNvGrpSpPr/>
          <p:nvPr/>
        </p:nvGrpSpPr>
        <p:grpSpPr>
          <a:xfrm>
            <a:off x="1134748" y="2903959"/>
            <a:ext cx="3187173" cy="1634819"/>
            <a:chOff x="1134748" y="2903959"/>
            <a:chExt cx="3187173" cy="1634819"/>
          </a:xfrm>
        </p:grpSpPr>
        <p:pic>
          <p:nvPicPr>
            <p:cNvPr id="3" name="Picture 64" descr="Complex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48" y="3083908"/>
              <a:ext cx="3187173" cy="1454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031603" y="2903959"/>
              <a:ext cx="1417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Jefferson Lab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4E5C0-94F4-9141-8053-9611CD3CEF7C}"/>
              </a:ext>
            </a:extLst>
          </p:cNvPr>
          <p:cNvGrpSpPr/>
          <p:nvPr/>
        </p:nvGrpSpPr>
        <p:grpSpPr>
          <a:xfrm>
            <a:off x="5217906" y="2869130"/>
            <a:ext cx="2557630" cy="1915493"/>
            <a:chOff x="5217906" y="2869130"/>
            <a:chExt cx="2557630" cy="1915493"/>
          </a:xfrm>
        </p:grpSpPr>
        <p:pic>
          <p:nvPicPr>
            <p:cNvPr id="2" name="Picture 1" descr="EIC_Schematic_Rev1017_WithCEC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906" y="3164374"/>
              <a:ext cx="2557630" cy="162024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05529" y="2869130"/>
              <a:ext cx="1692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Brookhaven Lab</a:t>
              </a:r>
            </a:p>
          </p:txBody>
        </p:sp>
      </p:grpSp>
      <p:pic>
        <p:nvPicPr>
          <p:cNvPr id="10" name="Picture 9" descr="Screen Shot 2017-09-06 at 10.20.04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35" y="4784623"/>
            <a:ext cx="3262462" cy="1821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0973" y="4791697"/>
            <a:ext cx="16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Users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44755" y="5690327"/>
            <a:ext cx="1646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~800 members</a:t>
            </a:r>
          </a:p>
          <a:p>
            <a:r>
              <a:rPr lang="en-US" dirty="0"/>
              <a:t>168 Institutions</a:t>
            </a:r>
          </a:p>
          <a:p>
            <a:r>
              <a:rPr lang="en-US" dirty="0"/>
              <a:t>29 Countries</a:t>
            </a:r>
          </a:p>
        </p:txBody>
      </p:sp>
      <p:pic>
        <p:nvPicPr>
          <p:cNvPr id="15" name="Picture 14" descr="Screen Shot 2018-05-30 at 10.28.51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355" y="4946232"/>
            <a:ext cx="4181571" cy="653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14355" y="5595592"/>
            <a:ext cx="362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 report on EIC science imminent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4355" y="6008165"/>
            <a:ext cx="336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Step: DOE CD0 (2018 or 19?)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446" y="119083"/>
            <a:ext cx="665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Electron-Ion Collider: The Next QCD Frontier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98777" y="525991"/>
            <a:ext cx="931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CFFCC"/>
                </a:solidFill>
              </a:rPr>
              <a:t>EIC Physics </a:t>
            </a:r>
          </a:p>
          <a:p>
            <a:r>
              <a:rPr lang="en-US" sz="1200" dirty="0">
                <a:solidFill>
                  <a:srgbClr val="CCFFCC"/>
                </a:solidFill>
              </a:rPr>
              <a:t>Whitepaper</a:t>
            </a:r>
          </a:p>
          <a:p>
            <a:r>
              <a:rPr lang="en-US" sz="1200" dirty="0">
                <a:solidFill>
                  <a:srgbClr val="CCFFCC"/>
                </a:solidFill>
              </a:rPr>
              <a:t>2013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4614355" y="931333"/>
            <a:ext cx="24844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988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226E0E-BF64-854D-A2FA-A0CC17C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9FCD8-CFF4-2D41-9111-99435B1EC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83B0-8546-764E-949C-16E52325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40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B80C3B-F755-7D4F-BC95-50D712A5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692A8-7C6E-E94E-AFDB-2FEE4B39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891A6-EE5F-F344-8E12-4AFF435FB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703FDE3-96B7-5E4B-B105-F5F26265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66713" indent="-327025" eaLnBrk="1"/>
            <a:r>
              <a:rPr lang="en-US" altLang="en-US" dirty="0"/>
              <a:t>Data from one event has no history. It doesn’t depend upon events that went before and doesn’t influence later events.</a:t>
            </a:r>
          </a:p>
          <a:p>
            <a:pPr marL="366713" indent="-327025" eaLnBrk="1"/>
            <a:endParaRPr lang="en-US" altLang="en-US" dirty="0"/>
          </a:p>
          <a:p>
            <a:pPr marL="366713" indent="-327025" eaLnBrk="1"/>
            <a:r>
              <a:rPr lang="en-US" altLang="en-US" dirty="0"/>
              <a:t>Events occur with random timing.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Hardware may not be ready for new data.</a:t>
            </a:r>
          </a:p>
          <a:p>
            <a:pPr marL="1227138" lvl="2" indent="-273050" eaLnBrk="1">
              <a:buFontTx/>
              <a:buChar char="–"/>
            </a:pPr>
            <a:r>
              <a:rPr lang="en-US" altLang="en-US" dirty="0"/>
              <a:t>Dead time when data is lost.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Events may overlap in time, event pileup.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Peak event rate can be more than the average.</a:t>
            </a:r>
          </a:p>
          <a:p>
            <a:pPr marL="769938" lvl="1" indent="-273050" eaLnBrk="1">
              <a:buFontTx/>
              <a:buChar char="–"/>
            </a:pPr>
            <a:endParaRPr lang="en-US" altLang="en-US" dirty="0"/>
          </a:p>
          <a:p>
            <a:pPr marL="366713" indent="-327025" eaLnBrk="1"/>
            <a:r>
              <a:rPr lang="en-US" altLang="en-US" dirty="0"/>
              <a:t>Event size depends upon the physics.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Accidental hits unconnected with event.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Electronic noise.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Distribution of event sizes.</a:t>
            </a:r>
          </a:p>
          <a:p>
            <a:pPr marL="769938" lvl="1" indent="-273050" eaLnBrk="1">
              <a:buFontTx/>
              <a:buChar char="–"/>
            </a:pPr>
            <a:r>
              <a:rPr lang="en-US" altLang="en-US" dirty="0"/>
              <a:t>Some very large events.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8FB2619-6094-DB4C-90B2-97E56C6B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The event as a unit of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DD803-6C66-FB4C-B76D-C6C5E215C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85" y="822489"/>
            <a:ext cx="2988851" cy="3221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7AC3A-56B7-7B49-B19D-92EF840F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85" y="4135029"/>
            <a:ext cx="3809383" cy="20911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8CBD5538-3998-B441-829F-A1B5C25CE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Trends - computing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A9C010C-CFF0-8444-BE9F-CE5F25324B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919" y="966055"/>
            <a:ext cx="8464378" cy="1703254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Famous Moore’s law - transistor count doubles every two years.</a:t>
            </a:r>
          </a:p>
          <a:p>
            <a:r>
              <a:rPr lang="en-US" altLang="en-US" dirty="0"/>
              <a:t>In fact MIPS/clock speed plateaued in ~2005.</a:t>
            </a:r>
          </a:p>
          <a:p>
            <a:pPr lvl="1"/>
            <a:r>
              <a:rPr lang="en-US" altLang="en-US" dirty="0"/>
              <a:t>Matters because online we rely heavily on integer performance.</a:t>
            </a:r>
          </a:p>
          <a:p>
            <a:r>
              <a:rPr lang="en-US" altLang="en-US" dirty="0"/>
              <a:t>Remaining gains rely on a much slow growth in clock speed since ~2000.</a:t>
            </a:r>
          </a:p>
          <a:p>
            <a:r>
              <a:rPr lang="en-US" altLang="en-US" dirty="0"/>
              <a:t>Current advances by squeezing more cores per chip and improved architectures – vector processing units etc.</a:t>
            </a:r>
          </a:p>
        </p:txBody>
      </p:sp>
      <p:pic>
        <p:nvPicPr>
          <p:cNvPr id="6147" name="Picture 3" descr="pasted-image.png">
            <a:extLst>
              <a:ext uri="{FF2B5EF4-FFF2-40B4-BE49-F238E27FC236}">
                <a16:creationId xmlns:a16="http://schemas.microsoft.com/office/drawing/2014/main" id="{A5328B36-49FD-B943-ACC3-E5564D4CE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319" y="2669308"/>
            <a:ext cx="4687194" cy="382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B8BA04-AA44-8D4D-932A-ED8D4706D109}"/>
              </a:ext>
            </a:extLst>
          </p:cNvPr>
          <p:cNvGrpSpPr/>
          <p:nvPr/>
        </p:nvGrpSpPr>
        <p:grpSpPr>
          <a:xfrm>
            <a:off x="449317" y="2669309"/>
            <a:ext cx="3691002" cy="3826645"/>
            <a:chOff x="5546332" y="2864478"/>
            <a:chExt cx="3386704" cy="3588619"/>
          </a:xfrm>
        </p:grpSpPr>
        <p:pic>
          <p:nvPicPr>
            <p:cNvPr id="6148" name="Picture 4" descr="pasted-image.png">
              <a:extLst>
                <a:ext uri="{FF2B5EF4-FFF2-40B4-BE49-F238E27FC236}">
                  <a16:creationId xmlns:a16="http://schemas.microsoft.com/office/drawing/2014/main" id="{B8991CAE-D10C-2149-B00A-D875A9C8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332" y="3066393"/>
              <a:ext cx="3386704" cy="3386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CB595C0-D9B7-C14A-99C0-0D28F46F618C}"/>
                </a:ext>
              </a:extLst>
            </p:cNvPr>
            <p:cNvSpPr txBox="1"/>
            <p:nvPr/>
          </p:nvSpPr>
          <p:spPr>
            <a:xfrm>
              <a:off x="6543820" y="2864478"/>
              <a:ext cx="1391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MIPS / clock speed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39106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39E904B6-FD2A-6942-BB54-162F49888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Trends - electronics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B4600C9-E0F5-7347-AB3B-B2ED25D145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919" y="966055"/>
            <a:ext cx="8464378" cy="2560056"/>
          </a:xfrm>
        </p:spPr>
        <p:txBody>
          <a:bodyPr>
            <a:noAutofit/>
          </a:bodyPr>
          <a:lstStyle/>
          <a:p>
            <a:r>
              <a:rPr lang="en-US" altLang="en-US" sz="1600" dirty="0"/>
              <a:t>Already at JLab the number of channels per crate is limited by </a:t>
            </a:r>
            <a:r>
              <a:rPr lang="en-US" altLang="en-US" sz="1600" dirty="0" err="1"/>
              <a:t>VMEbus</a:t>
            </a:r>
            <a:r>
              <a:rPr lang="en-US" altLang="en-US" sz="1600" dirty="0"/>
              <a:t> bandwidth.</a:t>
            </a:r>
          </a:p>
          <a:p>
            <a:pPr lvl="1">
              <a:buFontTx/>
              <a:buChar char="–"/>
            </a:pPr>
            <a:r>
              <a:rPr lang="en-US" altLang="en-US" sz="1600" dirty="0"/>
              <a:t>Move to other industry standards like </a:t>
            </a:r>
            <a:r>
              <a:rPr lang="en-US" altLang="en-US" sz="1600" dirty="0" err="1"/>
              <a:t>MicroTCA</a:t>
            </a:r>
            <a:r>
              <a:rPr lang="en-US" altLang="en-US" sz="1600" dirty="0"/>
              <a:t>?</a:t>
            </a:r>
          </a:p>
          <a:p>
            <a:pPr lvl="1">
              <a:buFontTx/>
              <a:buChar char="–"/>
            </a:pPr>
            <a:r>
              <a:rPr lang="en-US" altLang="en-US" sz="1600" dirty="0" err="1"/>
              <a:t>Crateless</a:t>
            </a:r>
            <a:r>
              <a:rPr lang="en-US" altLang="en-US" sz="1600" dirty="0"/>
              <a:t> serial fiber networks.</a:t>
            </a:r>
          </a:p>
          <a:p>
            <a:r>
              <a:rPr lang="en-US" altLang="en-US" sz="1600" dirty="0"/>
              <a:t>Current trend is to push some functionality currently performed in software running on embedded processors into firmware on custom electronics. Drivers are :</a:t>
            </a:r>
          </a:p>
          <a:p>
            <a:pPr lvl="1"/>
            <a:r>
              <a:rPr lang="en-US" altLang="en-US" sz="1400" dirty="0"/>
              <a:t>Slow increase in single thread CPU performance. </a:t>
            </a:r>
          </a:p>
          <a:p>
            <a:pPr lvl="1"/>
            <a:r>
              <a:rPr lang="en-US" altLang="en-US" sz="1400" dirty="0"/>
              <a:t>Availability of “large”, easily programmable, affordable components.</a:t>
            </a:r>
          </a:p>
          <a:p>
            <a:r>
              <a:rPr lang="en-US" altLang="en-US" sz="1600" dirty="0"/>
              <a:t>Delay between when technology is developed and when it becomes affordable for use in custom electronics means that there is room for growth over the next ten years.</a:t>
            </a:r>
          </a:p>
        </p:txBody>
      </p:sp>
      <p:pic>
        <p:nvPicPr>
          <p:cNvPr id="11267" name="Picture 3" descr="pasted-image.png">
            <a:extLst>
              <a:ext uri="{FF2B5EF4-FFF2-40B4-BE49-F238E27FC236}">
                <a16:creationId xmlns:a16="http://schemas.microsoft.com/office/drawing/2014/main" id="{C0647420-E762-4F43-888F-5D826AD6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244" y="3637921"/>
            <a:ext cx="3708053" cy="267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 descr="pasted-image.png">
            <a:extLst>
              <a:ext uri="{FF2B5EF4-FFF2-40B4-BE49-F238E27FC236}">
                <a16:creationId xmlns:a16="http://schemas.microsoft.com/office/drawing/2014/main" id="{CDE3A4F0-F7DB-B642-AA3D-1C35B8AFA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58" y="3637921"/>
            <a:ext cx="4433763" cy="284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1915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737247E0-A629-164B-919C-811F45000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Trends - data transport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F162A3-0051-0641-A33B-C75103595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matters is not only what technology exists but also whether it marketable and affordable.</a:t>
            </a:r>
          </a:p>
        </p:txBody>
      </p:sp>
      <p:pic>
        <p:nvPicPr>
          <p:cNvPr id="7170" name="Picture 2" descr="pasted-image.tiff">
            <a:extLst>
              <a:ext uri="{FF2B5EF4-FFF2-40B4-BE49-F238E27FC236}">
                <a16:creationId xmlns:a16="http://schemas.microsoft.com/office/drawing/2014/main" id="{423AA8B9-1057-164D-9FE0-2BA10540A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113" y="1949015"/>
            <a:ext cx="6262575" cy="436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23656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55A10EB9-D37A-B140-99F7-A5DE07D90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What would we expect to be happening?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84EAF7B-9C3A-BE43-B88D-69006A96B5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If we extrapolate current trends:</a:t>
            </a:r>
          </a:p>
          <a:p>
            <a:pPr lvl="1">
              <a:buFontTx/>
              <a:buChar char="–"/>
            </a:pPr>
            <a:r>
              <a:rPr lang="en-US" altLang="en-US" dirty="0"/>
              <a:t>CPUs are becoming more powerful but the performance that matters for online systems is achieved mainly through doing more in parallel rather than improvements in per-core performance.</a:t>
            </a:r>
          </a:p>
          <a:p>
            <a:pPr lvl="1">
              <a:buFontTx/>
              <a:buChar char="–"/>
            </a:pPr>
            <a:r>
              <a:rPr lang="en-US" altLang="en-US" dirty="0"/>
              <a:t>FPGA performance, affordability and usability are still improving.</a:t>
            </a:r>
          </a:p>
          <a:p>
            <a:pPr lvl="1">
              <a:buFontTx/>
              <a:buChar char="–"/>
            </a:pPr>
            <a:r>
              <a:rPr lang="en-US" altLang="en-US" dirty="0"/>
              <a:t>IO and serial network bandwidth still seem to be growing exponentially.</a:t>
            </a:r>
          </a:p>
          <a:p>
            <a:r>
              <a:rPr lang="en-US" altLang="en-US" dirty="0"/>
              <a:t>It is time to revisit the ideas that have dominated nuclear physics detector readout for the past twenty or thirty years.</a:t>
            </a:r>
          </a:p>
          <a:p>
            <a:pPr lvl="1"/>
            <a:r>
              <a:rPr lang="en-US" altLang="en-US" dirty="0"/>
              <a:t>Move things that we moved from hardware to software 25 years ago back into hardware (or at least firmware).</a:t>
            </a:r>
          </a:p>
          <a:p>
            <a:pPr lvl="1"/>
            <a:r>
              <a:rPr lang="en-US" altLang="en-US" dirty="0"/>
              <a:t>Reevaluate the use of busses – serial links may be more cost effective.</a:t>
            </a:r>
          </a:p>
          <a:p>
            <a:pPr lvl="1"/>
            <a:r>
              <a:rPr lang="en-US" altLang="en-US" dirty="0"/>
              <a:t>Reevaluate data flow.</a:t>
            </a:r>
          </a:p>
        </p:txBody>
      </p:sp>
    </p:spTree>
    <p:extLst>
      <p:ext uri="{BB962C8B-B14F-4D97-AF65-F5344CB8AC3E}">
        <p14:creationId xmlns:p14="http://schemas.microsoft.com/office/powerpoint/2010/main" val="6922011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21C3-A407-A647-867E-B41BF06CD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In traditional triggered readout:</a:t>
            </a:r>
          </a:p>
          <a:p>
            <a:pPr lvl="1"/>
            <a:r>
              <a:rPr lang="en-US" sz="1400" dirty="0"/>
              <a:t>Data is digitized into buffers and a trigger, per event, starts readout. </a:t>
            </a:r>
          </a:p>
          <a:p>
            <a:pPr lvl="1"/>
            <a:r>
              <a:rPr lang="en-US" sz="1400" dirty="0"/>
              <a:t>Parts of events are transported through the DAQ to an event builder where they are assembled into events.</a:t>
            </a:r>
          </a:p>
          <a:p>
            <a:pPr lvl="1"/>
            <a:r>
              <a:rPr lang="en-US" sz="1400" dirty="0"/>
              <a:t>At each stage the flow of data is controlled by “back pressure”.</a:t>
            </a:r>
          </a:p>
          <a:p>
            <a:pPr lvl="1"/>
            <a:r>
              <a:rPr lang="en-US" sz="1400" dirty="0"/>
              <a:t>Data is organized sequentially by event.</a:t>
            </a:r>
          </a:p>
          <a:p>
            <a:pPr lvl="1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61314-8752-E54A-864D-16921785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Streaming mode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387DB-7289-1F4E-92BB-2B5BB92AE0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641FA-A2F3-744D-A46F-26D17E344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53" y="804720"/>
            <a:ext cx="3349243" cy="15041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4F61CD0-637E-954D-A430-BB7D736A103A}"/>
              </a:ext>
            </a:extLst>
          </p:cNvPr>
          <p:cNvGrpSpPr/>
          <p:nvPr/>
        </p:nvGrpSpPr>
        <p:grpSpPr>
          <a:xfrm>
            <a:off x="308919" y="3818018"/>
            <a:ext cx="8464376" cy="2499797"/>
            <a:chOff x="308919" y="3818018"/>
            <a:chExt cx="8464376" cy="24997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FC8539-5738-704B-969C-8D7024E6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4052" y="3818018"/>
              <a:ext cx="3349243" cy="24997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97B1DE-48F0-0544-821F-3A5955EB84D5}"/>
                </a:ext>
              </a:extLst>
            </p:cNvPr>
            <p:cNvSpPr/>
            <p:nvPr/>
          </p:nvSpPr>
          <p:spPr>
            <a:xfrm>
              <a:off x="308919" y="4073280"/>
              <a:ext cx="4720282" cy="2185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In a Streaming readout:</a:t>
              </a:r>
              <a:endPara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>
                  <a:solidFill>
                    <a:srgbClr val="000000"/>
                  </a:solidFill>
                  <a:cs typeface="Arial" panose="020B0604020202020204" pitchFamily="34" charset="0"/>
                </a:rPr>
                <a:t>Data</a:t>
              </a: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</a:t>
              </a:r>
              <a:r>
                <a:rPr lang="en-US" sz="1400" dirty="0"/>
                <a:t>is read continuously from all channels.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Validation checks at source reject noise and suppress empty channels.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The data then flows unimpeded in parallel channels to storage or a local compute resource.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Data flow is controlled at source.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Data is organized in multiple dimensions by channel and time.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21FA4B-8EB4-7F4F-A993-93015A9A1A4B}"/>
              </a:ext>
            </a:extLst>
          </p:cNvPr>
          <p:cNvGrpSpPr/>
          <p:nvPr/>
        </p:nvGrpSpPr>
        <p:grpSpPr>
          <a:xfrm>
            <a:off x="308917" y="2385562"/>
            <a:ext cx="8464379" cy="1446150"/>
            <a:chOff x="308917" y="2385562"/>
            <a:chExt cx="8464379" cy="1446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B4B67E-E977-9846-A61A-0ADCE0D99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4053" y="2385562"/>
              <a:ext cx="3349243" cy="135576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474D06-1ACE-8943-B42D-468A792DC530}"/>
                </a:ext>
              </a:extLst>
            </p:cNvPr>
            <p:cNvSpPr/>
            <p:nvPr/>
          </p:nvSpPr>
          <p:spPr>
            <a:xfrm>
              <a:off x="308917" y="3351581"/>
              <a:ext cx="4983517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A variation increases bandwidth by moving blocks of events.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7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69F6-504E-8E40-96FC-0F15324A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Streaming 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61405F-E066-9642-9FFB-5A09A112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5910578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lack of a trigger means that: </a:t>
            </a:r>
          </a:p>
          <a:p>
            <a:pPr lvl="1"/>
            <a:r>
              <a:rPr lang="en-US" dirty="0"/>
              <a:t>Potentially useful physics is not discarded.</a:t>
            </a:r>
          </a:p>
          <a:p>
            <a:pPr lvl="1"/>
            <a:r>
              <a:rPr lang="en-US" dirty="0"/>
              <a:t>Run groups of experiments in parallel.</a:t>
            </a:r>
          </a:p>
          <a:p>
            <a:pPr lvl="1"/>
            <a:r>
              <a:rPr lang="en-US" dirty="0"/>
              <a:t>The system is simplified.</a:t>
            </a:r>
          </a:p>
          <a:p>
            <a:pPr lvl="1"/>
            <a:r>
              <a:rPr lang="en-US" dirty="0"/>
              <a:t>Readout speed is independent of detector response time.</a:t>
            </a:r>
          </a:p>
          <a:p>
            <a:pPr lvl="1"/>
            <a:r>
              <a:rPr lang="en-US" dirty="0"/>
              <a:t>Flow control at data source not via backpressure.</a:t>
            </a:r>
          </a:p>
          <a:p>
            <a:r>
              <a:rPr lang="en-US" dirty="0"/>
              <a:t>Parallel timestamped streams mean:</a:t>
            </a:r>
          </a:p>
          <a:p>
            <a:pPr lvl="1"/>
            <a:r>
              <a:rPr lang="en-US" dirty="0"/>
              <a:t>System is robust against minor hardware or firmware glitches.</a:t>
            </a:r>
          </a:p>
          <a:p>
            <a:pPr lvl="1"/>
            <a:r>
              <a:rPr lang="en-US" dirty="0"/>
              <a:t>Can use different analysis techniques such as looking for hit patterns rather than reconstructing events.</a:t>
            </a:r>
          </a:p>
          <a:p>
            <a:r>
              <a:rPr lang="en-US" dirty="0"/>
              <a:t>Requires robust and accurate time stamp generation and distribution.</a:t>
            </a:r>
          </a:p>
          <a:p>
            <a:pPr lvl="1"/>
            <a:r>
              <a:rPr lang="en-US" dirty="0"/>
              <a:t>Is still a simpler task than an online trigger.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220C2-716D-B84D-98AE-1C24695EF4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E59FE5C-BE7F-CE45-9D67-152BDC514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35" y="966055"/>
            <a:ext cx="2677391" cy="35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98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3EA6-31B7-BB49-B008-603453FB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streaming readout solve?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A627E-A217-5D4D-8550-C7799326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TDIS</a:t>
            </a:r>
          </a:p>
          <a:p>
            <a:pPr lvl="1"/>
            <a:r>
              <a:rPr lang="en-US" dirty="0"/>
              <a:t>High data rate from TPC handled as parallel streams – no one stream handles the full rate.</a:t>
            </a:r>
          </a:p>
          <a:p>
            <a:pPr lvl="1"/>
            <a:r>
              <a:rPr lang="en-US" dirty="0"/>
              <a:t>Electron data is it’s own stream and is matched up with proton candidates offline – removes high rate event building issue.</a:t>
            </a:r>
          </a:p>
          <a:p>
            <a:r>
              <a:rPr lang="en-US" dirty="0"/>
              <a:t>SoLID</a:t>
            </a:r>
          </a:p>
          <a:p>
            <a:pPr lvl="1"/>
            <a:r>
              <a:rPr lang="en-US" dirty="0"/>
              <a:t>High rates from GEMs handled in parallel – no event building.</a:t>
            </a:r>
          </a:p>
          <a:p>
            <a:pPr lvl="1"/>
            <a:r>
              <a:rPr lang="en-US" dirty="0"/>
              <a:t>Sector edge effects and correlation with other detectors is handled in software offline.</a:t>
            </a:r>
          </a:p>
          <a:p>
            <a:r>
              <a:rPr lang="en-US" dirty="0"/>
              <a:t>EIC</a:t>
            </a:r>
          </a:p>
          <a:p>
            <a:pPr lvl="1"/>
            <a:r>
              <a:rPr lang="en-US" dirty="0"/>
              <a:t>All of the above.</a:t>
            </a:r>
          </a:p>
          <a:p>
            <a:pPr lvl="1"/>
            <a:r>
              <a:rPr lang="en-US" dirty="0"/>
              <a:t>New data analysis modes – for example looking statistically at hit distributions instead of event-by-event analysis.</a:t>
            </a:r>
          </a:p>
          <a:p>
            <a:pPr lvl="2"/>
            <a:r>
              <a:rPr lang="en-US" dirty="0"/>
              <a:t>Analogy – crystallography looks at diffraction patterns rather than ray tracing every x-ray through a crystal.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C9F12-13EB-D74F-A00F-B13A42124E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62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0A508-4B05-B648-91B2-5D7547AD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5" y="826678"/>
            <a:ext cx="7308667" cy="5481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5F6961-8ED1-B048-91F7-0EF4DD34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of the art – </a:t>
            </a:r>
            <a:r>
              <a:rPr lang="en-US" dirty="0" err="1"/>
              <a:t>sPHENIX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00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AF197-3E67-3E47-8D28-9773F440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5" y="871044"/>
            <a:ext cx="7463481" cy="5597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5E08F-CD8C-2E49-B3F5-FAB835C9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of the art – </a:t>
            </a:r>
            <a:r>
              <a:rPr lang="en-US" dirty="0" err="1"/>
              <a:t>sPHENIX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23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31F0EB-99C1-0441-94F7-07DEA20E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of the art - </a:t>
            </a:r>
            <a:r>
              <a:rPr lang="en-US" dirty="0" err="1"/>
              <a:t>LHCb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7097D-6414-7A48-A17E-232304ACA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294" y="966788"/>
            <a:ext cx="7175500" cy="5381625"/>
          </a:xfrm>
        </p:spPr>
      </p:pic>
    </p:spTree>
    <p:extLst>
      <p:ext uri="{BB962C8B-B14F-4D97-AF65-F5344CB8AC3E}">
        <p14:creationId xmlns:p14="http://schemas.microsoft.com/office/powerpoint/2010/main" val="1397450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E4D07900-313B-974E-B4F2-340AF0A1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Data acquisition for big experiments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16CA364-7439-B44B-9F00-64AAAABF0C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00038" y="1092200"/>
            <a:ext cx="4640262" cy="4851400"/>
          </a:xfrm>
        </p:spPr>
        <p:txBody>
          <a:bodyPr/>
          <a:lstStyle/>
          <a:p>
            <a:pPr marL="268288" indent="-228600" eaLnBrk="1"/>
            <a:r>
              <a:rPr lang="en-US" altLang="en-US" dirty="0"/>
              <a:t>Detecting hardware is physically distributed within the detector so we need to: </a:t>
            </a:r>
          </a:p>
          <a:p>
            <a:pPr marL="687388" lvl="1" indent="-190500" eaLnBrk="1">
              <a:buFontTx/>
              <a:buChar char="–"/>
            </a:pPr>
            <a:r>
              <a:rPr lang="en-US" altLang="en-US" dirty="0"/>
              <a:t>Log where the data came from (and when).</a:t>
            </a:r>
          </a:p>
          <a:p>
            <a:pPr marL="687388" lvl="1" indent="-190500" eaLnBrk="1">
              <a:buFontTx/>
              <a:buChar char="–"/>
            </a:pPr>
            <a:r>
              <a:rPr lang="en-US" altLang="en-US" dirty="0"/>
              <a:t>Gather all of the data from one event together.</a:t>
            </a:r>
          </a:p>
          <a:p>
            <a:pPr marL="268288" indent="-228600" eaLnBrk="1"/>
            <a:r>
              <a:rPr lang="en-US" altLang="en-US" dirty="0"/>
              <a:t>Experiments run for months or years so need :</a:t>
            </a:r>
          </a:p>
          <a:p>
            <a:pPr marL="687388" lvl="1" indent="-190500" eaLnBrk="1">
              <a:buFontTx/>
              <a:buChar char="–"/>
            </a:pPr>
            <a:r>
              <a:rPr lang="en-US" altLang="en-US" dirty="0"/>
              <a:t>Stability.</a:t>
            </a:r>
          </a:p>
          <a:p>
            <a:pPr marL="687388" lvl="1" indent="-190500" eaLnBrk="1">
              <a:buFontTx/>
              <a:buChar char="–"/>
            </a:pPr>
            <a:r>
              <a:rPr lang="en-US" altLang="en-US" dirty="0"/>
              <a:t>Control - to start and stop the whole system.</a:t>
            </a:r>
          </a:p>
          <a:p>
            <a:pPr marL="687388" lvl="1" indent="-190500" eaLnBrk="1">
              <a:buFontTx/>
              <a:buChar char="–"/>
            </a:pPr>
            <a:r>
              <a:rPr lang="en-US" altLang="en-US" dirty="0"/>
              <a:t>Monitor conditions under which data was taken.</a:t>
            </a:r>
          </a:p>
        </p:txBody>
      </p:sp>
      <p:pic>
        <p:nvPicPr>
          <p:cNvPr id="9219" name="Picture 3" descr="image.png">
            <a:extLst>
              <a:ext uri="{FF2B5EF4-FFF2-40B4-BE49-F238E27FC236}">
                <a16:creationId xmlns:a16="http://schemas.microsoft.com/office/drawing/2014/main" id="{D2FC7B04-5273-5B48-9DE2-AC93B448E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694" y="874230"/>
            <a:ext cx="3703104" cy="277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5E466-9B6F-CD45-A6FE-5D9F59D8B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858" y="4050055"/>
            <a:ext cx="2834776" cy="2255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4768A-5AA3-9446-BF67-756E24E72C01}"/>
              </a:ext>
            </a:extLst>
          </p:cNvPr>
          <p:cNvSpPr txBox="1"/>
          <p:nvPr/>
        </p:nvSpPr>
        <p:spPr>
          <a:xfrm>
            <a:off x="5557858" y="3651022"/>
            <a:ext cx="17828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976331"/>
                </a:solidFill>
                <a:latin typeface="Avenir Medium Oblique" panose="02000503020000020003" pitchFamily="2" charset="0"/>
              </a:rPr>
              <a:t>Clas12/Hall B Detector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950E9-A7A5-0A43-9DC4-D593DE7C1948}"/>
              </a:ext>
            </a:extLst>
          </p:cNvPr>
          <p:cNvSpPr txBox="1"/>
          <p:nvPr/>
        </p:nvSpPr>
        <p:spPr>
          <a:xfrm>
            <a:off x="5446024" y="1210258"/>
            <a:ext cx="17604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976331"/>
                </a:solidFill>
                <a:latin typeface="Avenir Medium Oblique" panose="02000503020000020003" pitchFamily="2" charset="0"/>
              </a:rPr>
              <a:t>GlueX/Hall D Detector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87" dirty="0"/>
              <a:t>Rad hard detector interfaces convert detector signals into serial stream.</a:t>
            </a:r>
          </a:p>
          <a:p>
            <a:r>
              <a:rPr lang="en-US" sz="1687" dirty="0"/>
              <a:t>Stream processor – “smart” FPGA and maybe CPU equipped electronics processes the raw stream to reduce data rate.</a:t>
            </a:r>
          </a:p>
          <a:p>
            <a:r>
              <a:rPr lang="en-US" sz="1687" dirty="0"/>
              <a:t>Stream aggregator - since there will be many streams need to reduce the number of cables</a:t>
            </a:r>
          </a:p>
          <a:p>
            <a:pPr lvl="1"/>
            <a:r>
              <a:rPr lang="en-US" sz="1687" dirty="0"/>
              <a:t>Note : this is NOT event building, this is pushing more than one stream down a single fiber.</a:t>
            </a:r>
          </a:p>
          <a:p>
            <a:r>
              <a:rPr lang="en-US" sz="1887" dirty="0"/>
              <a:t>Modularity allows growth from small to large systems.</a:t>
            </a:r>
          </a:p>
          <a:p>
            <a:pPr lvl="1"/>
            <a:r>
              <a:rPr lang="en-US" sz="1687" dirty="0"/>
              <a:t>If the fiber protocol is a network standard like Ethernet we connect directly to a switch.</a:t>
            </a:r>
          </a:p>
          <a:p>
            <a:pPr lvl="1"/>
            <a:r>
              <a:rPr lang="en-US" sz="1687" dirty="0"/>
              <a:t>If not then we will provide a PCI card to put in the storage node(s).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Generic stream based readout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37E50-80AE-1943-AC59-F88471C6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634" y="902005"/>
            <a:ext cx="3278166" cy="54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4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08DD-06A5-6C44-9132-2E36C217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6" dirty="0"/>
              <a:t>Raw data from the detector is continuously streamed</a:t>
            </a:r>
          </a:p>
          <a:p>
            <a:r>
              <a:rPr lang="en-US" sz="1406" dirty="0"/>
              <a:t>A very basic trigger is be used to reject time periods unassociated with events.</a:t>
            </a:r>
          </a:p>
          <a:p>
            <a:r>
              <a:rPr lang="en-US" sz="1406" dirty="0"/>
              <a:t>The SP can reject noise and “zero suppress”.</a:t>
            </a:r>
          </a:p>
          <a:p>
            <a:r>
              <a:rPr lang="en-US" sz="1406" dirty="0"/>
              <a:t>Data packets are packed into an efficient standard format and sent over a standard hardware interface.</a:t>
            </a:r>
          </a:p>
          <a:p>
            <a:pPr lvl="1"/>
            <a:r>
              <a:rPr lang="en-US" sz="1206" dirty="0"/>
              <a:t>If all components use the same hardware interface and format we have a “plug and play” system!!</a:t>
            </a:r>
          </a:p>
          <a:p>
            <a:r>
              <a:rPr lang="en-US" sz="1406" dirty="0"/>
              <a:t>Individual components should be cheap!</a:t>
            </a:r>
          </a:p>
          <a:p>
            <a:pPr lvl="1"/>
            <a:r>
              <a:rPr lang="en-US" sz="1206" dirty="0"/>
              <a:t>One of out VXS crates with support boards such as CPU and trigger cards costs ~$90k!</a:t>
            </a:r>
          </a:p>
          <a:p>
            <a:r>
              <a:rPr lang="en-US" sz="1406" dirty="0"/>
              <a:t>Stream via a </a:t>
            </a:r>
            <a:r>
              <a:rPr lang="en-US" sz="1406" dirty="0" err="1"/>
              <a:t>CoTS</a:t>
            </a:r>
            <a:r>
              <a:rPr lang="en-US" sz="1406" dirty="0"/>
              <a:t> standard like Ethernet?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2D314-207E-8D4A-8D49-6352657B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Concept- hardware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D9D79-69F8-634D-A1EB-D4A3680A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207" y="868241"/>
            <a:ext cx="3868120" cy="38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26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8B46-0DFA-1F4E-9DF6-F2F5B134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6" dirty="0"/>
              <a:t>Packets containing data are stored indexed by time and channel.</a:t>
            </a:r>
          </a:p>
          <a:p>
            <a:r>
              <a:rPr lang="en-US" sz="1406" dirty="0"/>
              <a:t>How to store and process data in this form? We are used to 1D files of events, this is a 2D structure indexed by detector and time. </a:t>
            </a:r>
          </a:p>
          <a:p>
            <a:r>
              <a:rPr lang="en-US" sz="1406" dirty="0"/>
              <a:t>Reconstruction software requests data for a particular channel based on a time window where the data associated with an interaction is likely to be found.</a:t>
            </a:r>
          </a:p>
          <a:p>
            <a:r>
              <a:rPr lang="en-US" sz="1406" dirty="0"/>
              <a:t>In this example triggers 2 and 3  close together.</a:t>
            </a:r>
          </a:p>
          <a:p>
            <a:pPr lvl="1"/>
            <a:r>
              <a:rPr lang="en-US" sz="1406" dirty="0"/>
              <a:t>The request for trigger 3 gets part of trigger 2 data from detector 3.</a:t>
            </a:r>
          </a:p>
          <a:p>
            <a:pPr lvl="1"/>
            <a:r>
              <a:rPr lang="en-US" sz="1406" dirty="0"/>
              <a:t>In this case it is resolved because that data appears too early in the region of interest to be from the trigger 3 event.</a:t>
            </a:r>
          </a:p>
          <a:p>
            <a:r>
              <a:rPr lang="en-US" sz="1406" dirty="0"/>
              <a:t>Note that this does not represent a layout in storage. Areas where there is no data would be compressed.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06134-2412-F14F-9759-ED2522D2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 - software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E919E-5C40-0C48-8B71-76E48480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01" y="1631447"/>
            <a:ext cx="4034972" cy="31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28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D01D-6870-E448-97FA-577B4419C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700" dirty="0"/>
              <a:t>In many experiments someone builds a detector and someone else has to figure out how to read it out and integrate it into the DAQ. </a:t>
            </a:r>
          </a:p>
          <a:p>
            <a:r>
              <a:rPr lang="en-US" sz="1700" dirty="0"/>
              <a:t>With a streaming system each detector generates one, or more independent data streams in a standard format – plug and play.</a:t>
            </a:r>
          </a:p>
          <a:p>
            <a:r>
              <a:rPr lang="en-US" sz="1700" dirty="0"/>
              <a:t>Avoid generating data that is costly to process:</a:t>
            </a:r>
          </a:p>
          <a:p>
            <a:pPr lvl="1"/>
            <a:r>
              <a:rPr lang="en-US" sz="1700" dirty="0"/>
              <a:t>Tracking in weird magnetic fields.</a:t>
            </a:r>
          </a:p>
          <a:p>
            <a:pPr lvl="1"/>
            <a:r>
              <a:rPr lang="en-US" sz="1700" dirty="0"/>
              <a:t>Data packed in a convoluted way.</a:t>
            </a:r>
          </a:p>
          <a:p>
            <a:pPr lvl="1"/>
            <a:r>
              <a:rPr lang="en-US" sz="1700" dirty="0"/>
              <a:t>Segmented detectors that have a lot of overlap between sectors.</a:t>
            </a:r>
          </a:p>
          <a:p>
            <a:pPr lvl="1"/>
            <a:r>
              <a:rPr lang="en-US" sz="1700" dirty="0"/>
              <a:t>Detectors where the bulk of the data is generated by a few high bandwidth streams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AEC67-21AA-F247-9CD7-3F0982AC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Integrated readout and detector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6C04C-D277-EF44-9F87-2573C241D1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04FE80-514E-0E42-BA35-2E2C30510591}"/>
              </a:ext>
            </a:extLst>
          </p:cNvPr>
          <p:cNvGrpSpPr/>
          <p:nvPr/>
        </p:nvGrpSpPr>
        <p:grpSpPr>
          <a:xfrm>
            <a:off x="5333761" y="1089766"/>
            <a:ext cx="3300412" cy="2476393"/>
            <a:chOff x="5614988" y="3806356"/>
            <a:chExt cx="3300412" cy="24763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55C7C9-7B9A-5D46-9596-7C267093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4988" y="3806356"/>
              <a:ext cx="3300412" cy="19065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439F3B-B8CC-D140-9E3D-5E04076A1D02}"/>
                </a:ext>
              </a:extLst>
            </p:cNvPr>
            <p:cNvSpPr txBox="1"/>
            <p:nvPr/>
          </p:nvSpPr>
          <p:spPr>
            <a:xfrm>
              <a:off x="5614988" y="5636418"/>
              <a:ext cx="3300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Here tracking is done outside the field to reduce processing cost.</a:t>
              </a:r>
            </a:p>
          </p:txBody>
        </p: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2D9CD843-26F8-334E-ADF8-94C583B9E6C7}"/>
                </a:ext>
              </a:extLst>
            </p:cNvPr>
            <p:cNvSpPr/>
            <p:nvPr/>
          </p:nvSpPr>
          <p:spPr>
            <a:xfrm>
              <a:off x="5614988" y="3806356"/>
              <a:ext cx="3300412" cy="2476393"/>
            </a:xfrm>
            <a:prstGeom prst="frame">
              <a:avLst>
                <a:gd name="adj1" fmla="val 12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5761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8401-CD12-0147-8A5B-7232A7FD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 we go from here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0D4C-9311-C74E-A20B-80F2FFD2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969" dirty="0"/>
              <a:t>JLab has several proposals, TDIS and SoLID are examples, that would benefit from streaming mode readout. </a:t>
            </a:r>
          </a:p>
          <a:p>
            <a:r>
              <a:rPr lang="en-US" sz="1969" dirty="0"/>
              <a:t>The technology, both hardware and software is available and affordable to allow us to move to this mode.</a:t>
            </a:r>
          </a:p>
          <a:p>
            <a:pPr lvl="1"/>
            <a:r>
              <a:rPr lang="en-US" sz="1969" dirty="0"/>
              <a:t>Proven by LHC readout and adopted at other labs.</a:t>
            </a:r>
          </a:p>
          <a:p>
            <a:pPr lvl="1"/>
            <a:r>
              <a:rPr lang="en-US" sz="1969" dirty="0"/>
              <a:t>Simpler and more robust than the current readout mode.</a:t>
            </a:r>
          </a:p>
          <a:p>
            <a:pPr lvl="1"/>
            <a:r>
              <a:rPr lang="en-US" sz="1969" dirty="0"/>
              <a:t>Other advantages over pipeline readout already mentioned.</a:t>
            </a:r>
          </a:p>
          <a:p>
            <a:r>
              <a:rPr lang="en-US" sz="1969" dirty="0"/>
              <a:t>We will develop a test stand to investigate techniques and technologies.</a:t>
            </a:r>
          </a:p>
          <a:p>
            <a:r>
              <a:rPr lang="en-US" sz="1969" dirty="0"/>
              <a:t>We will develop a way to integrate legacy hardware – CLAS12?</a:t>
            </a:r>
          </a:p>
          <a:p>
            <a:r>
              <a:rPr lang="en-US" sz="1969" dirty="0"/>
              <a:t>The goal is to use this mode for TDIS.</a:t>
            </a:r>
          </a:p>
          <a:p>
            <a:r>
              <a:rPr lang="en-US" sz="1969" dirty="0"/>
              <a:t>If pilot system is successful:</a:t>
            </a:r>
          </a:p>
          <a:p>
            <a:pPr lvl="1"/>
            <a:r>
              <a:rPr lang="en-US" sz="1969" dirty="0"/>
              <a:t>Investigate moving CLAS12 and GlueX to this mode.</a:t>
            </a:r>
          </a:p>
          <a:p>
            <a:pPr lvl="1"/>
            <a:r>
              <a:rPr lang="en-US" sz="1969" dirty="0"/>
              <a:t>Use for SoLID and future JLab experiments.</a:t>
            </a:r>
          </a:p>
          <a:p>
            <a:pPr lvl="2"/>
            <a:r>
              <a:rPr lang="en-US" sz="1969" dirty="0"/>
              <a:t>I hope we may see new or modified proposals based on this.</a:t>
            </a:r>
          </a:p>
          <a:p>
            <a:pPr lvl="1"/>
            <a:r>
              <a:rPr lang="en-US" sz="1969" dirty="0"/>
              <a:t>Use for EIC?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51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604" y="1994750"/>
            <a:ext cx="6675500" cy="29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 JLab TDIS TPC test stand using SAMPA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749435"/>
          </a:xfrm>
        </p:spPr>
        <p:txBody>
          <a:bodyPr>
            <a:normAutofit/>
          </a:bodyPr>
          <a:lstStyle/>
          <a:p>
            <a:r>
              <a:rPr lang="en-US" sz="1800" b="1" dirty="0"/>
              <a:t>Fast Track test stand</a:t>
            </a:r>
            <a:r>
              <a:rPr lang="en-US" sz="1800" dirty="0"/>
              <a:t>– use as many components of the ALICE TPC readout/control chain as possible</a:t>
            </a:r>
          </a:p>
          <a:p>
            <a:pPr lvl="1"/>
            <a:r>
              <a:rPr lang="en-US" sz="1600" dirty="0"/>
              <a:t>Validate use of SAMPA for TDIS</a:t>
            </a:r>
          </a:p>
          <a:p>
            <a:pPr lvl="1"/>
            <a:r>
              <a:rPr lang="en-US" sz="1600" dirty="0"/>
              <a:t>Experience reading a detector in streaming mode</a:t>
            </a:r>
          </a:p>
          <a:p>
            <a:pPr lvl="1"/>
            <a:r>
              <a:rPr lang="en-US" sz="1600" dirty="0"/>
              <a:t>Guide future R&amp;D effort in this area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95080" y="3010600"/>
            <a:ext cx="3412038" cy="2160489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9"/>
          </a:p>
        </p:txBody>
      </p:sp>
      <p:sp>
        <p:nvSpPr>
          <p:cNvPr id="8" name="TextBox 7"/>
          <p:cNvSpPr txBox="1"/>
          <p:nvPr/>
        </p:nvSpPr>
        <p:spPr>
          <a:xfrm>
            <a:off x="444451" y="5295562"/>
            <a:ext cx="2877124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7" u="sng" dirty="0"/>
              <a:t>FEC – Front End Card</a:t>
            </a:r>
          </a:p>
          <a:p>
            <a:r>
              <a:rPr lang="en-US" sz="1687" u="sng" dirty="0"/>
              <a:t>CRU – Common Readout Unit</a:t>
            </a:r>
          </a:p>
          <a:p>
            <a:r>
              <a:rPr lang="en-US" sz="1687" dirty="0"/>
              <a:t>DCS – Detector Control System</a:t>
            </a:r>
          </a:p>
          <a:p>
            <a:r>
              <a:rPr lang="en-US" sz="1687" dirty="0"/>
              <a:t>LTU – Local Trigger 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478D2-E2E2-ED43-BE0A-A4DE4624D0B0}"/>
              </a:ext>
            </a:extLst>
          </p:cNvPr>
          <p:cNvSpPr txBox="1"/>
          <p:nvPr/>
        </p:nvSpPr>
        <p:spPr>
          <a:xfrm>
            <a:off x="3476296" y="4838084"/>
            <a:ext cx="155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Rad. hardened</a:t>
            </a:r>
          </a:p>
        </p:txBody>
      </p:sp>
    </p:spTree>
    <p:extLst>
      <p:ext uri="{BB962C8B-B14F-4D97-AF65-F5344CB8AC3E}">
        <p14:creationId xmlns:p14="http://schemas.microsoft.com/office/powerpoint/2010/main" val="1965468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JLab – DAQ and Electronics R&amp;D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CF2652-0009-4F4B-81AC-01ED34B5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5214426" cy="5381694"/>
          </a:xfrm>
        </p:spPr>
        <p:txBody>
          <a:bodyPr>
            <a:normAutofit/>
          </a:bodyPr>
          <a:lstStyle/>
          <a:p>
            <a:r>
              <a:rPr lang="en-US" sz="1800" dirty="0"/>
              <a:t>The VTP board is able to read 250 MHz </a:t>
            </a:r>
            <a:r>
              <a:rPr lang="en-US" sz="1800" dirty="0" err="1"/>
              <a:t>fADC</a:t>
            </a:r>
            <a:r>
              <a:rPr lang="en-US" sz="1800" dirty="0"/>
              <a:t> via the VXS serial backplane and stream the data out over the front panel transceivers.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Read a crate in this mode.</a:t>
            </a:r>
          </a:p>
          <a:p>
            <a:pPr lvl="1"/>
            <a:r>
              <a:rPr lang="en-US" sz="1800" dirty="0"/>
              <a:t>Zero suppression logic</a:t>
            </a:r>
          </a:p>
          <a:p>
            <a:pPr lvl="1"/>
            <a:r>
              <a:rPr lang="en-US" sz="1800" dirty="0"/>
              <a:t>Flow control</a:t>
            </a:r>
          </a:p>
          <a:p>
            <a:pPr lvl="1"/>
            <a:r>
              <a:rPr lang="en-US" sz="1800" dirty="0"/>
              <a:t>What comes out on the front panel fiber?</a:t>
            </a:r>
          </a:p>
          <a:p>
            <a:pPr lvl="1"/>
            <a:r>
              <a:rPr lang="en-US" sz="1800" dirty="0"/>
              <a:t>How to interface with DAQ?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Read out some detectors in streaming mode!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Integrate with TDIS test-stand.</a:t>
            </a:r>
          </a:p>
          <a:p>
            <a:pPr lvl="1"/>
            <a:r>
              <a:rPr lang="en-US" sz="1800" dirty="0"/>
              <a:t>Can we replace the CRU </a:t>
            </a:r>
            <a:r>
              <a:rPr lang="en-US" sz="1800" dirty="0" err="1"/>
              <a:t>etc</a:t>
            </a:r>
            <a:r>
              <a:rPr lang="en-US" sz="1800" dirty="0"/>
              <a:t>?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Can we repackage to remove need for expensive VXS crates etc.</a:t>
            </a:r>
          </a:p>
          <a:p>
            <a:pPr marL="846744" lvl="1" indent="-361639"/>
            <a:r>
              <a:rPr lang="en-US" sz="1600" dirty="0"/>
              <a:t>Cheap system for university groups!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6263DBA-8248-2045-9D52-AA2E3B2B7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98535" y="826201"/>
            <a:ext cx="3545465" cy="26590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 descr="pasted-image.tiff">
            <a:extLst>
              <a:ext uri="{FF2B5EF4-FFF2-40B4-BE49-F238E27FC236}">
                <a16:creationId xmlns:a16="http://schemas.microsoft.com/office/drawing/2014/main" id="{1BD21839-13D2-B843-B822-BAFC24C2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535" y="3770200"/>
            <a:ext cx="3550097" cy="264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06BBA9-03BD-264F-91B9-5CE862B601E9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0" y="1981200"/>
            <a:ext cx="457200" cy="0"/>
          </a:xfrm>
          <a:prstGeom prst="straightConnector1">
            <a:avLst/>
          </a:prstGeom>
          <a:solidFill>
            <a:srgbClr val="C6E6E9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F0EB4B-1AE6-D645-9CD4-D2065C43E3DB}"/>
              </a:ext>
            </a:extLst>
          </p:cNvPr>
          <p:cNvCxnSpPr>
            <a:cxnSpLocks/>
          </p:cNvCxnSpPr>
          <p:nvPr/>
        </p:nvCxnSpPr>
        <p:spPr bwMode="auto">
          <a:xfrm>
            <a:off x="6477000" y="1981200"/>
            <a:ext cx="914400" cy="0"/>
          </a:xfrm>
          <a:prstGeom prst="straightConnector1">
            <a:avLst/>
          </a:prstGeom>
          <a:solidFill>
            <a:srgbClr val="C6E6E9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D4E8C8-2D71-D547-94E8-959F0B4C66B1}"/>
              </a:ext>
            </a:extLst>
          </p:cNvPr>
          <p:cNvCxnSpPr>
            <a:cxnSpLocks/>
          </p:cNvCxnSpPr>
          <p:nvPr/>
        </p:nvCxnSpPr>
        <p:spPr bwMode="auto">
          <a:xfrm>
            <a:off x="7467600" y="2438400"/>
            <a:ext cx="0" cy="609600"/>
          </a:xfrm>
          <a:prstGeom prst="straightConnector1">
            <a:avLst/>
          </a:prstGeom>
          <a:solidFill>
            <a:srgbClr val="C6E6E9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75121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B255D74D-AE7D-A641-B12C-152AA60E5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Summary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FA0A246-CC0A-C442-9004-81ECF06D346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822960"/>
            <a:ext cx="8229600" cy="5486400"/>
          </a:xfrm>
        </p:spPr>
        <p:txBody>
          <a:bodyPr/>
          <a:lstStyle/>
          <a:p>
            <a:pPr eaLnBrk="1"/>
            <a:r>
              <a:rPr lang="en-US" altLang="en-US"/>
              <a:t>Data acquisition is constantly challenging.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Technology changes all the time.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Physicists think up experiments with tougher requirements.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The boundary between hardware and software is fluid and depends on what is available when a system is implemented.</a:t>
            </a:r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There is always some R&amp;D time to discover new algorithms and techniques.</a:t>
            </a:r>
          </a:p>
          <a:p>
            <a:pPr marL="782638" lvl="1" indent="-285750" eaLnBrk="1">
              <a:buFontTx/>
              <a:buChar char="–"/>
            </a:pPr>
            <a:endParaRPr lang="en-US" altLang="en-US"/>
          </a:p>
          <a:p>
            <a:pPr marL="782638" lvl="1" indent="-285750" eaLnBrk="1">
              <a:buFontTx/>
              <a:buChar char="–"/>
            </a:pPr>
            <a:r>
              <a:rPr lang="en-US" altLang="en-US"/>
              <a:t>To be honest, we do it because it’s fun and we get to play with all of the cool toys!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66B73017-D261-3542-8C2C-937A0636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Expect the unexpected</a:t>
            </a: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7329ED0D-D485-7341-8547-883C2F3F0729}"/>
              </a:ext>
            </a:extLst>
          </p:cNvPr>
          <p:cNvSpPr txBox="1">
            <a:spLocks/>
          </p:cNvSpPr>
          <p:nvPr/>
        </p:nvSpPr>
        <p:spPr bwMode="auto">
          <a:xfrm>
            <a:off x="2816225" y="865188"/>
            <a:ext cx="6276975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Engineer: I told the Captain I'd have this analysis done in an hour. 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Scotty: How long will it really take? 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Engineer: An hour! 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Scotty: Och, you didn't tell him how long it would *really* take, did ya? 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Engineer: Well, of course I did. </a:t>
            </a:r>
          </a:p>
          <a:p>
            <a:pPr indent="0" eaLnBrk="1"/>
            <a:endParaRPr lang="en-US" altLang="en-US"/>
          </a:p>
          <a:p>
            <a:pPr indent="0" eaLnBrk="1"/>
            <a:r>
              <a:rPr lang="en-US" altLang="en-US"/>
              <a:t>Scotty: Och, laddie. You've got a lot to learn if you want people to think of you as a miracle worker. </a:t>
            </a:r>
          </a:p>
        </p:txBody>
      </p:sp>
      <p:pic>
        <p:nvPicPr>
          <p:cNvPr id="58371" name="Picture 3" descr="pasted-image.png">
            <a:extLst>
              <a:ext uri="{FF2B5EF4-FFF2-40B4-BE49-F238E27FC236}">
                <a16:creationId xmlns:a16="http://schemas.microsoft.com/office/drawing/2014/main" id="{1DA5AF1C-8747-984E-80CA-59EA5BFD7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904875"/>
            <a:ext cx="25527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3CC6616-6EB0-F44A-96CF-D2178AC2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Detector example, a scintillator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07FA8F6-ECF8-644A-8063-B63ECEEB7C0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52425" y="4043363"/>
            <a:ext cx="8228013" cy="2141537"/>
          </a:xfrm>
        </p:spPr>
        <p:txBody>
          <a:bodyPr/>
          <a:lstStyle/>
          <a:p>
            <a:pPr marL="365125" indent="-325438" eaLnBrk="1"/>
            <a:r>
              <a:rPr lang="en-US" altLang="en-US" sz="1900" dirty="0"/>
              <a:t>A particle deposits energy in a scintillating material that converts it into light.</a:t>
            </a:r>
          </a:p>
          <a:p>
            <a:pPr marL="365125" indent="-325438" eaLnBrk="1"/>
            <a:r>
              <a:rPr lang="en-US" altLang="en-US" sz="1900" dirty="0"/>
              <a:t>A Photo Multiplier Tube (PMT) converts the light into a pulse of electricity.</a:t>
            </a:r>
          </a:p>
          <a:p>
            <a:pPr marL="365125" indent="-325438" eaLnBrk="1"/>
            <a:r>
              <a:rPr lang="en-US" altLang="en-US" sz="1900" dirty="0"/>
              <a:t>The charge is captured to generate a voltage.</a:t>
            </a:r>
          </a:p>
          <a:p>
            <a:pPr marL="365125" indent="-325438" eaLnBrk="1"/>
            <a:r>
              <a:rPr lang="en-US" altLang="en-US" sz="1900" dirty="0"/>
              <a:t>An Analog to Digital Converter (ADC) measures the voltage as a digital value.</a:t>
            </a:r>
          </a:p>
        </p:txBody>
      </p:sp>
      <p:pic>
        <p:nvPicPr>
          <p:cNvPr id="10243" name="Picture 3" descr="image.png">
            <a:extLst>
              <a:ext uri="{FF2B5EF4-FFF2-40B4-BE49-F238E27FC236}">
                <a16:creationId xmlns:a16="http://schemas.microsoft.com/office/drawing/2014/main" id="{F6D8FA04-6672-0A4F-A6C7-DF5D794E5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313" y="714375"/>
            <a:ext cx="6443662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20140516-P5161085.jpeg">
            <a:extLst>
              <a:ext uri="{FF2B5EF4-FFF2-40B4-BE49-F238E27FC236}">
                <a16:creationId xmlns:a16="http://schemas.microsoft.com/office/drawing/2014/main" id="{41DA05A0-8264-C449-AC8D-977038B4F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1419225"/>
            <a:ext cx="5718175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9C1979F7-BBA4-A647-A360-3519F4F1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Picture of test scintillators in hall-D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BA5DCAEB-FE27-2347-95DC-7D0057B1114B}"/>
              </a:ext>
            </a:extLst>
          </p:cNvPr>
          <p:cNvSpPr txBox="1">
            <a:spLocks/>
          </p:cNvSpPr>
          <p:nvPr/>
        </p:nvSpPr>
        <p:spPr bwMode="auto">
          <a:xfrm>
            <a:off x="288925" y="3738563"/>
            <a:ext cx="14351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Photomultiplier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C63009F4-23A5-1342-ACA6-5EA50CBC4C89}"/>
              </a:ext>
            </a:extLst>
          </p:cNvPr>
          <p:cNvSpPr txBox="1">
            <a:spLocks/>
          </p:cNvSpPr>
          <p:nvPr/>
        </p:nvSpPr>
        <p:spPr bwMode="auto">
          <a:xfrm>
            <a:off x="263525" y="2541588"/>
            <a:ext cx="10191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8" tIns="35718" rIns="35718" bIns="35718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/>
              <a:t>Scintillator</a:t>
            </a:r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6D6A72AB-6951-CF42-AC6D-BB0DF2B76D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95475" y="3908425"/>
            <a:ext cx="3448050" cy="476250"/>
          </a:xfrm>
          <a:prstGeom prst="line">
            <a:avLst/>
          </a:prstGeom>
          <a:noFill/>
          <a:ln w="25400">
            <a:solidFill>
              <a:srgbClr val="51A8F9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64152FF8-8FA9-134D-9F81-1DBE25A633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71613" y="2689225"/>
            <a:ext cx="4956175" cy="1739900"/>
          </a:xfrm>
          <a:prstGeom prst="line">
            <a:avLst/>
          </a:prstGeom>
          <a:noFill/>
          <a:ln w="25400">
            <a:solidFill>
              <a:srgbClr val="51A8F9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753A3F5-F0C0-A54A-83DD-FE1499D3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Array of scintillators</a:t>
            </a:r>
          </a:p>
        </p:txBody>
      </p:sp>
      <p:pic>
        <p:nvPicPr>
          <p:cNvPr id="12290" name="Picture 2" descr="scintillators.jpg">
            <a:extLst>
              <a:ext uri="{FF2B5EF4-FFF2-40B4-BE49-F238E27FC236}">
                <a16:creationId xmlns:a16="http://schemas.microsoft.com/office/drawing/2014/main" id="{FCD18620-67E4-1B43-B274-C3A31FF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550" y="852488"/>
            <a:ext cx="4167188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CB4EB3DA-CE57-8141-8C3F-CFC156CE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Sampling vs Integration</a:t>
            </a:r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94E35364-8584-934E-8C57-1B9A13E63DFA}"/>
              </a:ext>
            </a:extLst>
          </p:cNvPr>
          <p:cNvSpPr txBox="1">
            <a:spLocks/>
          </p:cNvSpPr>
          <p:nvPr/>
        </p:nvSpPr>
        <p:spPr bwMode="auto">
          <a:xfrm>
            <a:off x="419100" y="4541838"/>
            <a:ext cx="2830513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9" tIns="26789" rIns="26789" bIns="26789" anchor="ctr">
            <a:spAutoFit/>
          </a:bodyPr>
          <a:lstStyle>
            <a:lvl1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defTabSz="584200"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584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584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584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584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indent="0" algn="ctr" eaLnBrk="1">
              <a:buClr>
                <a:srgbClr val="A29A85"/>
              </a:buClr>
            </a:pPr>
            <a:endParaRPr lang="en-US" altLang="en-US" sz="2600">
              <a:solidFill>
                <a:srgbClr val="76797B"/>
              </a:solidFill>
              <a:latin typeface="Cochin" panose="02000603020000020003" pitchFamily="2" charset="0"/>
              <a:ea typeface="Cochin" panose="02000603020000020003" pitchFamily="2" charset="0"/>
              <a:cs typeface="Cochin" panose="02000603020000020003" pitchFamily="2" charset="0"/>
              <a:sym typeface="Cochin" panose="02000603020000020003" pitchFamily="2" charset="0"/>
            </a:endParaRPr>
          </a:p>
        </p:txBody>
      </p:sp>
      <p:grpSp>
        <p:nvGrpSpPr>
          <p:cNvPr id="14339" name="Group 3">
            <a:extLst>
              <a:ext uri="{FF2B5EF4-FFF2-40B4-BE49-F238E27FC236}">
                <a16:creationId xmlns:a16="http://schemas.microsoft.com/office/drawing/2014/main" id="{313848D8-921B-8B4F-BCBB-91FE20A0F6B0}"/>
              </a:ext>
            </a:extLst>
          </p:cNvPr>
          <p:cNvGrpSpPr>
            <a:grpSpLocks/>
          </p:cNvGrpSpPr>
          <p:nvPr/>
        </p:nvGrpSpPr>
        <p:grpSpPr bwMode="auto">
          <a:xfrm>
            <a:off x="5667454" y="4038600"/>
            <a:ext cx="2625725" cy="1633538"/>
            <a:chOff x="0" y="0"/>
            <a:chExt cx="2625329" cy="1634133"/>
          </a:xfrm>
        </p:grpSpPr>
        <p:pic>
          <p:nvPicPr>
            <p:cNvPr id="14346" name="Picture 4" descr="image.pdf">
              <a:extLst>
                <a:ext uri="{FF2B5EF4-FFF2-40B4-BE49-F238E27FC236}">
                  <a16:creationId xmlns:a16="http://schemas.microsoft.com/office/drawing/2014/main" id="{11C247C1-19E7-5442-93EF-B9F431C5D0B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5329" cy="163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47" name="Picture 5" descr="image.pdf">
              <a:extLst>
                <a:ext uri="{FF2B5EF4-FFF2-40B4-BE49-F238E27FC236}">
                  <a16:creationId xmlns:a16="http://schemas.microsoft.com/office/drawing/2014/main" id="{2BFD622E-3847-CC4A-B053-4045625467F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28" y="9921"/>
              <a:ext cx="1839516" cy="1535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340" name="Rectangle 6">
            <a:extLst>
              <a:ext uri="{FF2B5EF4-FFF2-40B4-BE49-F238E27FC236}">
                <a16:creationId xmlns:a16="http://schemas.microsoft.com/office/drawing/2014/main" id="{0F70CBDB-D907-DA4C-9C67-5F1E027A68D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4613" y="869950"/>
            <a:ext cx="4308475" cy="5468938"/>
          </a:xfrm>
        </p:spPr>
        <p:txBody>
          <a:bodyPr/>
          <a:lstStyle/>
          <a:p>
            <a:pPr eaLnBrk="1"/>
            <a:r>
              <a:rPr lang="en-US" altLang="en-US" sz="1700" dirty="0"/>
              <a:t>A traditional “integrating” ADC takes 6 to 10 µsec to digitize a pulse. A gate pulse, generated by other detectors marks the region of interest to electronics  electronics that integrates the charge from the signal pulse. </a:t>
            </a:r>
          </a:p>
          <a:p>
            <a:pPr eaLnBrk="1"/>
            <a:r>
              <a:rPr lang="en-US" altLang="en-US" sz="1700" dirty="0"/>
              <a:t>This type of ADC generates a single measurement representing the charge sum during the gate.</a:t>
            </a:r>
          </a:p>
          <a:p>
            <a:pPr eaLnBrk="1"/>
            <a:endParaRPr lang="en-US" altLang="en-US" sz="1700" dirty="0"/>
          </a:p>
          <a:p>
            <a:pPr eaLnBrk="1"/>
            <a:endParaRPr lang="en-US" altLang="en-US" sz="1700" dirty="0"/>
          </a:p>
          <a:p>
            <a:pPr eaLnBrk="1"/>
            <a:r>
              <a:rPr lang="en-US" altLang="en-US" sz="1700" dirty="0"/>
              <a:t>A Flash ADC samples continuously at a fixed rate.</a:t>
            </a:r>
          </a:p>
          <a:p>
            <a:pPr eaLnBrk="1"/>
            <a:r>
              <a:rPr lang="en-US" altLang="en-US" sz="1700" dirty="0"/>
              <a:t>For example, a 250 MHz ADC samples every 4 </a:t>
            </a:r>
            <a:r>
              <a:rPr lang="en-US" altLang="en-US" sz="1700" dirty="0" err="1"/>
              <a:t>nsec</a:t>
            </a:r>
            <a:r>
              <a:rPr lang="en-US" altLang="en-US" sz="1700" dirty="0"/>
              <a:t> and generates ~10-15 measurements during the gate. These describe the pulse shape as well as charge.</a:t>
            </a:r>
          </a:p>
        </p:txBody>
      </p:sp>
      <p:grpSp>
        <p:nvGrpSpPr>
          <p:cNvPr id="14341" name="Group 7">
            <a:extLst>
              <a:ext uri="{FF2B5EF4-FFF2-40B4-BE49-F238E27FC236}">
                <a16:creationId xmlns:a16="http://schemas.microsoft.com/office/drawing/2014/main" id="{3EF3B439-6BBD-9540-B212-81E66D2210E4}"/>
              </a:ext>
            </a:extLst>
          </p:cNvPr>
          <p:cNvGrpSpPr>
            <a:grpSpLocks/>
          </p:cNvGrpSpPr>
          <p:nvPr/>
        </p:nvGrpSpPr>
        <p:grpSpPr bwMode="auto">
          <a:xfrm>
            <a:off x="5578941" y="979527"/>
            <a:ext cx="2695575" cy="1633538"/>
            <a:chOff x="0" y="0"/>
            <a:chExt cx="2696766" cy="1634133"/>
          </a:xfrm>
        </p:grpSpPr>
        <p:pic>
          <p:nvPicPr>
            <p:cNvPr id="14344" name="Picture 8" descr="image.pdf">
              <a:extLst>
                <a:ext uri="{FF2B5EF4-FFF2-40B4-BE49-F238E27FC236}">
                  <a16:creationId xmlns:a16="http://schemas.microsoft.com/office/drawing/2014/main" id="{F73167E6-D7AF-AD44-89DD-EA04A66B70A1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" y="696515"/>
              <a:ext cx="2625329" cy="580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345" name="Picture 9" descr="image.pdf">
              <a:extLst>
                <a:ext uri="{FF2B5EF4-FFF2-40B4-BE49-F238E27FC236}">
                  <a16:creationId xmlns:a16="http://schemas.microsoft.com/office/drawing/2014/main" id="{9AA9DE90-4DED-604F-9F64-9479D4A2ACD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5329" cy="163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342" name="Text Box 10">
            <a:extLst>
              <a:ext uri="{FF2B5EF4-FFF2-40B4-BE49-F238E27FC236}">
                <a16:creationId xmlns:a16="http://schemas.microsoft.com/office/drawing/2014/main" id="{48676BE5-B1C9-A244-B90B-53126B7E203E}"/>
              </a:ext>
            </a:extLst>
          </p:cNvPr>
          <p:cNvSpPr txBox="1">
            <a:spLocks/>
          </p:cNvSpPr>
          <p:nvPr/>
        </p:nvSpPr>
        <p:spPr bwMode="auto">
          <a:xfrm>
            <a:off x="4589610" y="1597233"/>
            <a:ext cx="104933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Gate pulse</a:t>
            </a:r>
          </a:p>
        </p:txBody>
      </p:sp>
      <p:sp>
        <p:nvSpPr>
          <p:cNvPr id="14343" name="Text Box 11">
            <a:extLst>
              <a:ext uri="{FF2B5EF4-FFF2-40B4-BE49-F238E27FC236}">
                <a16:creationId xmlns:a16="http://schemas.microsoft.com/office/drawing/2014/main" id="{4BA54AAE-426E-B041-A1DF-722EA937D664}"/>
              </a:ext>
            </a:extLst>
          </p:cNvPr>
          <p:cNvSpPr txBox="1">
            <a:spLocks/>
          </p:cNvSpPr>
          <p:nvPr/>
        </p:nvSpPr>
        <p:spPr bwMode="auto">
          <a:xfrm>
            <a:off x="4494360" y="953762"/>
            <a:ext cx="114458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5143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715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4287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85950" indent="1066800" defTabSz="909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0" eaLnBrk="1"/>
            <a:r>
              <a:rPr lang="en-US" altLang="en-US" dirty="0"/>
              <a:t>Signal pulse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8594</TotalTime>
  <Words>4257</Words>
  <Application>Microsoft Macintosh PowerPoint</Application>
  <PresentationFormat>On-screen Show (4:3)</PresentationFormat>
  <Paragraphs>473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PingFangSC-Regular</vt:lpstr>
      <vt:lpstr>Arial</vt:lpstr>
      <vt:lpstr>Avenir Medium Oblique</vt:lpstr>
      <vt:lpstr>Calibri</vt:lpstr>
      <vt:lpstr>Cochin</vt:lpstr>
      <vt:lpstr>Lucida Grande</vt:lpstr>
      <vt:lpstr>Times</vt:lpstr>
      <vt:lpstr>White</vt:lpstr>
      <vt:lpstr>Data Acquisition at JLab</vt:lpstr>
      <vt:lpstr>Data Acquisition</vt:lpstr>
      <vt:lpstr>Detection and data acquisition</vt:lpstr>
      <vt:lpstr>The event as a unit of data</vt:lpstr>
      <vt:lpstr>Data acquisition for big experiments</vt:lpstr>
      <vt:lpstr>Detector example, a scintillator</vt:lpstr>
      <vt:lpstr>Picture of test scintillators in hall-D</vt:lpstr>
      <vt:lpstr>Array of scintillators</vt:lpstr>
      <vt:lpstr>Sampling vs Integration</vt:lpstr>
      <vt:lpstr>Putting together a system</vt:lpstr>
      <vt:lpstr>A Simple Trigger</vt:lpstr>
      <vt:lpstr>An analog trigger</vt:lpstr>
      <vt:lpstr>Here’s the long cable in Hall-A.</vt:lpstr>
      <vt:lpstr>Pipeline trigger</vt:lpstr>
      <vt:lpstr>Trigger logic</vt:lpstr>
      <vt:lpstr>GLUEX trigger</vt:lpstr>
      <vt:lpstr>GlueX trigger, starts at ADC crate</vt:lpstr>
      <vt:lpstr>All crates connect to Global Trigger Crate</vt:lpstr>
      <vt:lpstr>Final trigger goes to Trigger Supervisor crate</vt:lpstr>
      <vt:lpstr>Then back to the start to trigger VME readout</vt:lpstr>
      <vt:lpstr>Complex electronics</vt:lpstr>
      <vt:lpstr>GLUEX DAQ electronics</vt:lpstr>
      <vt:lpstr>EVIO Data format, a real example</vt:lpstr>
      <vt:lpstr>CODA</vt:lpstr>
      <vt:lpstr>Network based data acquisition</vt:lpstr>
      <vt:lpstr>Event Building challenges</vt:lpstr>
      <vt:lpstr>Staged Event Builder, 20 ROC example</vt:lpstr>
      <vt:lpstr>Multi stage and parallel</vt:lpstr>
      <vt:lpstr>Event Transport, ET</vt:lpstr>
      <vt:lpstr>Real World Performance</vt:lpstr>
      <vt:lpstr>Data storage</vt:lpstr>
      <vt:lpstr>Summary of SoA at JLab – pipeline mode</vt:lpstr>
      <vt:lpstr>Looking forward</vt:lpstr>
      <vt:lpstr>Tagged Deep Inelastic Scattering (TDIS)</vt:lpstr>
      <vt:lpstr>TDIS - Challenges</vt:lpstr>
      <vt:lpstr>SoLID</vt:lpstr>
      <vt:lpstr>PowerPoint Presentation</vt:lpstr>
      <vt:lpstr>PowerPoint Presentation</vt:lpstr>
      <vt:lpstr>PowerPoint Presentation</vt:lpstr>
      <vt:lpstr>Trends - computing</vt:lpstr>
      <vt:lpstr>Trends - electronics</vt:lpstr>
      <vt:lpstr>Trends - data transport</vt:lpstr>
      <vt:lpstr>What would we expect to be happening?</vt:lpstr>
      <vt:lpstr>Streaming mode</vt:lpstr>
      <vt:lpstr>Streaming advantages</vt:lpstr>
      <vt:lpstr>What does streaming readout solve?</vt:lpstr>
      <vt:lpstr>State of the art – sPHENIX</vt:lpstr>
      <vt:lpstr>State of the art – sPHENIX</vt:lpstr>
      <vt:lpstr>State of the art - LHCb</vt:lpstr>
      <vt:lpstr>Generic stream based readout</vt:lpstr>
      <vt:lpstr>Concept- hardware</vt:lpstr>
      <vt:lpstr>Concept - software</vt:lpstr>
      <vt:lpstr>Integrated readout and detector design</vt:lpstr>
      <vt:lpstr>Where do we go from here </vt:lpstr>
      <vt:lpstr> JLab TDIS TPC test stand using SAMPA</vt:lpstr>
      <vt:lpstr>JLab – DAQ and Electronics R&amp;D</vt:lpstr>
      <vt:lpstr>Summary</vt:lpstr>
      <vt:lpstr>Expect the unexpected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Acquisition at JLab</dc:title>
  <dc:subject/>
  <dc:creator/>
  <cp:keywords/>
  <dc:description/>
  <cp:lastModifiedBy> </cp:lastModifiedBy>
  <cp:revision>5</cp:revision>
  <dcterms:modified xsi:type="dcterms:W3CDTF">2018-07-19T14:10:48Z</dcterms:modified>
  <cp:category/>
</cp:coreProperties>
</file>