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18"/>
  </p:notesMasterIdLst>
  <p:sldIdLst>
    <p:sldId id="256" r:id="rId2"/>
    <p:sldId id="288" r:id="rId3"/>
    <p:sldId id="301" r:id="rId4"/>
    <p:sldId id="302" r:id="rId5"/>
    <p:sldId id="298" r:id="rId6"/>
    <p:sldId id="297" r:id="rId7"/>
    <p:sldId id="296" r:id="rId8"/>
    <p:sldId id="299" r:id="rId9"/>
    <p:sldId id="300" r:id="rId10"/>
    <p:sldId id="289" r:id="rId11"/>
    <p:sldId id="290" r:id="rId12"/>
    <p:sldId id="291" r:id="rId13"/>
    <p:sldId id="292" r:id="rId14"/>
    <p:sldId id="293" r:id="rId15"/>
    <p:sldId id="294" r:id="rId16"/>
    <p:sldId id="295" r:id="rId17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3"/>
    <p:restoredTop sz="94727"/>
  </p:normalViewPr>
  <p:slideViewPr>
    <p:cSldViewPr snapToGrid="0" snapToObjects="1">
      <p:cViewPr varScale="1">
        <p:scale>
          <a:sx n="108" d="100"/>
          <a:sy n="108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charset="0"/>
              </a:defRPr>
            </a:lvl1pPr>
          </a:lstStyle>
          <a:p>
            <a:fld id="{1264113A-C87A-1A4E-8D52-759877E9B707}" type="datetimeFigureOut">
              <a:rPr lang="en-US" smtClean="0"/>
              <a:pPr/>
              <a:t>2/5/18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charset="0"/>
              </a:defRPr>
            </a:lvl1pPr>
          </a:lstStyle>
          <a:p>
            <a:fld id="{67E92B25-AA46-7C4C-AB78-1A73CA1A4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5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8036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Calibri" charset="0"/>
                <a:ea typeface="Calibri" charset="0"/>
                <a:cs typeface="Calibri" charset="0"/>
              </a:defRPr>
            </a:lvl1pPr>
            <a:lvl2pPr>
              <a:defRPr sz="3200">
                <a:latin typeface="Calibri" charset="0"/>
                <a:ea typeface="Calibri" charset="0"/>
                <a:cs typeface="Calibri" charset="0"/>
              </a:defRPr>
            </a:lvl2pPr>
            <a:lvl3pPr>
              <a:defRPr sz="3200">
                <a:latin typeface="Calibri" charset="0"/>
                <a:ea typeface="Calibri" charset="0"/>
                <a:cs typeface="Calibri" charset="0"/>
              </a:defRPr>
            </a:lvl3pPr>
            <a:lvl4pPr>
              <a:defRPr sz="3200">
                <a:latin typeface="Calibri" charset="0"/>
                <a:ea typeface="Calibri" charset="0"/>
                <a:cs typeface="Calibri" charset="0"/>
              </a:defRPr>
            </a:lvl4pPr>
            <a:lvl5pPr>
              <a:defRPr sz="32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6579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1394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193800"/>
            <a:ext cx="5448300" cy="792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1193800"/>
            <a:ext cx="5448300" cy="792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8350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0"/>
            <a:ext cx="11703050" cy="10014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1273176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2182813"/>
            <a:ext cx="5745163" cy="6529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7" y="1273176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2182813"/>
            <a:ext cx="5748337" cy="6529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5167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3056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070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977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93800"/>
            <a:ext cx="11049000" cy="792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charset="0"/>
              </a:rPr>
              <a:t>Click to edit Master text styles</a:t>
            </a:r>
          </a:p>
          <a:p>
            <a:pPr lvl="1"/>
            <a:r>
              <a:rPr lang="en-US" dirty="0">
                <a:sym typeface="Times" charset="0"/>
              </a:rPr>
              <a:t>Second level</a:t>
            </a:r>
          </a:p>
          <a:p>
            <a:pPr lvl="2"/>
            <a:r>
              <a:rPr lang="en-US" dirty="0">
                <a:sym typeface="Times" charset="0"/>
              </a:rPr>
              <a:t>Third level</a:t>
            </a:r>
          </a:p>
          <a:p>
            <a:pPr lvl="3"/>
            <a:r>
              <a:rPr lang="en-US" dirty="0">
                <a:sym typeface="Times" charset="0"/>
              </a:rPr>
              <a:t>Fourth level</a:t>
            </a:r>
          </a:p>
          <a:p>
            <a:pPr lvl="4"/>
            <a:r>
              <a:rPr lang="en-US" dirty="0">
                <a:sym typeface="Time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/>
  <p:txStyles>
    <p:titleStyle>
      <a:lvl1pPr marL="6350" algn="ctr" rtl="0" fontAlgn="base">
        <a:spcBef>
          <a:spcPct val="0"/>
        </a:spcBef>
        <a:spcAft>
          <a:spcPct val="0"/>
        </a:spcAft>
        <a:defRPr sz="5000" b="0" i="0">
          <a:solidFill>
            <a:schemeClr val="tx1"/>
          </a:solidFill>
          <a:latin typeface="Calibri" charset="0"/>
          <a:ea typeface="+mj-ea"/>
          <a:cs typeface="+mj-cs"/>
          <a:sym typeface="Times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1pPr>
      <a:lvl2pPr marL="731838" indent="-28575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–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2pPr>
      <a:lvl3pPr marL="11318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3pPr>
      <a:lvl4pPr marL="15890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–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4pPr>
      <a:lvl5pPr marL="20462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5pPr>
      <a:lvl6pPr marL="25034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9606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178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8750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mailman.mit.edu/mailman/listinfo/eic_streaming_readou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</a:t>
            </a:r>
            <a:r>
              <a:rPr lang="en-US" b="0" dirty="0"/>
              <a:t>volution of JLab DAQ towards  streaming readout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Graham Heyes</a:t>
            </a:r>
          </a:p>
          <a:p>
            <a:r>
              <a:rPr lang="en-US" dirty="0"/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11008577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current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1" y="1193800"/>
            <a:ext cx="7117080" cy="7924800"/>
          </a:xfrm>
        </p:spPr>
        <p:txBody>
          <a:bodyPr/>
          <a:lstStyle/>
          <a:p>
            <a:r>
              <a:rPr lang="en-US" sz="2400" dirty="0"/>
              <a:t>Data is split into trigger and DAQ paths.</a:t>
            </a:r>
          </a:p>
          <a:p>
            <a:r>
              <a:rPr lang="en-US" sz="2400" dirty="0"/>
              <a:t>Trigger formed in electronics and fed back to control readout of the DAQ path.</a:t>
            </a:r>
          </a:p>
          <a:p>
            <a:r>
              <a:rPr lang="en-US" sz="2400" dirty="0"/>
              <a:t>Pros:</a:t>
            </a:r>
          </a:p>
          <a:p>
            <a:pPr lvl="1"/>
            <a:r>
              <a:rPr lang="en-US" sz="2400" dirty="0"/>
              <a:t>Data stream is a stream of events.</a:t>
            </a:r>
          </a:p>
          <a:p>
            <a:pPr lvl="2"/>
            <a:r>
              <a:rPr lang="en-US" sz="2400" dirty="0"/>
              <a:t>Events are self contained blocks containing data from detectors.</a:t>
            </a:r>
          </a:p>
          <a:p>
            <a:pPr lvl="1"/>
            <a:r>
              <a:rPr lang="en-US" sz="2400" dirty="0"/>
              <a:t>Trigger filters “unwanted data”.</a:t>
            </a:r>
          </a:p>
          <a:p>
            <a:pPr lvl="1"/>
            <a:r>
              <a:rPr lang="en-US" sz="2400" dirty="0"/>
              <a:t>Well understood way of doing things.</a:t>
            </a:r>
          </a:p>
          <a:p>
            <a:r>
              <a:rPr lang="en-US" sz="2400" dirty="0"/>
              <a:t>Cons:</a:t>
            </a:r>
          </a:p>
          <a:p>
            <a:pPr lvl="1"/>
            <a:r>
              <a:rPr lang="en-US" sz="2400" dirty="0"/>
              <a:t>Trigger rate is limited by slowest detector.</a:t>
            </a:r>
          </a:p>
          <a:p>
            <a:pPr lvl="1"/>
            <a:r>
              <a:rPr lang="en-US" sz="2400" dirty="0"/>
              <a:t>Relies on good understanding of trigger</a:t>
            </a:r>
          </a:p>
          <a:p>
            <a:pPr lvl="1"/>
            <a:r>
              <a:rPr lang="en-US" sz="2400" dirty="0"/>
              <a:t>Doesn’t work well when events overlap in time.</a:t>
            </a:r>
          </a:p>
          <a:p>
            <a:pPr lvl="1"/>
            <a:r>
              <a:rPr lang="en-US" sz="2400" dirty="0"/>
              <a:t>Major bottlenecks – worked around via parallel multi-stage event builder.</a:t>
            </a:r>
          </a:p>
          <a:p>
            <a:pPr lvl="1"/>
            <a:r>
              <a:rPr lang="en-US" sz="2400" dirty="0"/>
              <a:t>Network configuration and management.</a:t>
            </a:r>
          </a:p>
          <a:p>
            <a:pPr lvl="2"/>
            <a:r>
              <a:rPr lang="en-US" sz="2400" dirty="0"/>
              <a:t>There are other network users…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1D53-DB88-894B-8113-64217EE2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297" y="1193800"/>
            <a:ext cx="5277623" cy="76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262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anything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93800"/>
            <a:ext cx="11457432" cy="7924800"/>
          </a:xfrm>
        </p:spPr>
        <p:txBody>
          <a:bodyPr/>
          <a:lstStyle/>
          <a:p>
            <a:r>
              <a:rPr lang="en-US" dirty="0"/>
              <a:t>New experiments are being proposed at JLab</a:t>
            </a:r>
          </a:p>
          <a:p>
            <a:pPr lvl="1"/>
            <a:r>
              <a:rPr lang="en-US" dirty="0"/>
              <a:t>Detectors that do not play well together due to timing.</a:t>
            </a:r>
          </a:p>
          <a:p>
            <a:pPr lvl="2"/>
            <a:r>
              <a:rPr lang="en-US" dirty="0"/>
              <a:t>Traditional trigger and event builder systems not ideal.</a:t>
            </a:r>
          </a:p>
          <a:p>
            <a:pPr lvl="1"/>
            <a:r>
              <a:rPr lang="en-US" dirty="0"/>
              <a:t>Detectors with peculiar topologies.</a:t>
            </a:r>
          </a:p>
          <a:p>
            <a:pPr lvl="2"/>
            <a:r>
              <a:rPr lang="en-US" dirty="0"/>
              <a:t>Detectors split or segmented in a way that makes forming a trigger hard.</a:t>
            </a:r>
          </a:p>
          <a:p>
            <a:pPr lvl="1"/>
            <a:r>
              <a:rPr lang="en-US" dirty="0"/>
              <a:t>High event and/or data rates.</a:t>
            </a:r>
          </a:p>
          <a:p>
            <a:pPr lvl="2"/>
            <a:r>
              <a:rPr lang="en-US" dirty="0"/>
              <a:t>Particles from more than one event in a detector at the same time </a:t>
            </a:r>
            <a:r>
              <a:rPr lang="mr-IN" dirty="0"/>
              <a:t>–</a:t>
            </a:r>
            <a:r>
              <a:rPr lang="en-US" dirty="0"/>
              <a:t> need to disentangle.</a:t>
            </a:r>
          </a:p>
          <a:p>
            <a:r>
              <a:rPr lang="en-US" dirty="0"/>
              <a:t>The data acquisition from these experiments does not fit well with current techniques</a:t>
            </a:r>
          </a:p>
          <a:p>
            <a:r>
              <a:rPr lang="en-US" dirty="0"/>
              <a:t>Technology advances are making alternatives possible.</a:t>
            </a:r>
          </a:p>
          <a:p>
            <a:pPr lvl="1"/>
            <a:r>
              <a:rPr lang="en-US" sz="2000" dirty="0"/>
              <a:t>Continuously clocked a single 250 MHz </a:t>
            </a:r>
            <a:r>
              <a:rPr lang="en-US" sz="2000" dirty="0" err="1"/>
              <a:t>fADC</a:t>
            </a:r>
            <a:r>
              <a:rPr lang="en-US" sz="2000" dirty="0"/>
              <a:t> channel generates 16 </a:t>
            </a:r>
            <a:r>
              <a:rPr lang="en-US" sz="2000" dirty="0" err="1"/>
              <a:t>Gbytes</a:t>
            </a:r>
            <a:r>
              <a:rPr lang="en-US" sz="2000" dirty="0"/>
              <a:t>/s of data. </a:t>
            </a:r>
          </a:p>
          <a:p>
            <a:pPr lvl="1"/>
            <a:r>
              <a:rPr lang="en-US" sz="2000" dirty="0"/>
              <a:t>Data processing at this rate was difficult when technologies for CLAS12 and </a:t>
            </a:r>
            <a:r>
              <a:rPr lang="en-US" sz="2000" dirty="0" err="1"/>
              <a:t>GlueX</a:t>
            </a:r>
            <a:r>
              <a:rPr lang="en-US" sz="2000" dirty="0"/>
              <a:t> were chosen.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9132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14" y="2043853"/>
            <a:ext cx="10368852" cy="45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TDIS TPC test stand using SAMPA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Fast Track test stand</a:t>
            </a:r>
            <a:r>
              <a:rPr lang="en-US" dirty="0"/>
              <a:t>– start with components of the ALICE TPC readout/control chain as technology demo.</a:t>
            </a:r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pPr marL="0" indent="0">
              <a:buNone/>
            </a:pPr>
            <a:endParaRPr lang="en-US" sz="3413" dirty="0"/>
          </a:p>
          <a:p>
            <a:endParaRPr lang="en-US" sz="3413" dirty="0"/>
          </a:p>
        </p:txBody>
      </p:sp>
      <p:sp>
        <p:nvSpPr>
          <p:cNvPr id="7" name="Rectangle 6"/>
          <p:cNvSpPr/>
          <p:nvPr/>
        </p:nvSpPr>
        <p:spPr>
          <a:xfrm>
            <a:off x="1020024" y="3673930"/>
            <a:ext cx="8352576" cy="2889091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35"/>
          </a:p>
        </p:txBody>
      </p:sp>
      <p:sp>
        <p:nvSpPr>
          <p:cNvPr id="8" name="TextBox 7"/>
          <p:cNvSpPr txBox="1"/>
          <p:nvPr/>
        </p:nvSpPr>
        <p:spPr>
          <a:xfrm>
            <a:off x="1408854" y="7116799"/>
            <a:ext cx="1075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FEC – Front End Card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CRU – Common Readout Unit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DCS – Detector Control System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LTU – Local Trigger Unit</a:t>
            </a:r>
          </a:p>
        </p:txBody>
      </p:sp>
    </p:spTree>
    <p:extLst>
      <p:ext uri="{BB962C8B-B14F-4D97-AF65-F5344CB8AC3E}">
        <p14:creationId xmlns:p14="http://schemas.microsoft.com/office/powerpoint/2010/main" val="101257025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stream based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27" y="1193800"/>
            <a:ext cx="7415684" cy="7924800"/>
          </a:xfrm>
        </p:spPr>
        <p:txBody>
          <a:bodyPr/>
          <a:lstStyle/>
          <a:p>
            <a:r>
              <a:rPr lang="en-US" sz="2400" dirty="0"/>
              <a:t>Rad hard detector interfaces convert detector signals into serial stream.</a:t>
            </a:r>
          </a:p>
          <a:p>
            <a:endParaRPr lang="en-US" sz="2400" dirty="0"/>
          </a:p>
          <a:p>
            <a:r>
              <a:rPr lang="en-US" sz="2400" dirty="0"/>
              <a:t>Stream processor – “smart” FPGA and maybe CPU equipped electronics processes the raw stream to reduce data rate.</a:t>
            </a:r>
          </a:p>
          <a:p>
            <a:pPr lvl="1"/>
            <a:r>
              <a:rPr lang="en-US" sz="2400" dirty="0"/>
              <a:t>See CRU in earlier slide</a:t>
            </a:r>
          </a:p>
          <a:p>
            <a:pPr lvl="1"/>
            <a:endParaRPr lang="en-US" sz="2400" dirty="0"/>
          </a:p>
          <a:p>
            <a:r>
              <a:rPr lang="en-US" sz="2400" dirty="0"/>
              <a:t>Stream aggregator - since there may be many stream processors an optional SA aggregates streams to reduce the number of cables</a:t>
            </a:r>
          </a:p>
          <a:p>
            <a:pPr lvl="1"/>
            <a:r>
              <a:rPr lang="en-US" sz="2400" dirty="0"/>
              <a:t>Note : this is NOT event building, this is pushing more than one stream down a single fiber.</a:t>
            </a:r>
          </a:p>
          <a:p>
            <a:pPr lvl="1"/>
            <a:r>
              <a:rPr lang="en-US" sz="2400" dirty="0"/>
              <a:t>SA’s can be cascaded in a large system.</a:t>
            </a:r>
          </a:p>
          <a:p>
            <a:pPr lvl="1"/>
            <a:r>
              <a:rPr lang="en-US" sz="2400" dirty="0"/>
              <a:t>If the fiber protocol is a network standard like Ethernet we connect directly to a switch.</a:t>
            </a:r>
          </a:p>
          <a:p>
            <a:pPr lvl="1"/>
            <a:r>
              <a:rPr lang="en-US" sz="2400" dirty="0"/>
              <a:t>If not then we will provide a PCI card to put in the storage node(s).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37E50-80AE-1943-AC59-F88471C6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699" y="1264138"/>
            <a:ext cx="4662280" cy="77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69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8401-CD12-0147-8A5B-7232A7FD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0D4C-9311-C74E-A20B-80F2FFD2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JLab has several proposals, TDIS and SoLID are examples, that would benefit from streaming mode readout. </a:t>
            </a:r>
          </a:p>
          <a:p>
            <a:r>
              <a:rPr lang="en-US" sz="2800" dirty="0"/>
              <a:t>The technology, both hardware and software is available and affordable to allow us to move to this mode.</a:t>
            </a:r>
          </a:p>
          <a:p>
            <a:pPr lvl="1"/>
            <a:r>
              <a:rPr lang="en-US" sz="2800" dirty="0"/>
              <a:t>Proven by LHC readout and adopted at other labs.</a:t>
            </a:r>
          </a:p>
          <a:p>
            <a:pPr lvl="1"/>
            <a:r>
              <a:rPr lang="en-US" sz="2800" dirty="0"/>
              <a:t>Simpler and more robust than the current readout mode.</a:t>
            </a:r>
          </a:p>
          <a:p>
            <a:pPr lvl="1"/>
            <a:r>
              <a:rPr lang="en-US" sz="2800" dirty="0"/>
              <a:t>Other advantages over pipeline readout already mentioned.</a:t>
            </a:r>
          </a:p>
          <a:p>
            <a:r>
              <a:rPr lang="en-US" sz="2800" dirty="0"/>
              <a:t>We will develop a test stand to investigate techniques and technologies.</a:t>
            </a:r>
          </a:p>
          <a:p>
            <a:r>
              <a:rPr lang="en-US" sz="2800" dirty="0"/>
              <a:t>We will develop a way to integrate legacy hardware.</a:t>
            </a:r>
          </a:p>
          <a:p>
            <a:r>
              <a:rPr lang="en-US" sz="2800" dirty="0"/>
              <a:t>The goal is to use this mode for TDIS.</a:t>
            </a:r>
          </a:p>
          <a:p>
            <a:r>
              <a:rPr lang="en-US" sz="2800" dirty="0"/>
              <a:t>If pilot system is successful:</a:t>
            </a:r>
          </a:p>
          <a:p>
            <a:pPr lvl="1"/>
            <a:r>
              <a:rPr lang="en-US" sz="2800" dirty="0"/>
              <a:t>Investigate moving CLAS and </a:t>
            </a:r>
            <a:r>
              <a:rPr lang="en-US" sz="2800" dirty="0" err="1"/>
              <a:t>GlueX</a:t>
            </a:r>
            <a:r>
              <a:rPr lang="en-US" sz="2800" dirty="0"/>
              <a:t> to this mode.</a:t>
            </a:r>
          </a:p>
          <a:p>
            <a:pPr lvl="1"/>
            <a:r>
              <a:rPr lang="en-US" sz="2800" dirty="0"/>
              <a:t>Use for SoLID and future JLab experiments.</a:t>
            </a:r>
          </a:p>
          <a:p>
            <a:pPr lvl="2"/>
            <a:r>
              <a:rPr lang="en-US" sz="2800" dirty="0"/>
              <a:t>I hope we may see new or modified proposals based on this.</a:t>
            </a:r>
          </a:p>
          <a:p>
            <a:pPr lvl="1"/>
            <a:r>
              <a:rPr lang="en-US" sz="2800" dirty="0"/>
              <a:t>Use for EIC?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880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JLab – DAQ and Electronics R&amp;D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F2652-0009-4F4B-81AC-01ED34B55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193800"/>
            <a:ext cx="7463598" cy="7924800"/>
          </a:xfrm>
        </p:spPr>
        <p:txBody>
          <a:bodyPr/>
          <a:lstStyle/>
          <a:p>
            <a:r>
              <a:rPr lang="en-US" dirty="0"/>
              <a:t>The VTP board is able to read 250 MHz </a:t>
            </a:r>
            <a:r>
              <a:rPr lang="en-US" dirty="0" err="1"/>
              <a:t>fADC</a:t>
            </a:r>
            <a:r>
              <a:rPr lang="en-US" dirty="0"/>
              <a:t> via the VXS serial lines.</a:t>
            </a:r>
          </a:p>
          <a:p>
            <a:pPr marL="554038" indent="-514350">
              <a:buFont typeface="+mj-lt"/>
              <a:buAutoNum type="alphaLcParenR"/>
            </a:pPr>
            <a:r>
              <a:rPr lang="en-US" dirty="0"/>
              <a:t>Read a crate in this mode.</a:t>
            </a:r>
          </a:p>
          <a:p>
            <a:pPr lvl="1"/>
            <a:r>
              <a:rPr lang="en-US" dirty="0"/>
              <a:t>Zero suppression logic</a:t>
            </a:r>
          </a:p>
          <a:p>
            <a:pPr lvl="1"/>
            <a:r>
              <a:rPr lang="en-US" dirty="0"/>
              <a:t>Flow control</a:t>
            </a:r>
          </a:p>
          <a:p>
            <a:pPr lvl="1"/>
            <a:r>
              <a:rPr lang="en-US" dirty="0"/>
              <a:t>What comes out on the front panel fiber?</a:t>
            </a:r>
          </a:p>
          <a:p>
            <a:pPr lvl="1"/>
            <a:r>
              <a:rPr lang="en-US" dirty="0"/>
              <a:t>How to interface with CODA?</a:t>
            </a:r>
          </a:p>
          <a:p>
            <a:pPr marL="554038" indent="-514350">
              <a:buFont typeface="+mj-lt"/>
              <a:buAutoNum type="alphaLcParenR"/>
            </a:pPr>
            <a:r>
              <a:rPr lang="en-US" dirty="0"/>
              <a:t>Read out some detectors in streaming mode!</a:t>
            </a:r>
          </a:p>
          <a:p>
            <a:pPr marL="554038" indent="-514350">
              <a:buFont typeface="+mj-lt"/>
              <a:buAutoNum type="alphaLcParenR"/>
            </a:pPr>
            <a:r>
              <a:rPr lang="en-US" dirty="0"/>
              <a:t>Integrate with TDIS test-stand.</a:t>
            </a:r>
          </a:p>
          <a:p>
            <a:pPr lvl="1"/>
            <a:r>
              <a:rPr lang="en-US" dirty="0"/>
              <a:t>Can we replace the CRU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  <a:p>
            <a:pPr marL="554038" indent="-514350">
              <a:buFont typeface="+mj-lt"/>
              <a:buAutoNum type="alphaLcParenR"/>
            </a:pPr>
            <a:r>
              <a:rPr lang="en-US" dirty="0"/>
              <a:t>How to repackage to remove need for expensive VXS crates etc.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6263DBA-8248-2045-9D52-AA2E3B2B7F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62361" y="1193800"/>
            <a:ext cx="5042439" cy="378182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 descr="pasted-image.tiff">
            <a:extLst>
              <a:ext uri="{FF2B5EF4-FFF2-40B4-BE49-F238E27FC236}">
                <a16:creationId xmlns:a16="http://schemas.microsoft.com/office/drawing/2014/main" id="{1BD21839-13D2-B843-B822-BAFC24C20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361" y="5362061"/>
            <a:ext cx="5049027" cy="37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6339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45CD-C934-6646-B26E-3AF55260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do – EIC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EBFBC-5D4D-D845-8DA4-7B60E266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will be a follow up </a:t>
            </a:r>
            <a:r>
              <a:rPr lang="en-US" dirty="0" err="1"/>
              <a:t>BlueJeans</a:t>
            </a:r>
            <a:r>
              <a:rPr lang="en-US" dirty="0"/>
              <a:t> meeting at the end of this month. </a:t>
            </a:r>
          </a:p>
          <a:p>
            <a:r>
              <a:rPr lang="en-US" dirty="0"/>
              <a:t>Will meet regularly and also discuss via a mailing list :</a:t>
            </a:r>
          </a:p>
          <a:p>
            <a:pPr marL="846138" lvl="2" indent="0">
              <a:buNone/>
            </a:pPr>
            <a:r>
              <a:rPr lang="en-US" sz="2400" dirty="0">
                <a:hlinkClick r:id="rId2"/>
              </a:rPr>
              <a:t>https://mailman.mit.edu/mailman/listinfo/eic_streaming_readout</a:t>
            </a:r>
            <a:endParaRPr lang="en-US" sz="2400" dirty="0"/>
          </a:p>
          <a:p>
            <a:r>
              <a:rPr lang="en-US" dirty="0"/>
              <a:t>Subgroups looking at :</a:t>
            </a:r>
          </a:p>
          <a:p>
            <a:pPr lvl="1"/>
            <a:r>
              <a:rPr lang="en-US" dirty="0"/>
              <a:t>Pilot projects.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Protocols</a:t>
            </a:r>
          </a:p>
          <a:p>
            <a:pPr lvl="1"/>
            <a:r>
              <a:rPr lang="en-US" dirty="0"/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24710916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2912-210C-D946-9D65-8BF014EC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754E9-AF84-1848-B393-7A4AD7559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Workshop goals:</a:t>
            </a:r>
          </a:p>
          <a:p>
            <a:pPr lvl="1"/>
            <a:r>
              <a:rPr lang="en-US" sz="2400" dirty="0"/>
              <a:t>Enough talks to stimulate discussion.</a:t>
            </a:r>
          </a:p>
          <a:p>
            <a:pPr lvl="1"/>
            <a:r>
              <a:rPr lang="en-US" sz="2400" dirty="0"/>
              <a:t>Leave plenty of room in the agenda for discussion.</a:t>
            </a:r>
          </a:p>
          <a:p>
            <a:pPr lvl="1"/>
            <a:r>
              <a:rPr lang="en-US" sz="2400" dirty="0"/>
              <a:t>Leave second day with a list of things to do.</a:t>
            </a:r>
          </a:p>
          <a:p>
            <a:r>
              <a:rPr lang="en-US" sz="1800" dirty="0"/>
              <a:t>Monday January 29th</a:t>
            </a:r>
          </a:p>
          <a:p>
            <a:pPr lvl="1"/>
            <a:r>
              <a:rPr lang="en-US" sz="1800" dirty="0"/>
              <a:t>09:15 - Jan </a:t>
            </a:r>
            <a:r>
              <a:rPr lang="en-US" sz="1800" dirty="0" err="1"/>
              <a:t>Bernauer</a:t>
            </a:r>
            <a:r>
              <a:rPr lang="en-US" sz="1800" dirty="0"/>
              <a:t> (MIT) - Intro and food for thought.</a:t>
            </a:r>
          </a:p>
          <a:p>
            <a:pPr lvl="1"/>
            <a:r>
              <a:rPr lang="en-US" sz="1800" dirty="0"/>
              <a:t>09:45 - Jose </a:t>
            </a:r>
            <a:r>
              <a:rPr lang="en-US" sz="1800" dirty="0" err="1"/>
              <a:t>Repond</a:t>
            </a:r>
            <a:r>
              <a:rPr lang="en-US" sz="1800" dirty="0"/>
              <a:t> (ANL) - TOPSIDE- Concept of an EIC detector.</a:t>
            </a:r>
          </a:p>
          <a:p>
            <a:pPr lvl="1"/>
            <a:r>
              <a:rPr lang="en-US" sz="1800" dirty="0"/>
              <a:t>10:15 - Martin </a:t>
            </a:r>
            <a:r>
              <a:rPr lang="en-US" sz="1800" dirty="0" err="1"/>
              <a:t>Purschke</a:t>
            </a:r>
            <a:r>
              <a:rPr lang="en-US" sz="1800" dirty="0"/>
              <a:t> (BNL) -Streaming TPC Readout in the </a:t>
            </a:r>
            <a:r>
              <a:rPr lang="en-US" sz="1800" dirty="0" err="1"/>
              <a:t>sPHENIX</a:t>
            </a:r>
            <a:r>
              <a:rPr lang="en-US" sz="1800" dirty="0"/>
              <a:t> Experiment at the Relativistic Heavy Ion Collider,</a:t>
            </a:r>
          </a:p>
          <a:p>
            <a:pPr lvl="1"/>
            <a:r>
              <a:rPr lang="en-US" sz="1800" dirty="0"/>
              <a:t>11:00 - Graham Heyes (JLAB) - The Evolution of JLAB DAQ toward streaming readout,</a:t>
            </a:r>
          </a:p>
          <a:p>
            <a:pPr lvl="1"/>
            <a:r>
              <a:rPr lang="en-US" sz="1800" dirty="0"/>
              <a:t>11:30 - Alexandre </a:t>
            </a:r>
            <a:r>
              <a:rPr lang="en-US" sz="1800" dirty="0" err="1"/>
              <a:t>Camsonne</a:t>
            </a:r>
            <a:r>
              <a:rPr lang="en-US" sz="1800" dirty="0"/>
              <a:t> (JLAB) - JLAB SOLID experiment DAQ overview.</a:t>
            </a:r>
          </a:p>
          <a:p>
            <a:pPr lvl="1"/>
            <a:r>
              <a:rPr lang="en-US" sz="1800" dirty="0"/>
              <a:t>13:30 - Ryan </a:t>
            </a:r>
            <a:r>
              <a:rPr lang="en-US" sz="1800" dirty="0" err="1"/>
              <a:t>Herbst</a:t>
            </a:r>
            <a:r>
              <a:rPr lang="en-US" sz="1800" dirty="0"/>
              <a:t> (SLAC) - SLAC data acquisition efforts.</a:t>
            </a:r>
          </a:p>
          <a:p>
            <a:pPr lvl="1"/>
            <a:r>
              <a:rPr lang="en-US" sz="1800" dirty="0"/>
              <a:t>14:00 - Chris Cuevas (JLab) - Streaming Readout Electronics for the 12GeV Experiment Program @JLAB.</a:t>
            </a:r>
          </a:p>
          <a:p>
            <a:pPr lvl="1"/>
            <a:r>
              <a:rPr lang="en-US" sz="1800" dirty="0"/>
              <a:t>14:30 - </a:t>
            </a:r>
            <a:r>
              <a:rPr lang="en-US" sz="1800" dirty="0" err="1"/>
              <a:t>Shaorui</a:t>
            </a:r>
            <a:r>
              <a:rPr lang="en-US" sz="1800" dirty="0"/>
              <a:t> Li(BNL) - Developing Front-End ASICs and </a:t>
            </a:r>
            <a:r>
              <a:rPr lang="en-US" sz="1800" dirty="0" err="1"/>
              <a:t>Redout</a:t>
            </a:r>
            <a:r>
              <a:rPr lang="en-US" sz="1800" dirty="0"/>
              <a:t> Electronics at BNL Instrumentation.</a:t>
            </a:r>
          </a:p>
          <a:p>
            <a:pPr lvl="1"/>
            <a:r>
              <a:rPr lang="en-US" sz="1800" dirty="0"/>
              <a:t>15:00 - </a:t>
            </a:r>
            <a:r>
              <a:rPr lang="en-US" sz="1800" dirty="0" err="1"/>
              <a:t>Esko</a:t>
            </a:r>
            <a:r>
              <a:rPr lang="en-US" sz="1800" dirty="0"/>
              <a:t> </a:t>
            </a:r>
            <a:r>
              <a:rPr lang="en-US" sz="1800" dirty="0" err="1"/>
              <a:t>Mikkola</a:t>
            </a:r>
            <a:r>
              <a:rPr lang="en-US" sz="1800" dirty="0"/>
              <a:t> (</a:t>
            </a:r>
            <a:r>
              <a:rPr lang="en-US" sz="1800" dirty="0" err="1"/>
              <a:t>Alphacore</a:t>
            </a:r>
            <a:r>
              <a:rPr lang="en-US" sz="1800" dirty="0"/>
              <a:t>) - </a:t>
            </a:r>
            <a:r>
              <a:rPr lang="en-US" sz="1800" dirty="0" err="1"/>
              <a:t>Alphacore</a:t>
            </a:r>
            <a:endParaRPr lang="en-US" sz="1800" dirty="0"/>
          </a:p>
          <a:p>
            <a:r>
              <a:rPr lang="en-US" sz="1800" dirty="0"/>
              <a:t>Tuesday, January 30</a:t>
            </a:r>
          </a:p>
          <a:p>
            <a:pPr lvl="1"/>
            <a:r>
              <a:rPr lang="en-US" sz="1800" dirty="0"/>
              <a:t>09:00 - Mike Williams (MIT) - LHCB and Machine Learning</a:t>
            </a:r>
          </a:p>
          <a:p>
            <a:pPr lvl="1"/>
            <a:r>
              <a:rPr lang="en-US" sz="1800" dirty="0"/>
              <a:t>09:30 - Markus </a:t>
            </a:r>
            <a:r>
              <a:rPr lang="en-US" sz="1800" dirty="0" err="1"/>
              <a:t>Diefenthaler</a:t>
            </a:r>
            <a:r>
              <a:rPr lang="en-US" sz="1800" dirty="0"/>
              <a:t> (JLab) - Streaming readout and the EIC.</a:t>
            </a:r>
          </a:p>
          <a:p>
            <a:pPr marL="39688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74523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69BD-CCEC-4F40-A5F0-6A08D152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6BCF-42BA-3F40-BFFD-46B862910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A83B0-8546-764E-949C-16E52325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001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5D15-250A-274E-BE60-447C3EDC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89AAA-72A1-FD40-A71F-0D4DDFB9F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891A6-EE5F-F344-8E12-4AFF435F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62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0A508-4B05-B648-91B2-5D7547AD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282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AF197-3E67-3E47-8D28-9773F440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0067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C5E1-5604-1149-A5C0-1439F5CF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7097D-6414-7A48-A17E-232304ACA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</p:spPr>
      </p:pic>
    </p:spTree>
    <p:extLst>
      <p:ext uri="{BB962C8B-B14F-4D97-AF65-F5344CB8AC3E}">
        <p14:creationId xmlns:p14="http://schemas.microsoft.com/office/powerpoint/2010/main" val="29777664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5FEE-BDE4-BB42-9186-D4998B96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121A08-1F0E-9D46-9A9F-FDAE8E626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</p:spPr>
      </p:pic>
    </p:spTree>
    <p:extLst>
      <p:ext uri="{BB962C8B-B14F-4D97-AF65-F5344CB8AC3E}">
        <p14:creationId xmlns:p14="http://schemas.microsoft.com/office/powerpoint/2010/main" val="32165772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20DC-DC89-6348-B1F1-299FF633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19E5EA-88E8-9E4D-BDBD-0EB49D26B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</p:spPr>
      </p:pic>
    </p:spTree>
    <p:extLst>
      <p:ext uri="{BB962C8B-B14F-4D97-AF65-F5344CB8AC3E}">
        <p14:creationId xmlns:p14="http://schemas.microsoft.com/office/powerpoint/2010/main" val="8885098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ody">
  <a:themeElements>
    <a:clrScheme name="Bod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">
      <a:majorFont>
        <a:latin typeface="Times"/>
        <a:ea typeface="ヒラギノ明朝 ProN W6"/>
        <a:cs typeface="ヒラギノ明朝 ProN W6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Bo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5840</TotalTime>
  <Words>912</Words>
  <Application>Microsoft Macintosh PowerPoint</Application>
  <PresentationFormat>Custom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ヒラギノ明朝 ProN W3</vt:lpstr>
      <vt:lpstr>ヒラギノ明朝 ProN W6</vt:lpstr>
      <vt:lpstr>Calibri</vt:lpstr>
      <vt:lpstr>Times</vt:lpstr>
      <vt:lpstr>Body</vt:lpstr>
      <vt:lpstr>The evolution of JLab DAQ towards  streaming readout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current approach</vt:lpstr>
      <vt:lpstr>Why do anything different?</vt:lpstr>
      <vt:lpstr> TDIS TPC test stand using SAMPA</vt:lpstr>
      <vt:lpstr>Generic stream based readout</vt:lpstr>
      <vt:lpstr>Moving forward </vt:lpstr>
      <vt:lpstr>JLab – DAQ and Electronics R&amp;D</vt:lpstr>
      <vt:lpstr>What we will do – EIC group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Data Acquisition Techniques and Applications</dc:title>
  <dc:creator>Graham Heyes</dc:creator>
  <cp:lastModifiedBy>Graham Heyes</cp:lastModifiedBy>
  <cp:revision>69</cp:revision>
  <dcterms:created xsi:type="dcterms:W3CDTF">2017-12-18T13:26:21Z</dcterms:created>
  <dcterms:modified xsi:type="dcterms:W3CDTF">2018-02-06T14:43:34Z</dcterms:modified>
</cp:coreProperties>
</file>