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312" r:id="rId6"/>
    <p:sldId id="331" r:id="rId7"/>
    <p:sldId id="333" r:id="rId8"/>
    <p:sldId id="339" r:id="rId9"/>
    <p:sldId id="340" r:id="rId10"/>
    <p:sldId id="334" r:id="rId11"/>
    <p:sldId id="342" r:id="rId12"/>
    <p:sldId id="335" r:id="rId13"/>
    <p:sldId id="343" r:id="rId14"/>
    <p:sldId id="337" r:id="rId15"/>
    <p:sldId id="283" r:id="rId16"/>
    <p:sldId id="338" r:id="rId17"/>
    <p:sldId id="341" r:id="rId18"/>
    <p:sldId id="336" r:id="rId19"/>
    <p:sldId id="344" r:id="rId20"/>
  </p:sldIdLst>
  <p:sldSz cx="9144000" cy="6858000" type="screen4x3"/>
  <p:notesSz cx="6858000" cy="9144000"/>
  <p:defaultTextStyle>
    <a:defPPr>
      <a:defRPr lang="en-US"/>
    </a:defPPr>
    <a:lvl1pPr marL="57150" indent="-5715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57150" indent="2667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57150" indent="5334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57150" indent="8001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57150" indent="1066800" algn="l" defTabSz="909638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6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68D666-E62D-564C-98C3-E651BE27FB4A}" v="8778" dt="2018-07-27T14:33:56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6"/>
    <p:restoredTop sz="94696"/>
  </p:normalViewPr>
  <p:slideViewPr>
    <p:cSldViewPr snapToGrid="0">
      <p:cViewPr varScale="1">
        <p:scale>
          <a:sx n="150" d="100"/>
          <a:sy n="150" d="100"/>
        </p:scale>
        <p:origin x="256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DAE29FEE-F84C-7D41-8D92-51E1469DE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FBC9E7A-9D72-404C-BACA-A8E42EBBDCE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Lucida Grande" panose="020B060004050202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Lucida Grande" panose="020B060004050202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Lucida Grande" panose="020B060004050202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Lucida Grande" panose="020B060004050202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Lucida Grande" panose="020B06000405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1pPr>
    <a:lvl2pPr indent="2286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2pPr>
    <a:lvl3pPr indent="4572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3pPr>
    <a:lvl4pPr indent="6858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4pPr>
    <a:lvl5pPr indent="9144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Lucida Grande" panose="020B0600040502020204" pitchFamily="34" charset="0"/>
        <a:ea typeface="Lucida Grande" panose="020B0600040502020204" pitchFamily="34" charset="0"/>
        <a:cs typeface="Lucida Grande" panose="020B0600040502020204" pitchFamily="34" charset="0"/>
        <a:sym typeface="Lucida Grande" panose="020B06000405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B211-A3A6-004D-9A99-455C17F3C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FD17A-D914-004F-AEB4-DCE5A3956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222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3AEAD-D07E-B847-A0D5-B41A855E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32668" cy="731520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02FB95-8D74-3349-B115-DE1D378F9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59"/>
            <a:ext cx="8229600" cy="5486400"/>
          </a:xfrm>
        </p:spPr>
        <p:txBody>
          <a:bodyPr>
            <a:normAutofit/>
          </a:bodyPr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26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6F40-C405-B740-8194-918F92D4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32" y="-2"/>
            <a:ext cx="8229600" cy="731520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6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2959"/>
            <a:ext cx="4572000" cy="5486400"/>
          </a:xfrm>
        </p:spPr>
        <p:txBody>
          <a:bodyPr>
            <a:normAutofit/>
          </a:bodyPr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A73BE626-CA9B-954D-B3C1-26262AA2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52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901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BFA7025-3F21-354B-BD18-F978518305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8236EEF-AEEA-344B-BB8E-A540F7C2CE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8500" y="838200"/>
            <a:ext cx="7772400" cy="55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</p:sldLayoutIdLst>
  <p:txStyles>
    <p:titleStyle>
      <a:lvl1pPr marL="39688"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396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2pPr>
      <a:lvl3pPr marL="396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3pPr>
      <a:lvl4pPr marL="396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4pPr>
      <a:lvl5pPr marL="396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5pPr>
      <a:lvl6pPr marL="4968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540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4112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68488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82588" indent="-342900" algn="l" rtl="0" eaLnBrk="1" fontAlgn="base" hangingPunct="1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35013" indent="-238125" algn="l" rtl="0" eaLnBrk="1" fontAlgn="base" hangingPunct="1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4588" indent="-190500" algn="l" rtl="0" eaLnBrk="1" fontAlgn="base" hangingPunct="1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1788" indent="-190500" algn="l" rtl="0" eaLnBrk="1" fontAlgn="base" hangingPunct="1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8988" indent="-190500" algn="l" rtl="0" eaLnBrk="1" fontAlgn="base" hangingPunct="1">
        <a:spcBef>
          <a:spcPts val="500"/>
        </a:spcBef>
        <a:spcAft>
          <a:spcPct val="0"/>
        </a:spcAft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tiff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8CF77-F4E2-1C46-A6CB-4094B6101E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Streaming Readout, the JLab perspective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61252-CDB2-974F-BCDE-E275BCF436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Graham Heyes</a:t>
            </a:r>
          </a:p>
          <a:p>
            <a:r>
              <a:rPr lang="en-US" dirty="0"/>
              <a:t>Data Acquisition Support Group</a:t>
            </a:r>
          </a:p>
          <a:p>
            <a:r>
              <a:rPr lang="en-US" dirty="0"/>
              <a:t>Jefferson Lab</a:t>
            </a:r>
          </a:p>
        </p:txBody>
      </p:sp>
    </p:spTree>
    <p:extLst>
      <p:ext uri="{BB962C8B-B14F-4D97-AF65-F5344CB8AC3E}">
        <p14:creationId xmlns:p14="http://schemas.microsoft.com/office/powerpoint/2010/main" val="188389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088A-D214-6B48-80C5-A727F7C5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CLAS12 - RICH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DC430-BB40-D948-AB21-DA9E32F1B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" y="822960"/>
            <a:ext cx="6016171" cy="1883332"/>
          </a:xfrm>
        </p:spPr>
        <p:txBody>
          <a:bodyPr>
            <a:normAutofit/>
          </a:bodyPr>
          <a:lstStyle/>
          <a:p>
            <a:r>
              <a:rPr lang="en-US" sz="1900" dirty="0"/>
              <a:t>CLAS12 is a general purpose detector with a lot of subdetectors. </a:t>
            </a:r>
          </a:p>
          <a:p>
            <a:r>
              <a:rPr lang="en-US" sz="1900" dirty="0"/>
              <a:t>RICH detector is read out via fiber to Sub-System Processor (SSP) boards in VXS crates.</a:t>
            </a:r>
          </a:p>
          <a:p>
            <a:r>
              <a:rPr lang="en-US" sz="1900" dirty="0"/>
              <a:t>Same setup is used by GlueX DIRC.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4F3A9-6E5F-4B42-8C01-BBDFFF616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3" y="2591652"/>
            <a:ext cx="7008714" cy="4084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202F06-C394-F841-88C1-B097E88B9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971" y="822959"/>
            <a:ext cx="3028340" cy="24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05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1B51E-7BDB-2A49-9DC5-8B3E1BCAF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59"/>
            <a:ext cx="4572000" cy="2616927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/>
              <a:t>Front panel has 32 x 2.5 Gb/s fiber links.</a:t>
            </a:r>
          </a:p>
          <a:p>
            <a:r>
              <a:rPr lang="en-US" sz="1800" dirty="0"/>
              <a:t>VXS connector links to serial lines on backplane (~20 Gb/s). </a:t>
            </a:r>
          </a:p>
          <a:p>
            <a:r>
              <a:rPr lang="en-US" sz="1800" dirty="0"/>
              <a:t>VME interface (~1.6 Gb/s).</a:t>
            </a:r>
          </a:p>
          <a:p>
            <a:r>
              <a:rPr lang="en-US" sz="1800" dirty="0"/>
              <a:t>Rely on low occupancy, buffering and data processing to match rates.</a:t>
            </a:r>
          </a:p>
          <a:p>
            <a:endParaRPr lang="en-US" sz="1800" dirty="0"/>
          </a:p>
          <a:p>
            <a:r>
              <a:rPr lang="en-US" sz="1800" dirty="0"/>
              <a:t>DIRC readout – data comes in on fiber and is read out over VME. </a:t>
            </a:r>
          </a:p>
          <a:p>
            <a:r>
              <a:rPr lang="en-US" sz="1800" dirty="0"/>
              <a:t>Per-crate data density is limited by VME backplane bandwidth.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71DC0-E31D-AF4B-97FB-EB4AFCDDE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SSP Closeup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39AB5-DC6A-344F-B112-B5938A908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17771" y="1369859"/>
            <a:ext cx="4239297" cy="3290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FF079-C796-A648-B808-1197D8D66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6" y="3374572"/>
            <a:ext cx="4180114" cy="33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FC9281-3451-2C49-ABBE-D7EF3D7A02A3}"/>
              </a:ext>
            </a:extLst>
          </p:cNvPr>
          <p:cNvSpPr txBox="1"/>
          <p:nvPr/>
        </p:nvSpPr>
        <p:spPr>
          <a:xfrm>
            <a:off x="6006665" y="5134830"/>
            <a:ext cx="246150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Sub System Processor (SSP)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813A69-D10C-DE4B-A489-3B3FE65BF481}"/>
              </a:ext>
            </a:extLst>
          </p:cNvPr>
          <p:cNvSpPr txBox="1"/>
          <p:nvPr/>
        </p:nvSpPr>
        <p:spPr>
          <a:xfrm>
            <a:off x="5029200" y="5822222"/>
            <a:ext cx="139775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VXS Backplane</a:t>
            </a:r>
          </a:p>
        </p:txBody>
      </p:sp>
    </p:spTree>
    <p:extLst>
      <p:ext uri="{BB962C8B-B14F-4D97-AF65-F5344CB8AC3E}">
        <p14:creationId xmlns:p14="http://schemas.microsoft.com/office/powerpoint/2010/main" val="3672203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3F45-EEC4-2141-8225-946417B2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– RICH and GlueX DIRC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580CA-2048-A54E-9E0D-3358AD2C2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67" y="835921"/>
            <a:ext cx="8676675" cy="1580207"/>
          </a:xfrm>
        </p:spPr>
        <p:txBody>
          <a:bodyPr>
            <a:normAutofit/>
          </a:bodyPr>
          <a:lstStyle/>
          <a:p>
            <a:r>
              <a:rPr lang="en-US" sz="1600" dirty="0"/>
              <a:t>A new generation of CTP, the VTP, can read out a crate over VXS ~10x faster than VME.</a:t>
            </a:r>
          </a:p>
          <a:p>
            <a:r>
              <a:rPr lang="en-US" sz="1600" dirty="0"/>
              <a:t>Project : Read out RICH using VTP.</a:t>
            </a:r>
          </a:p>
          <a:p>
            <a:pPr lvl="1"/>
            <a:r>
              <a:rPr lang="en-US" sz="1400" dirty="0"/>
              <a:t>Data from front end over fiber to SSP –&gt; 32 x 2.5 Gb/s = possible 80 Gb/s per SSP</a:t>
            </a:r>
          </a:p>
          <a:p>
            <a:pPr lvl="1"/>
            <a:r>
              <a:rPr lang="en-US" sz="1400" dirty="0"/>
              <a:t>SSP to VTP over VXS backplane –&gt; 20 Gb/s –&gt; need to reduce by factor of 4 in SSP.</a:t>
            </a:r>
          </a:p>
          <a:p>
            <a:pPr lvl="1"/>
            <a:r>
              <a:rPr lang="en-US" sz="1400" dirty="0"/>
              <a:t>VTP output over fiber on front panel – bottom of the five fibers is 40 Gb/s -&gt; reduce by 5 in VTP.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7268D0-CE08-F147-AFEB-D6FA7FCDC983}"/>
              </a:ext>
            </a:extLst>
          </p:cNvPr>
          <p:cNvGrpSpPr/>
          <p:nvPr/>
        </p:nvGrpSpPr>
        <p:grpSpPr>
          <a:xfrm>
            <a:off x="53671" y="2546755"/>
            <a:ext cx="8988731" cy="3834136"/>
            <a:chOff x="53671" y="2067785"/>
            <a:chExt cx="8988731" cy="383413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8376EBD-2F13-DC49-9C2C-E4D345C4FDDA}"/>
                </a:ext>
              </a:extLst>
            </p:cNvPr>
            <p:cNvGrpSpPr/>
            <p:nvPr/>
          </p:nvGrpSpPr>
          <p:grpSpPr>
            <a:xfrm>
              <a:off x="6117969" y="2067785"/>
              <a:ext cx="2924433" cy="3832271"/>
              <a:chOff x="155268" y="1915386"/>
              <a:chExt cx="2924433" cy="3832271"/>
            </a:xfrm>
          </p:grpSpPr>
          <p:pic>
            <p:nvPicPr>
              <p:cNvPr id="6" name="Picture 4" descr="Picture 1">
                <a:extLst>
                  <a:ext uri="{FF2B5EF4-FFF2-40B4-BE49-F238E27FC236}">
                    <a16:creationId xmlns:a16="http://schemas.microsoft.com/office/drawing/2014/main" id="{222691DF-C4E7-D042-A444-7134B8844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268" y="1915386"/>
                <a:ext cx="2924433" cy="3832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49AD7D-23E8-C343-982F-483E2D4E3F44}"/>
                  </a:ext>
                </a:extLst>
              </p:cNvPr>
              <p:cNvSpPr txBox="1"/>
              <p:nvPr/>
            </p:nvSpPr>
            <p:spPr>
              <a:xfrm>
                <a:off x="1945480" y="1915386"/>
                <a:ext cx="1134221" cy="5847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VTP in VXS </a:t>
                </a:r>
              </a:p>
              <a:p>
                <a:r>
                  <a:rPr lang="en-US" dirty="0"/>
                  <a:t>switch slot.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FCEB600-007F-4342-9AF5-FFA9333FDEC4}"/>
                </a:ext>
              </a:extLst>
            </p:cNvPr>
            <p:cNvGrpSpPr/>
            <p:nvPr/>
          </p:nvGrpSpPr>
          <p:grpSpPr>
            <a:xfrm>
              <a:off x="2986090" y="2067786"/>
              <a:ext cx="2971691" cy="3832271"/>
              <a:chOff x="6069204" y="1915385"/>
              <a:chExt cx="2971691" cy="383227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AAE7632-2AC6-8142-A075-E62548F02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69204" y="1915385"/>
                <a:ext cx="2971691" cy="3832271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3612C1-405A-4F47-8661-EEA30D9C3603}"/>
                  </a:ext>
                </a:extLst>
              </p:cNvPr>
              <p:cNvSpPr txBox="1"/>
              <p:nvPr/>
            </p:nvSpPr>
            <p:spPr>
              <a:xfrm>
                <a:off x="8534025" y="1916737"/>
                <a:ext cx="506870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VTP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9261A6D-60BA-1B49-A928-E84DEEC1819C}"/>
                </a:ext>
              </a:extLst>
            </p:cNvPr>
            <p:cNvGrpSpPr/>
            <p:nvPr/>
          </p:nvGrpSpPr>
          <p:grpSpPr>
            <a:xfrm>
              <a:off x="53671" y="2067786"/>
              <a:ext cx="2771562" cy="3834135"/>
              <a:chOff x="155269" y="2067786"/>
              <a:chExt cx="2771562" cy="3834135"/>
            </a:xfrm>
          </p:grpSpPr>
          <p:pic>
            <p:nvPicPr>
              <p:cNvPr id="16" name="CTP board.png">
                <a:extLst>
                  <a:ext uri="{FF2B5EF4-FFF2-40B4-BE49-F238E27FC236}">
                    <a16:creationId xmlns:a16="http://schemas.microsoft.com/office/drawing/2014/main" id="{62F37E36-E4C2-B845-A18F-9AC277A7B7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/>
              </a:blip>
              <a:srcRect l="9183" r="12870"/>
              <a:stretch/>
            </p:blipFill>
            <p:spPr>
              <a:xfrm rot="16200000">
                <a:off x="-375086" y="2600005"/>
                <a:ext cx="3832271" cy="2771562"/>
              </a:xfrm>
              <a:prstGeom prst="rect">
                <a:avLst/>
              </a:prstGeom>
              <a:ln w="12700"/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041408-90F4-C74F-88A9-91B812FCF9EE}"/>
                  </a:ext>
                </a:extLst>
              </p:cNvPr>
              <p:cNvSpPr txBox="1"/>
              <p:nvPr/>
            </p:nvSpPr>
            <p:spPr>
              <a:xfrm>
                <a:off x="2426950" y="2067786"/>
                <a:ext cx="499880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CTP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064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C8237F-213F-3440-870C-08F2BF8C1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30" y="957943"/>
            <a:ext cx="4775200" cy="28956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CLAS12 and GlueX are instrumented with 250 MHz </a:t>
            </a:r>
            <a:r>
              <a:rPr lang="en-US" sz="2000" dirty="0" err="1"/>
              <a:t>fADCs</a:t>
            </a:r>
            <a:r>
              <a:rPr lang="en-US" sz="2000" dirty="0"/>
              <a:t> in VXS. </a:t>
            </a:r>
          </a:p>
          <a:p>
            <a:pPr lvl="1"/>
            <a:r>
              <a:rPr lang="en-US" dirty="0"/>
              <a:t>Read over VME. </a:t>
            </a:r>
          </a:p>
          <a:p>
            <a:pPr lvl="1"/>
            <a:r>
              <a:rPr lang="en-US" dirty="0"/>
              <a:t>CTP only used for trigger.</a:t>
            </a:r>
          </a:p>
          <a:p>
            <a:pPr lvl="1"/>
            <a:endParaRPr lang="en-US" sz="2000" dirty="0"/>
          </a:p>
          <a:p>
            <a:r>
              <a:rPr lang="en-US" sz="2000" dirty="0"/>
              <a:t>Project : Swap the CTP for a VTP. </a:t>
            </a:r>
          </a:p>
          <a:p>
            <a:pPr lvl="1"/>
            <a:r>
              <a:rPr lang="en-US" sz="1800" dirty="0"/>
              <a:t>Read </a:t>
            </a:r>
            <a:r>
              <a:rPr lang="en-US" sz="1800" dirty="0" err="1"/>
              <a:t>fADC</a:t>
            </a:r>
            <a:r>
              <a:rPr lang="en-US" sz="1800" dirty="0"/>
              <a:t> to VTP over VXS serial.</a:t>
            </a:r>
          </a:p>
          <a:p>
            <a:pPr lvl="1"/>
            <a:r>
              <a:rPr lang="en-US" sz="1800" dirty="0"/>
              <a:t>Send data from VTP over front panel fiber.</a:t>
            </a:r>
          </a:p>
          <a:p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4BA34F-6858-E24F-801F-043845A5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fADC</a:t>
            </a:r>
            <a:r>
              <a:rPr lang="en-US" dirty="0"/>
              <a:t> readout</a:t>
            </a:r>
          </a:p>
        </p:txBody>
      </p:sp>
      <p:pic>
        <p:nvPicPr>
          <p:cNvPr id="6" name="P1010373_q.jpg">
            <a:extLst>
              <a:ext uri="{FF2B5EF4-FFF2-40B4-BE49-F238E27FC236}">
                <a16:creationId xmlns:a16="http://schemas.microsoft.com/office/drawing/2014/main" id="{E4730C0B-831F-4348-8BC9-CB6807572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030" y="3921760"/>
            <a:ext cx="3793761" cy="28453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B2575F-E671-524B-8DE3-DE4A29550A11}"/>
              </a:ext>
            </a:extLst>
          </p:cNvPr>
          <p:cNvSpPr txBox="1"/>
          <p:nvPr/>
        </p:nvSpPr>
        <p:spPr>
          <a:xfrm>
            <a:off x="2931926" y="3921760"/>
            <a:ext cx="114486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fADCs</a:t>
            </a:r>
            <a:r>
              <a:rPr lang="en-US" dirty="0"/>
              <a:t> with </a:t>
            </a:r>
          </a:p>
          <a:p>
            <a:r>
              <a:rPr lang="en-US" dirty="0"/>
              <a:t>CTP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8A98D-E8B7-EC43-8EA1-73CA049DA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7" t="1964" r="6547" b="3572"/>
          <a:stretch/>
        </p:blipFill>
        <p:spPr>
          <a:xfrm>
            <a:off x="5145314" y="1275038"/>
            <a:ext cx="3639310" cy="488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1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887180-3E48-6242-AFD3-3C3575FB5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59"/>
            <a:ext cx="4549819" cy="3451498"/>
          </a:xfrm>
        </p:spPr>
        <p:txBody>
          <a:bodyPr>
            <a:normAutofit/>
          </a:bodyPr>
          <a:lstStyle/>
          <a:p>
            <a:r>
              <a:rPr lang="en-US" sz="2000" dirty="0"/>
              <a:t>12-channel board</a:t>
            </a:r>
          </a:p>
          <a:p>
            <a:r>
              <a:rPr lang="en-US" sz="2000" dirty="0"/>
              <a:t>Configurable:</a:t>
            </a:r>
          </a:p>
          <a:p>
            <a:pPr lvl="1"/>
            <a:r>
              <a:rPr lang="en-US" dirty="0"/>
              <a:t>12-bit 65 MHz to</a:t>
            </a:r>
          </a:p>
          <a:p>
            <a:pPr lvl="1"/>
            <a:r>
              <a:rPr lang="en-US" dirty="0"/>
              <a:t>14-bit 250 </a:t>
            </a:r>
            <a:r>
              <a:rPr lang="en-US" dirty="0" err="1"/>
              <a:t>MHz.</a:t>
            </a:r>
            <a:endParaRPr lang="en-US" dirty="0"/>
          </a:p>
          <a:p>
            <a:r>
              <a:rPr lang="en-US" sz="2000" dirty="0"/>
              <a:t>Application - BDX at JLab.</a:t>
            </a:r>
          </a:p>
          <a:p>
            <a:endParaRPr lang="en-US" sz="2000" dirty="0"/>
          </a:p>
          <a:p>
            <a:r>
              <a:rPr lang="en-US" sz="2000" dirty="0"/>
              <a:t>Project: Reprogram Zynq7030 to match protocol expected by SSP front panel fiber inputs.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6593CC-2E66-FE42-985F-4D089F1F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INFN – low cost ADC board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3F44F6-9F95-684F-A246-718A550D561A}"/>
              </a:ext>
            </a:extLst>
          </p:cNvPr>
          <p:cNvGrpSpPr/>
          <p:nvPr/>
        </p:nvGrpSpPr>
        <p:grpSpPr>
          <a:xfrm>
            <a:off x="5149916" y="1099795"/>
            <a:ext cx="3679781" cy="4168491"/>
            <a:chOff x="4957893" y="1064644"/>
            <a:chExt cx="3960886" cy="44092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AE176EF-A0E3-8147-BA4F-D2A6FED3D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1905" y="1064644"/>
              <a:ext cx="3376874" cy="427075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F3FFD6-CA32-144B-BB3C-379C5F14C571}"/>
                </a:ext>
              </a:extLst>
            </p:cNvPr>
            <p:cNvSpPr txBox="1"/>
            <p:nvPr/>
          </p:nvSpPr>
          <p:spPr>
            <a:xfrm>
              <a:off x="4957893" y="1124125"/>
              <a:ext cx="846001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SiPM</a:t>
              </a:r>
              <a:r>
                <a:rPr lang="en-US" sz="1200" dirty="0"/>
                <a:t> front</a:t>
              </a:r>
            </a:p>
            <a:p>
              <a:r>
                <a:rPr lang="en-US" sz="1200" dirty="0"/>
                <a:t>end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18FA3C-F51B-494F-A3B4-505D3FA2D834}"/>
                </a:ext>
              </a:extLst>
            </p:cNvPr>
            <p:cNvSpPr txBox="1"/>
            <p:nvPr/>
          </p:nvSpPr>
          <p:spPr>
            <a:xfrm>
              <a:off x="4957893" y="2518096"/>
              <a:ext cx="849079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Zynq7030</a:t>
              </a:r>
            </a:p>
            <a:p>
              <a:r>
                <a:rPr lang="en-US" sz="1200" dirty="0"/>
                <a:t>mezzanine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9CD77E-2CB1-CE43-8A3A-8CE7FA260666}"/>
                </a:ext>
              </a:extLst>
            </p:cNvPr>
            <p:cNvSpPr txBox="1"/>
            <p:nvPr/>
          </p:nvSpPr>
          <p:spPr>
            <a:xfrm>
              <a:off x="5207172" y="4498253"/>
              <a:ext cx="44114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SFP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C02B35-BF8B-024A-AC40-E9E24C8C93EB}"/>
                </a:ext>
              </a:extLst>
            </p:cNvPr>
            <p:cNvSpPr txBox="1"/>
            <p:nvPr/>
          </p:nvSpPr>
          <p:spPr>
            <a:xfrm>
              <a:off x="5207172" y="4782959"/>
              <a:ext cx="44114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GBE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36C7A4-B2EB-3544-9D54-362E805AAF31}"/>
                </a:ext>
              </a:extLst>
            </p:cNvPr>
            <p:cNvSpPr txBox="1"/>
            <p:nvPr/>
          </p:nvSpPr>
          <p:spPr>
            <a:xfrm>
              <a:off x="6512427" y="5196897"/>
              <a:ext cx="156357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Slow Control M4 ARM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33DD4-2183-0A43-9690-0AA748F11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0829" y="4006365"/>
            <a:ext cx="1954635" cy="26736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418EF6-CC24-F246-A69D-97196BB8520F}"/>
              </a:ext>
            </a:extLst>
          </p:cNvPr>
          <p:cNvSpPr txBox="1"/>
          <p:nvPr/>
        </p:nvSpPr>
        <p:spPr>
          <a:xfrm>
            <a:off x="2399325" y="5931017"/>
            <a:ext cx="66556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JLab </a:t>
            </a:r>
          </a:p>
          <a:p>
            <a:r>
              <a:rPr lang="en-US" dirty="0"/>
              <a:t>Hall-T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1CA4B9-C0B9-F244-89A3-356BBB4F3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033016" y="4494715"/>
            <a:ext cx="2480323" cy="20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20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604" y="1994750"/>
            <a:ext cx="6675500" cy="290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2008218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/>
              <a:t>Fast Track test stand</a:t>
            </a:r>
            <a:r>
              <a:rPr lang="en-US" sz="1800" dirty="0"/>
              <a:t>– use as many components of the ALICE TPC readout/control chain as possible</a:t>
            </a:r>
          </a:p>
          <a:p>
            <a:r>
              <a:rPr lang="en-US" sz="1800" dirty="0"/>
              <a:t>Target test stand operational July 1</a:t>
            </a:r>
            <a:r>
              <a:rPr lang="en-US" sz="1800" baseline="30000" dirty="0"/>
              <a:t>st</a:t>
            </a:r>
            <a:r>
              <a:rPr lang="en-US" sz="1800" dirty="0"/>
              <a:t> 2018</a:t>
            </a:r>
          </a:p>
          <a:p>
            <a:pPr lvl="1"/>
            <a:r>
              <a:rPr lang="en-US" sz="1600" dirty="0"/>
              <a:t>Validate use of SAMPA for TDIS</a:t>
            </a:r>
          </a:p>
          <a:p>
            <a:pPr lvl="1"/>
            <a:r>
              <a:rPr lang="en-US" sz="1600" dirty="0"/>
              <a:t>Experience reading a detector in streaming mode</a:t>
            </a:r>
          </a:p>
          <a:p>
            <a:pPr lvl="1"/>
            <a:r>
              <a:rPr lang="en-US" sz="1600" dirty="0"/>
              <a:t>Guide future R&amp;D effort in this area</a:t>
            </a:r>
          </a:p>
          <a:p>
            <a:r>
              <a:rPr lang="en-US" sz="1800" dirty="0"/>
              <a:t>Project : Redesign  FEC to work with SSP.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JLab TDIS TPC test stand using SAMPA</a:t>
            </a:r>
          </a:p>
        </p:txBody>
      </p:sp>
      <p:sp>
        <p:nvSpPr>
          <p:cNvPr id="7" name="Rectangle 6"/>
          <p:cNvSpPr/>
          <p:nvPr/>
        </p:nvSpPr>
        <p:spPr>
          <a:xfrm>
            <a:off x="2295080" y="3010600"/>
            <a:ext cx="3412038" cy="2160489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99"/>
          </a:p>
        </p:txBody>
      </p:sp>
      <p:sp>
        <p:nvSpPr>
          <p:cNvPr id="8" name="TextBox 7"/>
          <p:cNvSpPr txBox="1"/>
          <p:nvPr/>
        </p:nvSpPr>
        <p:spPr>
          <a:xfrm>
            <a:off x="444451" y="5295562"/>
            <a:ext cx="2877124" cy="113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7" u="sng" dirty="0"/>
              <a:t>FEC – Front End Card</a:t>
            </a:r>
          </a:p>
          <a:p>
            <a:r>
              <a:rPr lang="en-US" sz="1687" u="sng" dirty="0"/>
              <a:t>CRU – Common Readout Unit</a:t>
            </a:r>
          </a:p>
          <a:p>
            <a:r>
              <a:rPr lang="en-US" sz="1687" dirty="0"/>
              <a:t>DCS – Detector Control System</a:t>
            </a:r>
          </a:p>
          <a:p>
            <a:r>
              <a:rPr lang="en-US" sz="1687" dirty="0"/>
              <a:t>LTU – Local Trigger Unit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478D2-E2E2-ED43-BE0A-A4DE4624D0B0}"/>
              </a:ext>
            </a:extLst>
          </p:cNvPr>
          <p:cNvSpPr txBox="1"/>
          <p:nvPr/>
        </p:nvSpPr>
        <p:spPr>
          <a:xfrm>
            <a:off x="3476296" y="4838084"/>
            <a:ext cx="155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Rad. hardened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5F63A6-C408-D947-BD07-BD675D49F6C4}"/>
              </a:ext>
            </a:extLst>
          </p:cNvPr>
          <p:cNvSpPr txBox="1"/>
          <p:nvPr/>
        </p:nvSpPr>
        <p:spPr>
          <a:xfrm>
            <a:off x="4001099" y="5594346"/>
            <a:ext cx="4759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 – common system </a:t>
            </a:r>
            <a:r>
              <a:rPr lang="en-US" dirty="0" err="1"/>
              <a:t>architecturefor</a:t>
            </a:r>
            <a:r>
              <a:rPr lang="en-US" dirty="0"/>
              <a:t> TDIS and SoLID.</a:t>
            </a:r>
          </a:p>
        </p:txBody>
      </p:sp>
    </p:spTree>
    <p:extLst>
      <p:ext uri="{BB962C8B-B14F-4D97-AF65-F5344CB8AC3E}">
        <p14:creationId xmlns:p14="http://schemas.microsoft.com/office/powerpoint/2010/main" val="781402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88753D-1B5A-D947-927F-DF744DF9A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26" y="831336"/>
            <a:ext cx="3867512" cy="5486400"/>
          </a:xfrm>
        </p:spPr>
        <p:txBody>
          <a:bodyPr>
            <a:normAutofit/>
          </a:bodyPr>
          <a:lstStyle/>
          <a:p>
            <a:r>
              <a:rPr lang="en-US" sz="2000" dirty="0"/>
              <a:t>Currently we have several hardware components that are suitable for use in a streaming system.</a:t>
            </a:r>
          </a:p>
          <a:p>
            <a:r>
              <a:rPr lang="en-US" sz="2000" dirty="0"/>
              <a:t>In this mode we have a system where the VME bus is no longer used for data.</a:t>
            </a:r>
          </a:p>
          <a:p>
            <a:r>
              <a:rPr lang="en-US" sz="2000" dirty="0"/>
              <a:t>Data output is to a fiber based network</a:t>
            </a:r>
          </a:p>
          <a:p>
            <a:r>
              <a:rPr lang="en-US" sz="2000" dirty="0"/>
              <a:t>If we can also configure via the fiber network then..</a:t>
            </a:r>
          </a:p>
          <a:p>
            <a:endParaRPr lang="en-US" sz="2000" dirty="0"/>
          </a:p>
          <a:p>
            <a:r>
              <a:rPr lang="en-US" sz="2000" dirty="0"/>
              <a:t>We no longer need a bus at all…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BC5500-77F2-074F-AEDA-C73B9C14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go next - hardware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1B0DB-0ACC-D345-99A9-3C83B2650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75" t="603" b="4159"/>
          <a:stretch/>
        </p:blipFill>
        <p:spPr>
          <a:xfrm>
            <a:off x="4665633" y="912952"/>
            <a:ext cx="1869949" cy="2529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558686-6AD7-1540-8DFD-1A3D9D13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 t="3778" r="-845" b="2263"/>
          <a:stretch/>
        </p:blipFill>
        <p:spPr>
          <a:xfrm>
            <a:off x="6767103" y="912952"/>
            <a:ext cx="2048391" cy="24627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032A59-84F6-BD4A-AFDB-38073AAE18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30" t="1621" r="5215" b="3377"/>
          <a:stretch/>
        </p:blipFill>
        <p:spPr>
          <a:xfrm>
            <a:off x="6737365" y="3442793"/>
            <a:ext cx="2078129" cy="28665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E316B6B-0067-7A4A-9EC3-E99FDA7702BD}"/>
              </a:ext>
            </a:extLst>
          </p:cNvPr>
          <p:cNvSpPr/>
          <p:nvPr/>
        </p:nvSpPr>
        <p:spPr bwMode="auto">
          <a:xfrm>
            <a:off x="8460601" y="883923"/>
            <a:ext cx="485521" cy="562138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E09CFB5-957F-934F-AC44-579306C37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27390" y="3714003"/>
            <a:ext cx="3023662" cy="234703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6CFA97B-7F7C-1541-BC1E-AA0FDBE08E5A}"/>
              </a:ext>
            </a:extLst>
          </p:cNvPr>
          <p:cNvSpPr/>
          <p:nvPr/>
        </p:nvSpPr>
        <p:spPr bwMode="auto">
          <a:xfrm>
            <a:off x="6338256" y="822959"/>
            <a:ext cx="337274" cy="562138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36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DB4175-10BB-7F4D-8ADB-92AA2FC81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59"/>
            <a:ext cx="5217886" cy="5486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projects in the previous few slides are hardware solutions that can operate in either traditional or streaming mode.</a:t>
            </a:r>
          </a:p>
          <a:p>
            <a:endParaRPr lang="en-US" dirty="0"/>
          </a:p>
          <a:p>
            <a:r>
              <a:rPr lang="en-US" dirty="0"/>
              <a:t>We intend to use these projects to gain insight that will be used to:</a:t>
            </a:r>
          </a:p>
          <a:p>
            <a:pPr lvl="1"/>
            <a:r>
              <a:rPr lang="en-US" dirty="0"/>
              <a:t>Refine the hardware, firmware and software.</a:t>
            </a:r>
          </a:p>
          <a:p>
            <a:pPr lvl="1"/>
            <a:r>
              <a:rPr lang="en-US" dirty="0"/>
              <a:t>Aid detector design.</a:t>
            </a:r>
          </a:p>
          <a:p>
            <a:pPr lvl="1"/>
            <a:r>
              <a:rPr lang="en-US" dirty="0"/>
              <a:t>Suggest future directions.</a:t>
            </a:r>
          </a:p>
          <a:p>
            <a:pPr lvl="1"/>
            <a:endParaRPr lang="en-US" dirty="0"/>
          </a:p>
          <a:p>
            <a:r>
              <a:rPr lang="en-US" dirty="0"/>
              <a:t>In an “all streaming DAQ” detectors have detector specific interfaces which stream data on a fiber with a </a:t>
            </a:r>
            <a:r>
              <a:rPr lang="en-US" b="1" dirty="0"/>
              <a:t>well defined protocol</a:t>
            </a:r>
            <a:r>
              <a:rPr lang="en-US" dirty="0"/>
              <a:t>.</a:t>
            </a:r>
          </a:p>
          <a:p>
            <a:r>
              <a:rPr lang="en-US" dirty="0"/>
              <a:t>Devices similar to the VTP and SSP take the data streams and :</a:t>
            </a:r>
          </a:p>
          <a:p>
            <a:pPr lvl="1"/>
            <a:r>
              <a:rPr lang="en-US" dirty="0"/>
              <a:t>Merge streams to reduce number of fibers.</a:t>
            </a:r>
          </a:p>
          <a:p>
            <a:pPr lvl="1"/>
            <a:r>
              <a:rPr lang="en-US" dirty="0"/>
              <a:t>Provide buffering to take advantage of occupancy.</a:t>
            </a:r>
          </a:p>
          <a:p>
            <a:pPr lvl="1"/>
            <a:r>
              <a:rPr lang="en-US" dirty="0"/>
              <a:t>Reformat or compress to reduce rate.</a:t>
            </a:r>
          </a:p>
          <a:p>
            <a:pPr lvl="1"/>
            <a:r>
              <a:rPr lang="en-US" dirty="0"/>
              <a:t>Zero and noise suppress.</a:t>
            </a:r>
          </a:p>
          <a:p>
            <a:pPr lvl="1"/>
            <a:r>
              <a:rPr lang="en-US" dirty="0"/>
              <a:t>Provide online monitoring and calibration.</a:t>
            </a:r>
          </a:p>
          <a:p>
            <a:pPr lvl="1"/>
            <a:r>
              <a:rPr lang="en-US" dirty="0"/>
              <a:t>Not necessary in all situations.</a:t>
            </a:r>
          </a:p>
          <a:p>
            <a:r>
              <a:rPr lang="en-US" dirty="0"/>
              <a:t>If all devices use </a:t>
            </a:r>
            <a:r>
              <a:rPr lang="en-US" b="1" dirty="0"/>
              <a:t>the same protocol</a:t>
            </a:r>
            <a:r>
              <a:rPr lang="en-US" dirty="0"/>
              <a:t> on the fiber then we have a plug and play kit of parts each of which is relatively inexpensive.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4704E8-519E-5A42-B5B9-CF6A313A3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streaming DAQ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5C26C-5D62-604D-B56C-0CF1B3B03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133" y="775787"/>
            <a:ext cx="3342571" cy="558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49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717826-D99A-4048-8F27-F86B527A1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822959"/>
            <a:ext cx="8229601" cy="5486400"/>
          </a:xfrm>
        </p:spPr>
        <p:txBody>
          <a:bodyPr/>
          <a:lstStyle/>
          <a:p>
            <a:r>
              <a:rPr lang="en-US" dirty="0"/>
              <a:t>Having a bunch of interesting projects is all well and good but progress would be speeded by having a dedicated facility for R&amp;D.</a:t>
            </a:r>
          </a:p>
          <a:p>
            <a:pPr lvl="1"/>
            <a:r>
              <a:rPr lang="en-US" dirty="0"/>
              <a:t>Semi-permanent test stands without having to borrow hardware.</a:t>
            </a:r>
          </a:p>
          <a:p>
            <a:pPr lvl="1"/>
            <a:r>
              <a:rPr lang="en-US" dirty="0"/>
              <a:t>Proximity to existing data acquisition lab.</a:t>
            </a:r>
          </a:p>
          <a:p>
            <a:pPr lvl="1"/>
            <a:r>
              <a:rPr lang="en-US" dirty="0"/>
              <a:t>Proximity to JLab datacenter. </a:t>
            </a:r>
          </a:p>
          <a:p>
            <a:r>
              <a:rPr lang="en-US" dirty="0"/>
              <a:t>Have acquired space and modifications for power etc. are underway.</a:t>
            </a:r>
          </a:p>
          <a:p>
            <a:r>
              <a:rPr lang="en-US" dirty="0"/>
              <a:t>Procurement of hardware will start</a:t>
            </a:r>
          </a:p>
          <a:p>
            <a:pPr marL="342900" lvl="1" indent="0">
              <a:buNone/>
            </a:pPr>
            <a:r>
              <a:rPr lang="en-US" sz="2200" dirty="0"/>
              <a:t>soon</a:t>
            </a:r>
            <a:r>
              <a:rPr lang="en-US" dirty="0"/>
              <a:t>.</a:t>
            </a:r>
          </a:p>
          <a:p>
            <a:pPr marL="39688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88DCAB-2DE3-154C-8C48-41D9D4D8E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Facility for Innovation in Nuclear Data Readout and Analysis (INDRA)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0C3742-19CB-5B42-A85E-3B622F809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47" t="17262" r="33473" b="-590"/>
          <a:stretch/>
        </p:blipFill>
        <p:spPr>
          <a:xfrm>
            <a:off x="5234034" y="3364824"/>
            <a:ext cx="3809297" cy="28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15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C1BF-B8C9-9343-A8D4-D0DCDD1CB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85F2B-EFF0-024D-BE12-5C55ABC55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Jefferson lab has electronics that were designed for use in traditional triggered readout.</a:t>
            </a:r>
          </a:p>
          <a:p>
            <a:r>
              <a:rPr lang="en-US" dirty="0"/>
              <a:t>With firmware modification these boards could be used in a streaming mode. </a:t>
            </a:r>
          </a:p>
          <a:p>
            <a:r>
              <a:rPr lang="en-US" dirty="0"/>
              <a:t>Several projects will enhance the triggered mode readout to the point where it can be flipped into streaming mode.</a:t>
            </a:r>
          </a:p>
          <a:p>
            <a:r>
              <a:rPr lang="en-US" dirty="0"/>
              <a:t>Operating in this mode we can find out what the critical parameters are for the design of the next generation of electronics.</a:t>
            </a:r>
          </a:p>
          <a:p>
            <a:r>
              <a:rPr lang="en-US" dirty="0"/>
              <a:t>We have several customers lined up to use this.</a:t>
            </a:r>
          </a:p>
          <a:p>
            <a:r>
              <a:rPr lang="en-US" dirty="0"/>
              <a:t>The goal is to increase flexibility and reduce cost – in particular for university collaborators.</a:t>
            </a:r>
          </a:p>
          <a:p>
            <a:r>
              <a:rPr lang="en-US" dirty="0"/>
              <a:t>Our experience should be very useful to the EIC detector readout community.</a:t>
            </a:r>
          </a:p>
        </p:txBody>
      </p:sp>
    </p:spTree>
    <p:extLst>
      <p:ext uri="{BB962C8B-B14F-4D97-AF65-F5344CB8AC3E}">
        <p14:creationId xmlns:p14="http://schemas.microsoft.com/office/powerpoint/2010/main" val="307370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F4818-564C-6B49-B4DB-BD5550F32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2959"/>
            <a:ext cx="5631542" cy="5486400"/>
          </a:xfrm>
        </p:spPr>
        <p:txBody>
          <a:bodyPr>
            <a:normAutofit/>
          </a:bodyPr>
          <a:lstStyle/>
          <a:p>
            <a:r>
              <a:rPr lang="en-US" sz="1800" dirty="0"/>
              <a:t>After the 12 GeV accelerator upgrade all four halls took production data in Spring of this year.</a:t>
            </a:r>
          </a:p>
          <a:p>
            <a:r>
              <a:rPr lang="en-US" sz="1800" dirty="0"/>
              <a:t>The two large detectors, CLAS12 in hall-B and GlueX in hall-D are using very similar DAQ and trigger systems.</a:t>
            </a:r>
          </a:p>
          <a:p>
            <a:pPr marL="39688" indent="0">
              <a:buNone/>
            </a:pPr>
            <a:endParaRPr lang="en-US" sz="1800" dirty="0"/>
          </a:p>
          <a:p>
            <a:r>
              <a:rPr lang="en-US" sz="1800" dirty="0"/>
              <a:t>We expect both DAQ system to evolve over the coming years.</a:t>
            </a:r>
          </a:p>
          <a:p>
            <a:r>
              <a:rPr lang="en-US" sz="1800" dirty="0"/>
              <a:t>Other detectors are proposed for installation in hall-A over the next five years.</a:t>
            </a:r>
          </a:p>
          <a:p>
            <a:endParaRPr lang="en-US" sz="1800" dirty="0"/>
          </a:p>
          <a:p>
            <a:r>
              <a:rPr lang="en-US" sz="1800" dirty="0"/>
              <a:t>This presentation will show : </a:t>
            </a:r>
          </a:p>
          <a:p>
            <a:pPr lvl="1"/>
            <a:r>
              <a:rPr lang="en-US" sz="1600" dirty="0"/>
              <a:t>The current state of the art at JLab.</a:t>
            </a:r>
          </a:p>
          <a:p>
            <a:pPr lvl="1"/>
            <a:r>
              <a:rPr lang="en-US" sz="1600" dirty="0"/>
              <a:t>Projects that we have planned for existing hardware.</a:t>
            </a:r>
          </a:p>
          <a:p>
            <a:pPr lvl="1"/>
            <a:r>
              <a:rPr lang="en-US" sz="1600" dirty="0"/>
              <a:t>Projects related to the proposed experiments.</a:t>
            </a:r>
          </a:p>
          <a:p>
            <a:pPr lvl="1"/>
            <a:r>
              <a:rPr lang="en-US" sz="1600" dirty="0"/>
              <a:t>Direction of future research and development.</a:t>
            </a:r>
          </a:p>
          <a:p>
            <a:pPr lvl="1"/>
            <a:endParaRPr lang="en-US" sz="16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86AC9-7E69-1146-9786-DABDA1145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22B83-A89F-FE45-8E43-58636F1C8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945" y="1193882"/>
            <a:ext cx="2834776" cy="2255356"/>
          </a:xfrm>
          <a:prstGeom prst="rect">
            <a:avLst/>
          </a:prstGeom>
        </p:spPr>
      </p:pic>
      <p:pic>
        <p:nvPicPr>
          <p:cNvPr id="6" name="Picture 3" descr="image.png">
            <a:extLst>
              <a:ext uri="{FF2B5EF4-FFF2-40B4-BE49-F238E27FC236}">
                <a16:creationId xmlns:a16="http://schemas.microsoft.com/office/drawing/2014/main" id="{00B883B9-1A92-BD4A-8A38-E3F74A38D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9" t="9287" r="8119" b="4363"/>
          <a:stretch/>
        </p:blipFill>
        <p:spPr bwMode="auto">
          <a:xfrm>
            <a:off x="5917662" y="3759200"/>
            <a:ext cx="3149601" cy="239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D00CC9-8230-B34C-BDF2-8B6485ECBA1E}"/>
              </a:ext>
            </a:extLst>
          </p:cNvPr>
          <p:cNvSpPr txBox="1"/>
          <p:nvPr/>
        </p:nvSpPr>
        <p:spPr>
          <a:xfrm>
            <a:off x="6088742" y="850536"/>
            <a:ext cx="17828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976331"/>
                </a:solidFill>
                <a:latin typeface="Avenir Medium Oblique" panose="02000503020000020003" pitchFamily="2" charset="0"/>
              </a:rPr>
              <a:t>Clas12/Hall B Detector</a:t>
            </a:r>
          </a:p>
        </p:txBody>
      </p:sp>
    </p:spTree>
    <p:extLst>
      <p:ext uri="{BB962C8B-B14F-4D97-AF65-F5344CB8AC3E}">
        <p14:creationId xmlns:p14="http://schemas.microsoft.com/office/powerpoint/2010/main" val="4070135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E27E-03CE-1D4C-86FB-F928E3E81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at Jefferson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FA486-8BF4-1C44-95B3-5B0398EA8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55" y="822959"/>
            <a:ext cx="5326743" cy="5486400"/>
          </a:xfrm>
        </p:spPr>
        <p:txBody>
          <a:bodyPr>
            <a:normAutofit/>
          </a:bodyPr>
          <a:lstStyle/>
          <a:p>
            <a:r>
              <a:rPr lang="en-US" sz="1600" dirty="0"/>
              <a:t>Custom and commercial electronics in VME format.</a:t>
            </a:r>
          </a:p>
          <a:p>
            <a:r>
              <a:rPr lang="en-US" sz="1600" dirty="0"/>
              <a:t>We use ANSI/VITA 41 – VXS, a variant of VME.</a:t>
            </a:r>
          </a:p>
          <a:p>
            <a:pPr lvl="1"/>
            <a:r>
              <a:rPr lang="en-US" sz="1400" dirty="0"/>
              <a:t>Switched serial backplane.</a:t>
            </a:r>
          </a:p>
          <a:p>
            <a:r>
              <a:rPr lang="en-US" sz="1600" dirty="0"/>
              <a:t>Crate Trigger Processor (CTP) in VXS switch slot generates crate level trigger decision.</a:t>
            </a:r>
          </a:p>
          <a:p>
            <a:pPr lvl="1"/>
            <a:r>
              <a:rPr lang="en-US" sz="1400" dirty="0"/>
              <a:t>Blocks of data queued in “pipeline” while trigger is made.</a:t>
            </a:r>
          </a:p>
          <a:p>
            <a:pPr lvl="1"/>
            <a:r>
              <a:rPr lang="en-US" sz="1400" dirty="0"/>
              <a:t>Trigger passed to global trigger via fiber.</a:t>
            </a:r>
          </a:p>
          <a:p>
            <a:r>
              <a:rPr lang="en-US" sz="1600" dirty="0"/>
              <a:t>Global Trigger Processor (GTP) makes global trigger.</a:t>
            </a:r>
          </a:p>
          <a:p>
            <a:r>
              <a:rPr lang="en-US" sz="1600" dirty="0"/>
              <a:t>Trigger Supervisor (TS) queues triggers, assigns event types, and distributes trigger back to crates.</a:t>
            </a:r>
          </a:p>
          <a:p>
            <a:r>
              <a:rPr lang="en-US" sz="1600" dirty="0"/>
              <a:t>Readout the data over VME bus by Read Out Controller (ROC) on embedded CPU.</a:t>
            </a:r>
          </a:p>
          <a:p>
            <a:r>
              <a:rPr lang="en-US" sz="1600" dirty="0"/>
              <a:t>Blocks of events sent over network to software Event Builder on Linux server.</a:t>
            </a:r>
          </a:p>
          <a:p>
            <a:r>
              <a:rPr lang="en-US" sz="1600" dirty="0"/>
              <a:t>Buffer manager allows L3 software trigger and data quality monitoring.</a:t>
            </a:r>
          </a:p>
          <a:p>
            <a:r>
              <a:rPr lang="en-US" sz="1600" dirty="0"/>
              <a:t>Event Recorder writes event blocks to disk.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1B435-AEED-C843-82C5-16F488DCE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813" y="822959"/>
            <a:ext cx="3485072" cy="50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53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4ED8-9FA5-0940-B36B-19659186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anything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E1AEB-24F0-4049-83BB-37DC476E1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/>
              <a:t>Pros:</a:t>
            </a:r>
          </a:p>
          <a:p>
            <a:pPr lvl="1"/>
            <a:r>
              <a:rPr lang="en-US" sz="1400" dirty="0"/>
              <a:t>Data stream is a stream of events containing data from detectors.</a:t>
            </a:r>
          </a:p>
          <a:p>
            <a:pPr lvl="1"/>
            <a:r>
              <a:rPr lang="en-US" sz="1400" dirty="0"/>
              <a:t>Use of CTP and GTP allows complex triggers in firmware.</a:t>
            </a:r>
          </a:p>
          <a:p>
            <a:pPr lvl="1"/>
            <a:r>
              <a:rPr lang="en-US" sz="1400" dirty="0"/>
              <a:t>Trigger filters “unwanted data”.</a:t>
            </a:r>
          </a:p>
          <a:p>
            <a:pPr lvl="1"/>
            <a:r>
              <a:rPr lang="en-US" sz="1400" dirty="0"/>
              <a:t>Software event builder is scalable – buy faster machines – parallel topologies.</a:t>
            </a:r>
          </a:p>
          <a:p>
            <a:pPr lvl="1"/>
            <a:r>
              <a:rPr lang="en-US" sz="1400" dirty="0"/>
              <a:t>Data transport over network hardware – easy upgrade path.</a:t>
            </a:r>
          </a:p>
          <a:p>
            <a:pPr lvl="1"/>
            <a:r>
              <a:rPr lang="en-US" sz="1400" dirty="0"/>
              <a:t>Well understood way of doing things.</a:t>
            </a:r>
          </a:p>
          <a:p>
            <a:r>
              <a:rPr lang="en-US" sz="1400" dirty="0"/>
              <a:t>Cons</a:t>
            </a:r>
          </a:p>
          <a:p>
            <a:pPr lvl="1"/>
            <a:r>
              <a:rPr lang="en-US" sz="1400" dirty="0"/>
              <a:t>Trigger pipeline and event building require strict online synchronization. </a:t>
            </a:r>
          </a:p>
          <a:p>
            <a:pPr lvl="2"/>
            <a:r>
              <a:rPr lang="en-US" sz="1200" dirty="0"/>
              <a:t>Have to delay prompt data until slowest data appears.</a:t>
            </a:r>
          </a:p>
          <a:p>
            <a:pPr lvl="2"/>
            <a:r>
              <a:rPr lang="en-US" sz="1200" dirty="0"/>
              <a:t>All parts of DAQ have to work. One failure stops the pipeline. </a:t>
            </a:r>
          </a:p>
          <a:p>
            <a:pPr lvl="1"/>
            <a:r>
              <a:rPr lang="en-US" sz="1400" dirty="0"/>
              <a:t>Relies on good understanding of trigger.</a:t>
            </a:r>
          </a:p>
          <a:p>
            <a:pPr lvl="1"/>
            <a:r>
              <a:rPr lang="en-US" sz="1400" dirty="0"/>
              <a:t>Doesn’t work well when events overlap in time.</a:t>
            </a:r>
          </a:p>
          <a:p>
            <a:pPr lvl="1"/>
            <a:r>
              <a:rPr lang="en-US" sz="1400" b="1" dirty="0"/>
              <a:t>Obvious bottlenecks!</a:t>
            </a:r>
          </a:p>
          <a:p>
            <a:pPr lvl="1"/>
            <a:r>
              <a:rPr lang="en-US" sz="1400" dirty="0"/>
              <a:t>Difficult to partition large detectors into independent systems – debugging, commissioning or some types of experiment.</a:t>
            </a:r>
          </a:p>
          <a:p>
            <a:pPr lvl="1"/>
            <a:r>
              <a:rPr lang="en-US" sz="1400" dirty="0"/>
              <a:t>Systems using “high end” crate based readout such as VXS are very expensive. </a:t>
            </a:r>
          </a:p>
          <a:p>
            <a:pPr lvl="2"/>
            <a:r>
              <a:rPr lang="en-US" sz="1200" dirty="0"/>
              <a:t>Buy-in problem for university collaborators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0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experiments are being proposed </a:t>
            </a:r>
          </a:p>
          <a:p>
            <a:pPr lvl="1"/>
            <a:r>
              <a:rPr lang="en-US" dirty="0"/>
              <a:t>Detectors that do not play well together due to timing.</a:t>
            </a:r>
          </a:p>
          <a:p>
            <a:pPr lvl="2"/>
            <a:r>
              <a:rPr lang="en-US" dirty="0"/>
              <a:t>Traditional trigger and event builder strategies are not ideal.</a:t>
            </a:r>
          </a:p>
          <a:p>
            <a:pPr lvl="1"/>
            <a:r>
              <a:rPr lang="en-US" dirty="0"/>
              <a:t>Detectors with peculiar topologies.</a:t>
            </a:r>
          </a:p>
          <a:p>
            <a:pPr lvl="2"/>
            <a:r>
              <a:rPr lang="en-US" dirty="0"/>
              <a:t>Detectors split or segmented in a way that makes forming a trigger hard.</a:t>
            </a:r>
          </a:p>
          <a:p>
            <a:pPr lvl="1"/>
            <a:r>
              <a:rPr lang="en-US" dirty="0"/>
              <a:t>High event and/or data rates.</a:t>
            </a:r>
          </a:p>
          <a:p>
            <a:pPr lvl="2"/>
            <a:r>
              <a:rPr lang="en-US" dirty="0"/>
              <a:t>Particles from more than one event in a detector at the same time </a:t>
            </a:r>
            <a:r>
              <a:rPr lang="mr-IN" dirty="0"/>
              <a:t>–</a:t>
            </a:r>
            <a:r>
              <a:rPr lang="en-US" dirty="0"/>
              <a:t> need to disentangle.</a:t>
            </a:r>
          </a:p>
          <a:p>
            <a:r>
              <a:rPr lang="en-US" dirty="0"/>
              <a:t>The data acquisition requirements of these experiments does not fit well with current techniques.</a:t>
            </a:r>
          </a:p>
        </p:txBody>
      </p:sp>
    </p:spTree>
    <p:extLst>
      <p:ext uri="{BB962C8B-B14F-4D97-AF65-F5344CB8AC3E}">
        <p14:creationId xmlns:p14="http://schemas.microsoft.com/office/powerpoint/2010/main" val="3240884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30787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Tagged Deep Inelastic Scattering (TDIS)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14113" y="1623896"/>
            <a:ext cx="2641709" cy="1923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437" y="3958491"/>
            <a:ext cx="2751115" cy="1941452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ubtitle 5">
            <a:extLst>
              <a:ext uri="{FF2B5EF4-FFF2-40B4-BE49-F238E27FC236}">
                <a16:creationId xmlns:a16="http://schemas.microsoft.com/office/drawing/2014/main" id="{7DEBEE75-8BCA-164B-AA8A-898B20DACB88}"/>
              </a:ext>
            </a:extLst>
          </p:cNvPr>
          <p:cNvSpPr txBox="1">
            <a:spLocks/>
          </p:cNvSpPr>
          <p:nvPr/>
        </p:nvSpPr>
        <p:spPr>
          <a:xfrm>
            <a:off x="5609582" y="1623896"/>
            <a:ext cx="3050093" cy="3933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Scattered electrons detected in planned Hall-A Super </a:t>
            </a:r>
            <a:r>
              <a:rPr lang="en-US" sz="1400" dirty="0" err="1">
                <a:solidFill>
                  <a:schemeClr val="tx1"/>
                </a:solidFill>
              </a:rPr>
              <a:t>Bigbite</a:t>
            </a:r>
            <a:r>
              <a:rPr lang="en-US" sz="1400" dirty="0">
                <a:solidFill>
                  <a:schemeClr val="tx1"/>
                </a:solidFill>
              </a:rPr>
              <a:t> Spectrometer.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“Spectator” protons detected by radial Time Projection Chamber (</a:t>
            </a:r>
            <a:r>
              <a:rPr lang="en-US" sz="1400" dirty="0" err="1">
                <a:solidFill>
                  <a:schemeClr val="tx1"/>
                </a:solidFill>
              </a:rPr>
              <a:t>rTPC</a:t>
            </a:r>
            <a:r>
              <a:rPr lang="en-US" sz="1400" dirty="0">
                <a:solidFill>
                  <a:schemeClr val="tx1"/>
                </a:solidFill>
              </a:rPr>
              <a:t>) with 25,000 pads.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Hit rate per pad ~800 kHz.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Up to 4 Gbyte/s total.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How to read this out and match up the electrons with the protons?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Event building </a:t>
            </a:r>
            <a:r>
              <a:rPr lang="en-US" sz="1400" u="sng" dirty="0">
                <a:solidFill>
                  <a:schemeClr val="tx1"/>
                </a:solidFill>
              </a:rPr>
              <a:t>online</a:t>
            </a:r>
            <a:r>
              <a:rPr lang="en-US" sz="1400" dirty="0">
                <a:solidFill>
                  <a:schemeClr val="tx1"/>
                </a:solidFill>
              </a:rPr>
              <a:t> at these rates is a bottleneck.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357CAD-6FF2-D348-ABDC-B35FE9D49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98" y="844352"/>
            <a:ext cx="2037067" cy="2716090"/>
          </a:xfrm>
          <a:prstGeom prst="rect">
            <a:avLst/>
          </a:prstGeom>
        </p:spPr>
      </p:pic>
      <p:pic>
        <p:nvPicPr>
          <p:cNvPr id="14" name="Picture 24" descr="cloud">
            <a:extLst>
              <a:ext uri="{FF2B5EF4-FFF2-40B4-BE49-F238E27FC236}">
                <a16:creationId xmlns:a16="http://schemas.microsoft.com/office/drawing/2014/main" id="{02FB012A-F84B-DC4B-BC38-5BB8757B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744" y="4211518"/>
            <a:ext cx="2041933" cy="162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7922CC-E638-D441-B881-973C13F688E2}"/>
              </a:ext>
            </a:extLst>
          </p:cNvPr>
          <p:cNvSpPr txBox="1"/>
          <p:nvPr/>
        </p:nvSpPr>
        <p:spPr>
          <a:xfrm>
            <a:off x="2429679" y="934705"/>
            <a:ext cx="6422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7030A0"/>
                </a:solidFill>
              </a:rPr>
              <a:t>TDIS Scientific Goal:</a:t>
            </a:r>
            <a:r>
              <a:rPr lang="en-US" b="1" dirty="0">
                <a:solidFill>
                  <a:srgbClr val="7030A0"/>
                </a:solidFill>
              </a:rPr>
              <a:t> Access Elusive Partonic Structure of Mesons by  Using Mesons in Nucleons as “Target”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FD11AF-7525-3548-BC03-02654BAE2163}"/>
              </a:ext>
            </a:extLst>
          </p:cNvPr>
          <p:cNvCxnSpPr>
            <a:cxnSpLocks/>
          </p:cNvCxnSpPr>
          <p:nvPr/>
        </p:nvCxnSpPr>
        <p:spPr>
          <a:xfrm flipV="1">
            <a:off x="2125768" y="5125673"/>
            <a:ext cx="924418" cy="68065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5">
            <a:extLst>
              <a:ext uri="{FF2B5EF4-FFF2-40B4-BE49-F238E27FC236}">
                <a16:creationId xmlns:a16="http://schemas.microsoft.com/office/drawing/2014/main" id="{3592D364-39EC-E141-8963-BD3295CD0CF1}"/>
              </a:ext>
            </a:extLst>
          </p:cNvPr>
          <p:cNvSpPr txBox="1">
            <a:spLocks/>
          </p:cNvSpPr>
          <p:nvPr/>
        </p:nvSpPr>
        <p:spPr>
          <a:xfrm>
            <a:off x="5780250" y="2715278"/>
            <a:ext cx="2577489" cy="133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baseline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2C06DE-945C-3844-B209-73F6774577BE}"/>
              </a:ext>
            </a:extLst>
          </p:cNvPr>
          <p:cNvCxnSpPr>
            <a:cxnSpLocks/>
          </p:cNvCxnSpPr>
          <p:nvPr/>
        </p:nvCxnSpPr>
        <p:spPr>
          <a:xfrm flipV="1">
            <a:off x="2196928" y="3310315"/>
            <a:ext cx="654340" cy="75569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F4961B-E167-9B43-8A01-2E374C0DC78E}"/>
              </a:ext>
            </a:extLst>
          </p:cNvPr>
          <p:cNvCxnSpPr>
            <a:cxnSpLocks/>
          </p:cNvCxnSpPr>
          <p:nvPr/>
        </p:nvCxnSpPr>
        <p:spPr>
          <a:xfrm flipH="1">
            <a:off x="2731126" y="2645402"/>
            <a:ext cx="573540" cy="13298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F52488E-09A1-B64B-9845-C4DBAE4EFCD4}"/>
              </a:ext>
            </a:extLst>
          </p:cNvPr>
          <p:cNvCxnSpPr>
            <a:cxnSpLocks/>
          </p:cNvCxnSpPr>
          <p:nvPr/>
        </p:nvCxnSpPr>
        <p:spPr>
          <a:xfrm>
            <a:off x="3364737" y="2585869"/>
            <a:ext cx="2130434" cy="137262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268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6D3E1-8F0E-0347-8C0E-C2034EA90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49" y="3729552"/>
            <a:ext cx="2354788" cy="21365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267F648-34DC-CA4B-ADE3-BCE1AAB542CA}"/>
              </a:ext>
            </a:extLst>
          </p:cNvPr>
          <p:cNvGrpSpPr/>
          <p:nvPr/>
        </p:nvGrpSpPr>
        <p:grpSpPr>
          <a:xfrm>
            <a:off x="4631206" y="3039228"/>
            <a:ext cx="4356147" cy="3430513"/>
            <a:chOff x="4338679" y="2100521"/>
            <a:chExt cx="4659491" cy="3915012"/>
          </a:xfrm>
        </p:grpSpPr>
        <p:pic>
          <p:nvPicPr>
            <p:cNvPr id="51203" name="Picture 3" descr="solid_PVDI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679" y="2100521"/>
              <a:ext cx="4659491" cy="3492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D6FEC0-D65E-224A-B3C2-B998CE9DB38A}"/>
                </a:ext>
              </a:extLst>
            </p:cNvPr>
            <p:cNvSpPr txBox="1"/>
            <p:nvPr/>
          </p:nvSpPr>
          <p:spPr>
            <a:xfrm>
              <a:off x="4827410" y="5646201"/>
              <a:ext cx="346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Baffles constrain momentum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7379712-3E76-9A43-9CBE-1494A287500E}"/>
                </a:ext>
              </a:extLst>
            </p:cNvPr>
            <p:cNvCxnSpPr/>
            <p:nvPr/>
          </p:nvCxnSpPr>
          <p:spPr>
            <a:xfrm flipV="1">
              <a:off x="6952593" y="4469524"/>
              <a:ext cx="0" cy="1237593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35718" tIns="35718" rIns="35718" bIns="35718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909591"/>
            <a:r>
              <a:rPr lang="en-US" altLang="en-US" sz="3399" dirty="0">
                <a:latin typeface="Times" charset="0"/>
                <a:ea typeface="Times" charset="0"/>
                <a:cs typeface="Times" charset="0"/>
              </a:rPr>
              <a:t>SoLID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857431"/>
            <a:ext cx="8229600" cy="5486400"/>
          </a:xfrm>
        </p:spPr>
        <p:txBody>
          <a:bodyPr vert="horz" wrap="square" lIns="35718" tIns="35718" rIns="35718" bIns="35718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55575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SoLID is another experiment proposed for installation hall-A at JLab. </a:t>
            </a:r>
          </a:p>
          <a:p>
            <a:pPr marL="255575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In the PVDIS configuration electrons are scattered of a fixed target at high luminosity. </a:t>
            </a:r>
          </a:p>
          <a:p>
            <a:pPr marL="255575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Spiral baffles cut background.</a:t>
            </a:r>
          </a:p>
          <a:p>
            <a:pPr marL="255575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The detector is split into radially 30 sectors, the single track event topology allows 30 DAQ systems to be run in parallel at rates of up to 1 Gbyte/s each 30 Gbyte/s total</a:t>
            </a:r>
          </a:p>
          <a:p>
            <a:pPr marL="255575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Challenges :</a:t>
            </a:r>
          </a:p>
          <a:p>
            <a:pPr marL="501132" lvl="1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How to handle 30 Gbyte/s affordably? </a:t>
            </a:r>
          </a:p>
          <a:p>
            <a:pPr marL="501132" lvl="1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Hits at sector edges span two sectors?</a:t>
            </a:r>
          </a:p>
          <a:p>
            <a:pPr marL="501132" lvl="1" indent="-217477" defTabSz="865143"/>
            <a:r>
              <a:rPr lang="en-US" altLang="en-US" sz="1600" dirty="0">
                <a:latin typeface="Arial" panose="020B0604020202020204" pitchFamily="34" charset="0"/>
                <a:ea typeface="Times" charset="0"/>
                <a:cs typeface="Arial" panose="020B0604020202020204" pitchFamily="34" charset="0"/>
              </a:rPr>
              <a:t>How to integrate GEM with other detectors?</a:t>
            </a:r>
          </a:p>
          <a:p>
            <a:pPr marL="501132" lvl="1" indent="-217477" defTabSz="865143"/>
            <a:endParaRPr lang="en-US" altLang="en-US" sz="1687" dirty="0">
              <a:latin typeface="Times" charset="0"/>
              <a:ea typeface="Times" charset="0"/>
              <a:cs typeface="Times" charset="0"/>
            </a:endParaRPr>
          </a:p>
          <a:p>
            <a:pPr marL="38098" indent="0" defTabSz="865143">
              <a:buNone/>
            </a:pPr>
            <a:endParaRPr lang="en-US" altLang="en-US" sz="1687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C4629-99B8-134B-8D2D-A5103A649470}"/>
              </a:ext>
            </a:extLst>
          </p:cNvPr>
          <p:cNvSpPr txBox="1"/>
          <p:nvPr/>
        </p:nvSpPr>
        <p:spPr>
          <a:xfrm>
            <a:off x="1006040" y="5459474"/>
            <a:ext cx="2354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 detectors are segmented into 30 sectors.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1F0992-E096-404C-BDA7-27AD0454EF5B}"/>
              </a:ext>
            </a:extLst>
          </p:cNvPr>
          <p:cNvCxnSpPr>
            <a:cxnSpLocks/>
          </p:cNvCxnSpPr>
          <p:nvPr/>
        </p:nvCxnSpPr>
        <p:spPr>
          <a:xfrm flipV="1">
            <a:off x="1911983" y="5291877"/>
            <a:ext cx="66589" cy="249411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96654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3EA6-31B7-BB49-B008-603453FBF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readout as a solution.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A627E-A217-5D4D-8550-C77993268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data rate detectors are handled as parallel streams.</a:t>
            </a:r>
          </a:p>
          <a:p>
            <a:pPr lvl="1"/>
            <a:r>
              <a:rPr lang="en-US" dirty="0"/>
              <a:t>No one stream handles all data from the whole detector.</a:t>
            </a:r>
          </a:p>
          <a:p>
            <a:r>
              <a:rPr lang="en-US" dirty="0"/>
              <a:t>Data synchronization happens offline.</a:t>
            </a:r>
          </a:p>
          <a:p>
            <a:pPr lvl="1"/>
            <a:r>
              <a:rPr lang="en-US" dirty="0"/>
              <a:t>Removes high rate event building issue.</a:t>
            </a:r>
          </a:p>
          <a:p>
            <a:pPr lvl="1"/>
            <a:r>
              <a:rPr lang="en-US" dirty="0"/>
              <a:t>Detector edge effects dealt with offline.</a:t>
            </a:r>
          </a:p>
          <a:p>
            <a:pPr lvl="1"/>
            <a:r>
              <a:rPr lang="en-US" dirty="0"/>
              <a:t>Prompt data does not have to wait for slower detectors.</a:t>
            </a:r>
          </a:p>
          <a:p>
            <a:r>
              <a:rPr lang="en-US" dirty="0"/>
              <a:t>Little or no online trigger.</a:t>
            </a:r>
          </a:p>
          <a:p>
            <a:pPr lvl="1"/>
            <a:r>
              <a:rPr lang="en-US" dirty="0"/>
              <a:t>Potentially useful physics is not discarded.</a:t>
            </a:r>
          </a:p>
          <a:p>
            <a:pPr lvl="1"/>
            <a:r>
              <a:rPr lang="en-US" dirty="0"/>
              <a:t>Groups of simultaneous experiments.</a:t>
            </a:r>
          </a:p>
          <a:p>
            <a:pPr lvl="1"/>
            <a:r>
              <a:rPr lang="en-US" dirty="0"/>
              <a:t>Complex trigger electronics eliminated – simpler system</a:t>
            </a:r>
          </a:p>
          <a:p>
            <a:pPr lvl="1"/>
            <a:r>
              <a:rPr lang="en-US" dirty="0"/>
              <a:t>Zero and noise suppression is still a requirement.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34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36EF7-5AA0-BA43-AA20-2109ECDEB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9BF0E-5D26-264C-AE2B-266232E02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0959"/>
            <a:ext cx="8229600" cy="1267098"/>
          </a:xfrm>
        </p:spPr>
        <p:txBody>
          <a:bodyPr/>
          <a:lstStyle/>
          <a:p>
            <a:pPr algn="ctr"/>
            <a:r>
              <a:rPr lang="en-US" dirty="0"/>
              <a:t>We are starting to work on several pilot projects to gain experience with streaming mode readout and to put it in use in some experiments.</a:t>
            </a:r>
          </a:p>
        </p:txBody>
      </p:sp>
    </p:spTree>
    <p:extLst>
      <p:ext uri="{BB962C8B-B14F-4D97-AF65-F5344CB8AC3E}">
        <p14:creationId xmlns:p14="http://schemas.microsoft.com/office/powerpoint/2010/main" val="3240781761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57150" marR="0" indent="0" algn="l" defTabSz="9096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6E6E9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57150" marR="0" indent="0" algn="l" defTabSz="909638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20180719 Summer Talk v2" id="{C110270C-16D8-7D41-A7D7-67B234813E64}" vid="{4433F3E3-B5B6-9D4E-8968-171448F4B89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5909</TotalTime>
  <Words>1688</Words>
  <Application>Microsoft Macintosh PowerPoint</Application>
  <PresentationFormat>On-screen Show (4:3)</PresentationFormat>
  <Paragraphs>202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PingFangSC-Regular</vt:lpstr>
      <vt:lpstr>Arial</vt:lpstr>
      <vt:lpstr>Avenir Medium Oblique</vt:lpstr>
      <vt:lpstr>Calibri</vt:lpstr>
      <vt:lpstr>Lucida Grande</vt:lpstr>
      <vt:lpstr>Times</vt:lpstr>
      <vt:lpstr>White</vt:lpstr>
      <vt:lpstr>Streaming Readout, the JLab perspective</vt:lpstr>
      <vt:lpstr>Introduction</vt:lpstr>
      <vt:lpstr>Data Acquisition at Jefferson Lab</vt:lpstr>
      <vt:lpstr>Why do anything different?</vt:lpstr>
      <vt:lpstr>Future needs</vt:lpstr>
      <vt:lpstr>Tagged Deep Inelastic Scattering (TDIS)</vt:lpstr>
      <vt:lpstr>SoLID</vt:lpstr>
      <vt:lpstr>Streaming readout as a solution.</vt:lpstr>
      <vt:lpstr>Projects</vt:lpstr>
      <vt:lpstr>CLAS12 - RICH</vt:lpstr>
      <vt:lpstr>SSP Closeup</vt:lpstr>
      <vt:lpstr>CLAS12 – RICH and GlueX DIRC</vt:lpstr>
      <vt:lpstr>fADC readout</vt:lpstr>
      <vt:lpstr>INFN – low cost ADC board</vt:lpstr>
      <vt:lpstr> JLab TDIS TPC test stand using SAMPA</vt:lpstr>
      <vt:lpstr>Where to go next - hardware</vt:lpstr>
      <vt:lpstr>All streaming DAQ</vt:lpstr>
      <vt:lpstr>Facility for Innovation in Nuclear Data Readout and Analysis (INDRA) </vt:lpstr>
      <vt:lpstr>Summary</vt:lpstr>
    </vt:vector>
  </TitlesOfParts>
  <Manager/>
  <Company/>
  <LinksUpToDate>false</LinksUpToDate>
  <SharedDoc>false</SharedDoc>
  <HyperlinkBase/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Streaming Readout, the JLab perspective</dc:title>
  <dc:subject/>
  <dc:creator>Graham Heyes</dc:creator>
  <cp:keywords/>
  <dc:description/>
  <cp:lastModifiedBy> </cp:lastModifiedBy>
  <cp:revision>4</cp:revision>
  <cp:lastPrinted>2018-07-24T17:48:19Z</cp:lastPrinted>
  <dcterms:created xsi:type="dcterms:W3CDTF">2018-07-23T12:04:23Z</dcterms:created>
  <dcterms:modified xsi:type="dcterms:W3CDTF">2018-08-06T14:23:20Z</dcterms:modified>
  <cp:category/>
</cp:coreProperties>
</file>