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57799" marR="57799" indent="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1pPr>
    <a:lvl2pPr marL="57799" marR="57799" indent="2667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2pPr>
    <a:lvl3pPr marL="57799" marR="57799" indent="5334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3pPr>
    <a:lvl4pPr marL="57799" marR="57799" indent="8001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4pPr>
    <a:lvl5pPr marL="57799" marR="57799" indent="10668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5pPr>
    <a:lvl6pPr marL="57799" marR="57799" indent="13335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6pPr>
    <a:lvl7pPr marL="57799" marR="57799" indent="16129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7pPr>
    <a:lvl8pPr marL="57799" marR="57799" indent="18796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8pPr>
    <a:lvl9pPr marL="57799" marR="57799" indent="214630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FF1F3"/>
          </a:solidFill>
        </a:fill>
      </a:tcStyle>
    </a:band2H>
    <a:firstCol>
      <a:tcTxStyle b="off" i="off">
        <a:fontRef idx="minor">
          <a:srgbClr val="000000"/>
        </a:fontRef>
        <a:srgbClr val="000000"/>
      </a:tcTxStyle>
      <a:tcStyle>
        <a:tcBdr>
          <a:left>
            <a:ln w="28575"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8575"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lastRow>
    <a:fir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8575"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Row>
  </a:tblStyle>
  <a:tblStyle styleId="{C7B018BB-80A7-4F77-B60F-C8B233D01FF8}" styleName="">
    <a:tblBg/>
    <a:wholeTbl>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def" i="de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p:nvPr>
            <p:ph type="sldImg"/>
          </p:nvPr>
        </p:nvSpPr>
        <p:spPr>
          <a:xfrm>
            <a:off x="1143000" y="685800"/>
            <a:ext cx="4572000" cy="3429000"/>
          </a:xfrm>
          <a:prstGeom prst="rect">
            <a:avLst/>
          </a:prstGeom>
        </p:spPr>
        <p:txBody>
          <a:bodyPr/>
          <a:lstStyle/>
          <a:p>
            <a:pPr/>
          </a:p>
        </p:txBody>
      </p:sp>
      <p:sp>
        <p:nvSpPr>
          <p:cNvPr id="37" name="Shape 3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647700" latinLnBrk="0">
      <a:defRPr sz="1600">
        <a:latin typeface="Lucida Grande"/>
        <a:ea typeface="Lucida Grande"/>
        <a:cs typeface="Lucida Grande"/>
        <a:sym typeface="Lucida Grande"/>
      </a:defRPr>
    </a:lvl1pPr>
    <a:lvl2pPr indent="228600" defTabSz="647700" latinLnBrk="0">
      <a:defRPr sz="1600">
        <a:latin typeface="Lucida Grande"/>
        <a:ea typeface="Lucida Grande"/>
        <a:cs typeface="Lucida Grande"/>
        <a:sym typeface="Lucida Grande"/>
      </a:defRPr>
    </a:lvl2pPr>
    <a:lvl3pPr indent="457200" defTabSz="647700" latinLnBrk="0">
      <a:defRPr sz="1600">
        <a:latin typeface="Lucida Grande"/>
        <a:ea typeface="Lucida Grande"/>
        <a:cs typeface="Lucida Grande"/>
        <a:sym typeface="Lucida Grande"/>
      </a:defRPr>
    </a:lvl3pPr>
    <a:lvl4pPr indent="685800" defTabSz="647700" latinLnBrk="0">
      <a:defRPr sz="1600">
        <a:latin typeface="Lucida Grande"/>
        <a:ea typeface="Lucida Grande"/>
        <a:cs typeface="Lucida Grande"/>
        <a:sym typeface="Lucida Grande"/>
      </a:defRPr>
    </a:lvl4pPr>
    <a:lvl5pPr indent="914400" defTabSz="647700" latinLnBrk="0">
      <a:defRPr sz="1600">
        <a:latin typeface="Lucida Grande"/>
        <a:ea typeface="Lucida Grande"/>
        <a:cs typeface="Lucida Grande"/>
        <a:sym typeface="Lucida Grande"/>
      </a:defRPr>
    </a:lvl5pPr>
    <a:lvl6pPr indent="1143000" defTabSz="647700" latinLnBrk="0">
      <a:defRPr sz="1600">
        <a:latin typeface="Lucida Grande"/>
        <a:ea typeface="Lucida Grande"/>
        <a:cs typeface="Lucida Grande"/>
        <a:sym typeface="Lucida Grande"/>
      </a:defRPr>
    </a:lvl6pPr>
    <a:lvl7pPr indent="1371600" defTabSz="647700" latinLnBrk="0">
      <a:defRPr sz="1600">
        <a:latin typeface="Lucida Grande"/>
        <a:ea typeface="Lucida Grande"/>
        <a:cs typeface="Lucida Grande"/>
        <a:sym typeface="Lucida Grande"/>
      </a:defRPr>
    </a:lvl7pPr>
    <a:lvl8pPr indent="1600200" defTabSz="647700" latinLnBrk="0">
      <a:defRPr sz="1600">
        <a:latin typeface="Lucida Grande"/>
        <a:ea typeface="Lucida Grande"/>
        <a:cs typeface="Lucida Grande"/>
        <a:sym typeface="Lucida Grande"/>
      </a:defRPr>
    </a:lvl8pPr>
    <a:lvl9pPr indent="1828800" defTabSz="647700" latinLnBrk="0">
      <a:defRPr sz="1600">
        <a:latin typeface="Lucida Grande"/>
        <a:ea typeface="Lucida Grande"/>
        <a:cs typeface="Lucida Grande"/>
        <a:sym typeface="Lucida Grand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p:spTree>
      <p:nvGrpSpPr>
        <p:cNvPr id="1" name=""/>
        <p:cNvGrpSpPr/>
        <p:nvPr/>
      </p:nvGrpSpPr>
      <p:grpSpPr>
        <a:xfrm>
          <a:off x="0" y="0"/>
          <a:ext cx="0" cy="0"/>
          <a:chOff x="0" y="0"/>
          <a:chExt cx="0" cy="0"/>
        </a:xfrm>
      </p:grpSpPr>
      <p:sp>
        <p:nvSpPr>
          <p:cNvPr id="11" name="Title Text"/>
          <p:cNvSpPr/>
          <p:nvPr>
            <p:ph type="title"/>
          </p:nvPr>
        </p:nvSpPr>
        <p:spPr>
          <a:xfrm>
            <a:off x="977900" y="977900"/>
            <a:ext cx="11049000" cy="1955800"/>
          </a:xfrm>
          <a:prstGeom prst="rect">
            <a:avLst/>
          </a:prstGeom>
        </p:spPr>
        <p:txBody>
          <a:bodyPr/>
          <a:lstStyle/>
          <a:p>
            <a:pPr/>
            <a:r>
              <a:t>Title Text</a:t>
            </a:r>
          </a:p>
        </p:txBody>
      </p:sp>
      <p:sp>
        <p:nvSpPr>
          <p:cNvPr id="12" name="Body Level One…"/>
          <p:cNvSpPr/>
          <p:nvPr>
            <p:ph type="body" idx="1"/>
          </p:nvPr>
        </p:nvSpPr>
        <p:spPr>
          <a:xfrm>
            <a:off x="2006600" y="2921000"/>
            <a:ext cx="9105900" cy="5613400"/>
          </a:xfrm>
          <a:prstGeom prst="rect">
            <a:avLst/>
          </a:prstGeom>
        </p:spPr>
        <p:txBody>
          <a:bodyPr/>
          <a:lstStyle>
            <a:lvl1pPr marL="0" indent="40640">
              <a:buSzTx/>
              <a:buNone/>
              <a:defRPr b="1" sz="3400"/>
            </a:lvl1pPr>
            <a:lvl2pPr marL="0" indent="497840">
              <a:buSzTx/>
              <a:buNone/>
              <a:defRPr sz="3400"/>
            </a:lvl2pPr>
            <a:lvl3pPr marL="0" indent="955039">
              <a:buSzTx/>
              <a:buNone/>
              <a:defRPr i="1" sz="3400"/>
            </a:lvl3pPr>
            <a:lvl4pPr marL="0" indent="1412239">
              <a:buSzTx/>
              <a:buNone/>
              <a:defRPr sz="3400"/>
            </a:lvl4pPr>
            <a:lvl5pPr marL="0" indent="1869439">
              <a:buSzTx/>
              <a:buNone/>
              <a:defRPr sz="3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Body">
    <p:spTree>
      <p:nvGrpSpPr>
        <p:cNvPr id="1" name=""/>
        <p:cNvGrpSpPr/>
        <p:nvPr/>
      </p:nvGrpSpPr>
      <p:grpSpPr>
        <a:xfrm>
          <a:off x="0" y="0"/>
          <a:ext cx="0" cy="0"/>
          <a:chOff x="0" y="0"/>
          <a:chExt cx="0" cy="0"/>
        </a:xfrm>
      </p:grpSpPr>
      <p:sp>
        <p:nvSpPr>
          <p:cNvPr id="20" name="Title Text"/>
          <p:cNvSpPr/>
          <p:nvPr>
            <p:ph type="title"/>
          </p:nvPr>
        </p:nvSpPr>
        <p:spPr>
          <a:prstGeom prst="rect">
            <a:avLst/>
          </a:prstGeom>
        </p:spPr>
        <p:txBody>
          <a:bodyPr/>
          <a:lstStyle/>
          <a:p>
            <a:pPr/>
            <a:r>
              <a:t>Title Text</a:t>
            </a:r>
          </a:p>
        </p:txBody>
      </p:sp>
      <p:sp>
        <p:nvSpPr>
          <p:cNvPr id="21" name="Body Level One…"/>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Pictur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9" name="Title Text"/>
          <p:cNvSpPr/>
          <p:nvPr>
            <p:ph type="title"/>
          </p:nvPr>
        </p:nvSpPr>
        <p:spPr>
          <a:prstGeom prst="rect">
            <a:avLst/>
          </a:prstGeom>
        </p:spPr>
        <p:txBody>
          <a:bodyPr/>
          <a:lstStyle/>
          <a:p>
            <a:pPr/>
            <a:r>
              <a:t>Title Text</a:t>
            </a:r>
          </a:p>
        </p:txBody>
      </p:sp>
      <p:sp>
        <p:nvSpPr>
          <p:cNvPr id="30"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Title Text"/>
          <p:cNvSpPr/>
          <p:nvPr>
            <p:ph type="title"/>
          </p:nvPr>
        </p:nvSpPr>
        <p:spPr>
          <a:xfrm>
            <a:off x="977900" y="0"/>
            <a:ext cx="11049000" cy="977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p:nvPr>
            <p:ph type="body" idx="1"/>
          </p:nvPr>
        </p:nvSpPr>
        <p:spPr>
          <a:xfrm>
            <a:off x="990600" y="1193800"/>
            <a:ext cx="11049000" cy="7924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2pPr>
              <a:buChar char="–"/>
            </a:lvl2pPr>
            <a:lvl4pPr>
              <a:buChar char="–"/>
            </a:lvl4pPr>
            <a:lvl5pPr>
              <a:buChar char="»"/>
            </a:lvl5pPr>
          </a:lstStyle>
          <a:p>
            <a:pPr/>
            <a:r>
              <a:t>Body Level One</a:t>
            </a:r>
          </a:p>
          <a:p>
            <a:pPr lvl="1"/>
            <a:r>
              <a:t>Body Level Two</a:t>
            </a:r>
          </a:p>
          <a:p>
            <a:pPr lvl="2"/>
            <a:r>
              <a:t>Body Level Three</a:t>
            </a:r>
          </a:p>
          <a:p>
            <a:pPr lvl="3"/>
            <a:r>
              <a:t>Body Level Four</a:t>
            </a:r>
          </a:p>
          <a:p>
            <a:pPr lvl="4"/>
            <a:r>
              <a:t>Body Level Five</a:t>
            </a:r>
          </a:p>
        </p:txBody>
      </p:sp>
      <p:sp>
        <p:nvSpPr>
          <p:cNvPr id="4" name="Slide Number"/>
          <p:cNvSpPr/>
          <p:nvPr>
            <p:ph type="sldNum" sz="quarter" idx="2"/>
          </p:nvPr>
        </p:nvSpPr>
        <p:spPr>
          <a:xfrm>
            <a:off x="6229773" y="9207500"/>
            <a:ext cx="546101" cy="635000"/>
          </a:xfrm>
          <a:prstGeom prst="rect">
            <a:avLst/>
          </a:prstGeom>
          <a:ln w="12700">
            <a:miter lim="400000"/>
          </a:ln>
        </p:spPr>
        <p:txBody>
          <a:bodyPr wrap="none" lIns="50800" tIns="50800" rIns="50800" bIns="50800">
            <a:normAutofit fontScale="100000" lnSpcReduction="0"/>
          </a:bodyPr>
          <a:lstStyle>
            <a:lvl1pPr marL="0" marR="0" algn="ctr" defTabSz="647700"/>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transition xmlns:p14="http://schemas.microsoft.com/office/powerpoint/2010/main" spd="med" advClick="1"/>
  <p:txStyles>
    <p:titleStyle>
      <a:lvl1pPr marL="57799" marR="57799" indent="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1pPr>
      <a:lvl2pPr marL="57799" marR="57799" indent="2286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2pPr>
      <a:lvl3pPr marL="57799" marR="57799" indent="4572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3pPr>
      <a:lvl4pPr marL="57799" marR="57799" indent="6858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4pPr>
      <a:lvl5pPr marL="57799" marR="57799" indent="9144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5pPr>
      <a:lvl6pPr marL="57799" marR="57799" indent="11430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6pPr>
      <a:lvl7pPr marL="57799" marR="57799" indent="13716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7pPr>
      <a:lvl8pPr marL="57799" marR="57799" indent="16002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8pPr>
      <a:lvl9pPr marL="57799" marR="57799" indent="1828800" algn="ctr" defTabSz="1295400" rtl="0" latinLnBrk="0">
        <a:lnSpc>
          <a:spcPct val="100000"/>
        </a:lnSpc>
        <a:spcBef>
          <a:spcPts val="0"/>
        </a:spcBef>
        <a:spcAft>
          <a:spcPts val="0"/>
        </a:spcAft>
        <a:buClrTx/>
        <a:buSzTx/>
        <a:buFontTx/>
        <a:buNone/>
        <a:tabLst/>
        <a:defRPr b="1" baseline="0" cap="none" i="0" spc="0" strike="noStrike" sz="5000" u="none">
          <a:ln>
            <a:noFill/>
          </a:ln>
          <a:solidFill>
            <a:srgbClr val="000000"/>
          </a:solidFill>
          <a:uFill>
            <a:solidFill>
              <a:srgbClr val="000000"/>
            </a:solidFill>
          </a:uFill>
          <a:latin typeface="+mn-lt"/>
          <a:ea typeface="+mn-ea"/>
          <a:cs typeface="+mn-cs"/>
          <a:sym typeface="Times"/>
        </a:defRPr>
      </a:lvl9pPr>
    </p:titleStyle>
    <p:bodyStyle>
      <a:lvl1pPr marL="383540" marR="57799" indent="-3429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1pPr>
      <a:lvl2pPr marL="783590" marR="57799" indent="-28575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2pPr>
      <a:lvl3pPr marL="11836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3pPr>
      <a:lvl4pPr marL="16408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4pPr>
      <a:lvl5pPr marL="20980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5pPr>
      <a:lvl6pPr marL="20980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6pPr>
      <a:lvl7pPr marL="20980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7pPr>
      <a:lvl8pPr marL="20980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8pPr>
      <a:lvl9pPr marL="2098039" marR="57799" indent="-228600" algn="l" defTabSz="1295400" rtl="0" latinLnBrk="0">
        <a:lnSpc>
          <a:spcPct val="100000"/>
        </a:lnSpc>
        <a:spcBef>
          <a:spcPts val="800"/>
        </a:spcBef>
        <a:spcAft>
          <a:spcPts val="0"/>
        </a:spcAft>
        <a:buClrTx/>
        <a:buSzPct val="100000"/>
        <a:buFontTx/>
        <a:buChar char="•"/>
        <a:tabLst/>
        <a:defRPr b="0" baseline="0" cap="none" i="0" spc="0" strike="noStrike" sz="2400" u="none">
          <a:ln>
            <a:noFill/>
          </a:ln>
          <a:solidFill>
            <a:srgbClr val="000000"/>
          </a:solidFill>
          <a:uFill>
            <a:solidFill>
              <a:srgbClr val="000000"/>
            </a:solidFill>
          </a:uFill>
          <a:latin typeface="+mn-lt"/>
          <a:ea typeface="+mn-ea"/>
          <a:cs typeface="+mn-cs"/>
          <a:sym typeface="Times"/>
        </a:defRPr>
      </a:lvl9pPr>
    </p:bodyStyle>
    <p:otherStyle>
      <a:lvl1pPr marL="0" marR="0" indent="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1pPr>
      <a:lvl2pPr marL="0" marR="0" indent="2286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2pPr>
      <a:lvl3pPr marL="0" marR="0" indent="4572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3pPr>
      <a:lvl4pPr marL="0" marR="0" indent="6858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4pPr>
      <a:lvl5pPr marL="0" marR="0" indent="9144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5pPr>
      <a:lvl6pPr marL="0" marR="0" indent="11430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6pPr>
      <a:lvl7pPr marL="0" marR="0" indent="13716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7pPr>
      <a:lvl8pPr marL="0" marR="0" indent="16002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8pPr>
      <a:lvl9pPr marL="0" marR="0" indent="1828800" algn="ctr" defTabSz="647700" latinLnBrk="0">
        <a:lnSpc>
          <a:spcPct val="100000"/>
        </a:lnSpc>
        <a:spcBef>
          <a:spcPts val="0"/>
        </a:spcBef>
        <a:spcAft>
          <a:spcPts val="0"/>
        </a:spcAft>
        <a:buClrTx/>
        <a:buSzTx/>
        <a:buFontTx/>
        <a:buNone/>
        <a:tabLst/>
        <a:defRPr b="0" baseline="0" cap="none" i="0" spc="0" strike="noStrike" sz="3400" u="none">
          <a:ln>
            <a:noFill/>
          </a:ln>
          <a:solidFill>
            <a:schemeClr val="tx1"/>
          </a:solidFill>
          <a:uFill>
            <a:solidFill>
              <a:srgbClr val="000000"/>
            </a:solidFill>
          </a:uFill>
          <a:latin typeface="+mn-lt"/>
          <a:ea typeface="+mn-ea"/>
          <a:cs typeface="+mn-cs"/>
          <a:sym typeface="Time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Hall B 12-06-113 (BONUS) Experiment Readiness Review"/>
          <p:cNvSpPr/>
          <p:nvPr>
            <p:ph type="ctrTitle"/>
          </p:nvPr>
        </p:nvSpPr>
        <p:spPr>
          <a:prstGeom prst="rect">
            <a:avLst/>
          </a:prstGeom>
        </p:spPr>
        <p:txBody>
          <a:bodyPr/>
          <a:lstStyle>
            <a:lvl1pPr marL="40640" marR="497840" defTabSz="457200">
              <a:defRPr sz="3200">
                <a:uFillTx/>
              </a:defRPr>
            </a:lvl1pPr>
          </a:lstStyle>
          <a:p>
            <a:pPr/>
            <a:r>
              <a:t>Hall B 12-06-113 (BONUS) Experiment Readiness Review </a:t>
            </a:r>
          </a:p>
        </p:txBody>
      </p:sp>
      <p:sp>
        <p:nvSpPr>
          <p:cNvPr id="40" name="Jefferson Lab May 31, 2017"/>
          <p:cNvSpPr/>
          <p:nvPr>
            <p:ph type="subTitle" idx="1"/>
          </p:nvPr>
        </p:nvSpPr>
        <p:spPr>
          <a:prstGeom prst="rect">
            <a:avLst/>
          </a:prstGeom>
        </p:spPr>
        <p:txBody>
          <a:bodyPr/>
          <a:lstStyle>
            <a:lvl1pPr marL="40640" marR="497840" indent="0" algn="ctr" defTabSz="457200">
              <a:spcBef>
                <a:spcPts val="0"/>
              </a:spcBef>
              <a:defRPr sz="3200">
                <a:uFillTx/>
              </a:defRPr>
            </a:lvl1pPr>
          </a:lstStyle>
          <a:p>
            <a:pPr/>
            <a:r>
              <a:t>Jefferson Lab May 31, 2017</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1 Has the entire beamline and detector configuration been defined, including ownership, maintenance and control during beam operations?"/>
          <p:cNvSpPr/>
          <p:nvPr>
            <p:ph type="title"/>
          </p:nvPr>
        </p:nvSpPr>
        <p:spPr>
          <a:prstGeom prst="rect">
            <a:avLst/>
          </a:prstGeom>
        </p:spPr>
        <p:txBody>
          <a:bodyPr/>
          <a:lstStyle>
            <a:lvl1pPr marL="31789" marR="31789" defTabSz="712470">
              <a:defRPr sz="2750"/>
            </a:lvl1pPr>
          </a:lstStyle>
          <a:p>
            <a:pPr/>
            <a:r>
              <a:t>1 Has the entire beamline and detector configuration been defined, including ownership, maintenance and control during beam operations? </a:t>
            </a:r>
          </a:p>
        </p:txBody>
      </p:sp>
      <p:sp>
        <p:nvSpPr>
          <p:cNvPr id="43" name="Comments…"/>
          <p:cNvSpPr/>
          <p:nvPr>
            <p:ph type="body" idx="1"/>
          </p:nvPr>
        </p:nvSpPr>
        <p:spPr>
          <a:prstGeom prst="rect">
            <a:avLst/>
          </a:prstGeom>
        </p:spPr>
        <p:txBody>
          <a:bodyPr/>
          <a:lstStyle/>
          <a:p>
            <a:pPr/>
            <a:r>
              <a:t>Comments</a:t>
            </a:r>
          </a:p>
          <a:p>
            <a:pPr lvl="1"/>
            <a:r>
              <a:t>The beamline is the standard CLAS12 beamline and is well defined. </a:t>
            </a:r>
          </a:p>
          <a:p>
            <a:pPr lvl="1"/>
            <a:r>
              <a:t>Accelerator operation in previous experiments have shown that the beam can be delivered within the required parameters.</a:t>
            </a:r>
          </a:p>
          <a:p>
            <a:pPr lvl="1"/>
            <a:r>
              <a:t>The BONUS detector has well defined ownership within BONUS and defined plans for maintenance and operation.</a:t>
            </a:r>
          </a:p>
          <a:p>
            <a:pPr/>
            <a:r>
              <a:t>Recommendation</a:t>
            </a:r>
          </a:p>
          <a:p>
            <a:pPr lvl="1"/>
            <a:r>
              <a:t>It was not clear from the presentations who is responsible for construction the target this must be defined. </a:t>
            </a:r>
          </a:p>
          <a:p>
            <a:pPr lvl="1"/>
            <a:r>
              <a:t>We understand that hall-B is in a state of transition of the responsibility for targets in the hall. The JLab interface with BONUS regarding targets is not yet defined.</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2 Are the beam commissioning procedures and machine protection systems sufficiently defined for this stage?"/>
          <p:cNvSpPr/>
          <p:nvPr>
            <p:ph type="title"/>
          </p:nvPr>
        </p:nvSpPr>
        <p:spPr>
          <a:prstGeom prst="rect">
            <a:avLst/>
          </a:prstGeom>
        </p:spPr>
        <p:txBody>
          <a:bodyPr/>
          <a:lstStyle>
            <a:lvl1pPr marL="19100" marR="233984" defTabSz="214884">
              <a:defRPr sz="2820">
                <a:uFillTx/>
              </a:defRPr>
            </a:lvl1pPr>
          </a:lstStyle>
          <a:p>
            <a:pPr/>
            <a:r>
              <a:t>2 Are the beam commissioning procedures and machine protection systems sufficiently defined for this stage? </a:t>
            </a:r>
          </a:p>
        </p:txBody>
      </p:sp>
      <p:sp>
        <p:nvSpPr>
          <p:cNvPr id="46" name="Yes."/>
          <p:cNvSpPr/>
          <p:nvPr>
            <p:ph type="body" idx="1"/>
          </p:nvPr>
        </p:nvSpPr>
        <p:spPr>
          <a:prstGeom prst="rect">
            <a:avLst/>
          </a:prstGeom>
        </p:spPr>
        <p:txBody>
          <a:bodyPr/>
          <a:lstStyle/>
          <a:p>
            <a:pPr/>
            <a:r>
              <a:t>Yes.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3 What is the status of the equipment towards operation? What are the completion/commissioning schedule and tasks?"/>
          <p:cNvSpPr/>
          <p:nvPr>
            <p:ph type="title"/>
          </p:nvPr>
        </p:nvSpPr>
        <p:spPr>
          <a:prstGeom prst="rect">
            <a:avLst/>
          </a:prstGeom>
        </p:spPr>
        <p:txBody>
          <a:bodyPr/>
          <a:lstStyle>
            <a:lvl1pPr marL="19100" marR="233984" defTabSz="214884">
              <a:defRPr sz="2820">
                <a:uFillTx/>
              </a:defRPr>
            </a:lvl1pPr>
          </a:lstStyle>
          <a:p>
            <a:pPr/>
            <a:r>
              <a:t>3 What is the status of the equipment towards operation? What are the completion/commissioning schedule and tasks? </a:t>
            </a:r>
          </a:p>
        </p:txBody>
      </p:sp>
      <p:sp>
        <p:nvSpPr>
          <p:cNvPr id="49" name="Comments…"/>
          <p:cNvSpPr/>
          <p:nvPr>
            <p:ph type="body" idx="1"/>
          </p:nvPr>
        </p:nvSpPr>
        <p:spPr>
          <a:prstGeom prst="rect">
            <a:avLst/>
          </a:prstGeom>
        </p:spPr>
        <p:txBody>
          <a:bodyPr/>
          <a:lstStyle/>
          <a:p>
            <a:pPr/>
            <a:r>
              <a:t>Comments</a:t>
            </a:r>
          </a:p>
          <a:p>
            <a:pPr lvl="1"/>
            <a:r>
              <a:t>The committee feels confident that the target design will allow construction according to presented schedule.</a:t>
            </a:r>
          </a:p>
          <a:p>
            <a:pPr/>
            <a:r>
              <a:t>Finding</a:t>
            </a:r>
          </a:p>
          <a:p>
            <a:pPr lvl="1"/>
            <a:r>
              <a:t>The group is making good use of their experience from BONUS6 and applying it to the design of BONUS12</a:t>
            </a:r>
          </a:p>
          <a:p>
            <a:pPr lvl="1"/>
            <a:r>
              <a:t>The group benefits from the re-use of CLAS12 parts in BONUS12.</a:t>
            </a:r>
          </a:p>
          <a:p>
            <a:pPr/>
            <a:r>
              <a:t>Recommendation</a:t>
            </a:r>
          </a:p>
          <a:p>
            <a:pPr lvl="1"/>
            <a:r>
              <a:t>The schedule as presented did not contain float and some dependencies were missing. It needs to be revisited to identify critical paths, efficiencies and to ensure that it is credible. The schedule should contain at least three months of float.</a:t>
            </a:r>
          </a:p>
          <a:p>
            <a:pPr lvl="1"/>
            <a:r>
              <a:t>JLab personnel are relied on in the schedule. The scope and availability should be defined.</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4. Are the responsibilities for carrying out each job identified, and are the manpower and other resources necessary to complete them on time in place?"/>
          <p:cNvSpPr/>
          <p:nvPr>
            <p:ph type="title"/>
          </p:nvPr>
        </p:nvSpPr>
        <p:spPr>
          <a:prstGeom prst="rect">
            <a:avLst/>
          </a:prstGeom>
        </p:spPr>
        <p:txBody>
          <a:bodyPr/>
          <a:lstStyle>
            <a:lvl1pPr marL="16662" marR="204114" defTabSz="187452">
              <a:defRPr sz="2460">
                <a:uFillTx/>
              </a:defRPr>
            </a:lvl1pPr>
          </a:lstStyle>
          <a:p>
            <a:pPr/>
            <a:r>
              <a:t>4. Are the responsibilities for carrying out each job identified, and are the manpower and other resources necessary to complete them on time in place? </a:t>
            </a:r>
          </a:p>
        </p:txBody>
      </p:sp>
      <p:sp>
        <p:nvSpPr>
          <p:cNvPr id="52" name="Recommendation:…"/>
          <p:cNvSpPr/>
          <p:nvPr>
            <p:ph type="body" idx="1"/>
          </p:nvPr>
        </p:nvSpPr>
        <p:spPr>
          <a:prstGeom prst="rect">
            <a:avLst/>
          </a:prstGeom>
        </p:spPr>
        <p:txBody>
          <a:bodyPr/>
          <a:lstStyle/>
          <a:p>
            <a:pPr/>
            <a:r>
              <a:t>Recommendation:</a:t>
            </a:r>
          </a:p>
          <a:p>
            <a:pPr lvl="1"/>
            <a:r>
              <a:t>The micro omegas must be de-installed before BONUS is installed and re-installed and after. </a:t>
            </a:r>
          </a:p>
          <a:p>
            <a:pPr lvl="2"/>
            <a:r>
              <a:t>The group responsible for this work should be clarified.</a:t>
            </a:r>
          </a:p>
          <a:p>
            <a:pPr lvl="2"/>
            <a:r>
              <a:t>The procedures that are involved should also be clarified.</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5. Parameters and status of the target system to be used."/>
          <p:cNvSpPr/>
          <p:nvPr>
            <p:ph type="title"/>
          </p:nvPr>
        </p:nvSpPr>
        <p:spPr>
          <a:prstGeom prst="rect">
            <a:avLst/>
          </a:prstGeom>
        </p:spPr>
        <p:txBody>
          <a:bodyPr/>
          <a:lstStyle>
            <a:lvl1pPr marL="23164" marR="283768" defTabSz="260604">
              <a:defRPr sz="3420">
                <a:uFillTx/>
              </a:defRPr>
            </a:lvl1pPr>
          </a:lstStyle>
          <a:p>
            <a:pPr/>
            <a:r>
              <a:t>5. Parameters and status of the target system to be used.</a:t>
            </a:r>
          </a:p>
        </p:txBody>
      </p:sp>
      <p:sp>
        <p:nvSpPr>
          <p:cNvPr id="55" name="Comment…"/>
          <p:cNvSpPr/>
          <p:nvPr>
            <p:ph type="body" idx="1"/>
          </p:nvPr>
        </p:nvSpPr>
        <p:spPr>
          <a:prstGeom prst="rect">
            <a:avLst/>
          </a:prstGeom>
        </p:spPr>
        <p:txBody>
          <a:bodyPr/>
          <a:lstStyle/>
          <a:p>
            <a:pPr/>
            <a:r>
              <a:t>Comment</a:t>
            </a:r>
          </a:p>
          <a:p>
            <a:pPr lvl="1"/>
            <a:r>
              <a:t>The target is an incremental improvement on earlier successful design.</a:t>
            </a:r>
          </a:p>
          <a:p>
            <a:pPr/>
            <a:r>
              <a:t>Recommendation</a:t>
            </a:r>
          </a:p>
          <a:p>
            <a:pPr lvl="1"/>
            <a:r>
              <a:t>Pressure vessel paperwork and review as not been finalized this needs to be done</a:t>
            </a:r>
          </a:p>
          <a:p>
            <a:pPr lvl="1"/>
            <a:r>
              <a:t>The operational procedure documents presented to the committee are not complete and need to be finalized.</a:t>
            </a:r>
          </a:p>
          <a:p>
            <a:pPr lvl="1"/>
            <a:r>
              <a:t>Training requirements for operators need to be defined.</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What is the RTPC status? Has it been demonstrated for readiness to operate and to achieve the scientific goals of the experiment?"/>
          <p:cNvSpPr/>
          <p:nvPr>
            <p:ph type="title"/>
          </p:nvPr>
        </p:nvSpPr>
        <p:spPr>
          <a:prstGeom prst="rect">
            <a:avLst/>
          </a:prstGeom>
        </p:spPr>
        <p:txBody>
          <a:bodyPr/>
          <a:lstStyle>
            <a:lvl1pPr marL="19100" marR="233984" defTabSz="214884">
              <a:defRPr sz="2820">
                <a:uFillTx/>
              </a:defRPr>
            </a:lvl1pPr>
          </a:lstStyle>
          <a:p>
            <a:pPr/>
            <a:r>
              <a:t>What is the RTPC status? Has it been demonstrated for readiness to operate and to achieve the scientific goals of the experiment? </a:t>
            </a:r>
          </a:p>
        </p:txBody>
      </p:sp>
      <p:sp>
        <p:nvSpPr>
          <p:cNvPr id="58" name="Comment…"/>
          <p:cNvSpPr/>
          <p:nvPr>
            <p:ph type="body" idx="1"/>
          </p:nvPr>
        </p:nvSpPr>
        <p:spPr>
          <a:prstGeom prst="rect">
            <a:avLst/>
          </a:prstGeom>
        </p:spPr>
        <p:txBody>
          <a:bodyPr/>
          <a:lstStyle/>
          <a:p>
            <a:pPr/>
            <a:r>
              <a:t>Comment</a:t>
            </a:r>
          </a:p>
          <a:p>
            <a:pPr lvl="1"/>
            <a:r>
              <a:t>The group has demonstrated that they are well along the right path to interfacing with CLAS12 systems and hardware.</a:t>
            </a:r>
          </a:p>
          <a:p>
            <a:pPr lvl="1"/>
            <a:r>
              <a:t>The scheme for calibration looks reasonable. </a:t>
            </a:r>
          </a:p>
          <a:p>
            <a:pPr lvl="1"/>
            <a:r>
              <a:t>GEM efficiency is high and seems acceptable. </a:t>
            </a:r>
          </a:p>
          <a:p>
            <a:pPr lvl="1"/>
            <a:r>
              <a:t>With an expected 2 kHz event rate the readout electronics will be capable of reading out the detector</a:t>
            </a:r>
          </a:p>
          <a:p>
            <a:pPr lvl="1"/>
          </a:p>
          <a:p>
            <a:pPr/>
            <a:r>
              <a:t>Recommendation</a:t>
            </a:r>
          </a:p>
          <a:p>
            <a:pPr lvl="1"/>
            <a:r>
              <a:t>If not already the case the helium envelope around the target is exhausted outside the hall. </a:t>
            </a:r>
          </a:p>
          <a:p>
            <a:pPr lvl="1"/>
            <a:r>
              <a:t>The real time resolution using the DREAM chip needs to be explored. </a:t>
            </a:r>
          </a:p>
          <a:p>
            <a:pPr lvl="1"/>
            <a:r>
              <a:t>Evaluate better the overall reconstruction taking into account multiplicity and momentum to improve efficiency and performance of the reconstruction.</a:t>
            </a:r>
          </a:p>
          <a:p>
            <a:pPr lvl="1"/>
            <a:r>
              <a:t>The DREAM chip reduces dead time but does not eliminate it the true dead time  should be estimated.</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Are the radiation levels expected to be generated in the hall acceptable? Is any local shielding required to minimize the effects of radiation in the hall equipment?"/>
          <p:cNvSpPr/>
          <p:nvPr>
            <p:ph type="title"/>
          </p:nvPr>
        </p:nvSpPr>
        <p:spPr>
          <a:xfrm>
            <a:off x="662830" y="-12700"/>
            <a:ext cx="11364070" cy="977900"/>
          </a:xfrm>
          <a:prstGeom prst="rect">
            <a:avLst/>
          </a:prstGeom>
        </p:spPr>
        <p:txBody>
          <a:bodyPr/>
          <a:lstStyle>
            <a:lvl1pPr marL="16256" marR="199136" defTabSz="182880">
              <a:defRPr sz="2400">
                <a:uFillTx/>
              </a:defRPr>
            </a:lvl1pPr>
          </a:lstStyle>
          <a:p>
            <a:pPr/>
            <a:r>
              <a:t>Are the radiation levels expected to be generated in the hall acceptable? Is any local shielding required to minimize the effects of radiation in the hall equipment?</a:t>
            </a:r>
          </a:p>
        </p:txBody>
      </p:sp>
      <p:sp>
        <p:nvSpPr>
          <p:cNvPr id="61" name="Yes and No."/>
          <p:cNvSpPr/>
          <p:nvPr>
            <p:ph type="body" idx="1"/>
          </p:nvPr>
        </p:nvSpPr>
        <p:spPr>
          <a:prstGeom prst="rect">
            <a:avLst/>
          </a:prstGeom>
        </p:spPr>
        <p:txBody>
          <a:bodyPr/>
          <a:lstStyle/>
          <a:p>
            <a:pPr/>
            <a:r>
              <a:t>Yes and No.</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Thanks"/>
          <p:cNvSpPr/>
          <p:nvPr>
            <p:ph type="title"/>
          </p:nvPr>
        </p:nvSpPr>
        <p:spPr>
          <a:prstGeom prst="rect">
            <a:avLst/>
          </a:prstGeom>
        </p:spPr>
        <p:txBody>
          <a:bodyPr/>
          <a:lstStyle/>
          <a:p>
            <a:pPr/>
            <a:r>
              <a:t>Thanks</a:t>
            </a:r>
          </a:p>
        </p:txBody>
      </p:sp>
      <p:sp>
        <p:nvSpPr>
          <p:cNvPr id="64" name="Body"/>
          <p:cNvSpPr/>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a:ea typeface="Times"/>
        <a:cs typeface="Times"/>
      </a:majorFont>
      <a:minorFont>
        <a:latin typeface="Times"/>
        <a:ea typeface="Times"/>
        <a:cs typeface="Time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6E6E9"/>
        </a:solidFill>
        <a:ln w="12700" cap="flat">
          <a:solidFill>
            <a:srgbClr val="000000"/>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57799" marR="57799" indent="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000000"/>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57799" marR="57799" indent="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a:ea typeface="Times"/>
        <a:cs typeface="Times"/>
      </a:majorFont>
      <a:minorFont>
        <a:latin typeface="Times"/>
        <a:ea typeface="Times"/>
        <a:cs typeface="Time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6E6E9"/>
        </a:solidFill>
        <a:ln w="12700" cap="flat">
          <a:solidFill>
            <a:srgbClr val="000000"/>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57799" marR="57799" indent="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000000"/>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57799" marR="57799" indent="0" algn="l" defTabSz="12954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000000"/>
            </a:solidFill>
            <a:effectLst/>
            <a:uFill>
              <a:solidFill>
                <a:srgbClr val="000000"/>
              </a:solidFill>
            </a:uFill>
            <a:latin typeface="+mn-lt"/>
            <a:ea typeface="+mn-ea"/>
            <a:cs typeface="+mn-cs"/>
            <a:sym typeface="Time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