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22"/>
  </p:notesMasterIdLst>
  <p:sldIdLst>
    <p:sldId id="256" r:id="rId2"/>
    <p:sldId id="288" r:id="rId3"/>
    <p:sldId id="267" r:id="rId4"/>
    <p:sldId id="268" r:id="rId5"/>
    <p:sldId id="269" r:id="rId6"/>
    <p:sldId id="270" r:id="rId7"/>
    <p:sldId id="275" r:id="rId8"/>
    <p:sldId id="262" r:id="rId9"/>
    <p:sldId id="263" r:id="rId10"/>
    <p:sldId id="259" r:id="rId11"/>
    <p:sldId id="260" r:id="rId12"/>
    <p:sldId id="261" r:id="rId13"/>
    <p:sldId id="284" r:id="rId14"/>
    <p:sldId id="283" r:id="rId15"/>
    <p:sldId id="277" r:id="rId16"/>
    <p:sldId id="279" r:id="rId17"/>
    <p:sldId id="278" r:id="rId18"/>
    <p:sldId id="287" r:id="rId19"/>
    <p:sldId id="285" r:id="rId20"/>
    <p:sldId id="286" r:id="rId21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3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9"/>
    <p:restoredTop sz="94674"/>
  </p:normalViewPr>
  <p:slideViewPr>
    <p:cSldViewPr snapToGrid="0" snapToObjects="1">
      <p:cViewPr varScale="1">
        <p:scale>
          <a:sx n="84" d="100"/>
          <a:sy n="84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charset="0"/>
              </a:defRPr>
            </a:lvl1pPr>
          </a:lstStyle>
          <a:p>
            <a:fld id="{1264113A-C87A-1A4E-8D52-759877E9B707}" type="datetimeFigureOut">
              <a:rPr lang="en-US" smtClean="0"/>
              <a:pPr/>
              <a:t>2/5/18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charset="0"/>
              </a:defRPr>
            </a:lvl1pPr>
          </a:lstStyle>
          <a:p>
            <a:fld id="{67E92B25-AA46-7C4C-AB78-1A73CA1A4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5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2B25-AA46-7C4C-AB78-1A73CA1A4C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05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2B25-AA46-7C4C-AB78-1A73CA1A4C8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3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92B25-AA46-7C4C-AB78-1A73CA1A4C8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8036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Calibri" charset="0"/>
                <a:ea typeface="Calibri" charset="0"/>
                <a:cs typeface="Calibri" charset="0"/>
              </a:defRPr>
            </a:lvl1pPr>
            <a:lvl2pPr>
              <a:defRPr sz="3200">
                <a:latin typeface="Calibri" charset="0"/>
                <a:ea typeface="Calibri" charset="0"/>
                <a:cs typeface="Calibri" charset="0"/>
              </a:defRPr>
            </a:lvl2pPr>
            <a:lvl3pPr>
              <a:defRPr sz="3200">
                <a:latin typeface="Calibri" charset="0"/>
                <a:ea typeface="Calibri" charset="0"/>
                <a:cs typeface="Calibri" charset="0"/>
              </a:defRPr>
            </a:lvl3pPr>
            <a:lvl4pPr>
              <a:defRPr sz="3200">
                <a:latin typeface="Calibri" charset="0"/>
                <a:ea typeface="Calibri" charset="0"/>
                <a:cs typeface="Calibri" charset="0"/>
              </a:defRPr>
            </a:lvl4pPr>
            <a:lvl5pPr>
              <a:defRPr sz="320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6579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1394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193800"/>
            <a:ext cx="5448300" cy="792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1193800"/>
            <a:ext cx="5448300" cy="792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8350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0"/>
            <a:ext cx="11703050" cy="10014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1273176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2182813"/>
            <a:ext cx="5745163" cy="6529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7" y="1273176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2182813"/>
            <a:ext cx="5748337" cy="6529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5167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3056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070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0"/>
            <a:ext cx="11049000" cy="977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93800"/>
            <a:ext cx="11049000" cy="792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imes" charset="0"/>
              </a:rPr>
              <a:t>Click to edit Master text styles</a:t>
            </a:r>
          </a:p>
          <a:p>
            <a:pPr lvl="1"/>
            <a:r>
              <a:rPr lang="en-US" dirty="0">
                <a:sym typeface="Times" charset="0"/>
              </a:rPr>
              <a:t>Second level</a:t>
            </a:r>
          </a:p>
          <a:p>
            <a:pPr lvl="2"/>
            <a:r>
              <a:rPr lang="en-US" dirty="0">
                <a:sym typeface="Times" charset="0"/>
              </a:rPr>
              <a:t>Third level</a:t>
            </a:r>
          </a:p>
          <a:p>
            <a:pPr lvl="3"/>
            <a:r>
              <a:rPr lang="en-US" dirty="0">
                <a:sym typeface="Times" charset="0"/>
              </a:rPr>
              <a:t>Fourth level</a:t>
            </a:r>
          </a:p>
          <a:p>
            <a:pPr lvl="4"/>
            <a:r>
              <a:rPr lang="en-US" dirty="0">
                <a:sym typeface="Time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/>
  <p:txStyles>
    <p:titleStyle>
      <a:lvl1pPr marL="6350" algn="ctr" rtl="0" fontAlgn="base">
        <a:spcBef>
          <a:spcPct val="0"/>
        </a:spcBef>
        <a:spcAft>
          <a:spcPct val="0"/>
        </a:spcAft>
        <a:defRPr sz="5000" b="0" i="0">
          <a:solidFill>
            <a:schemeClr val="tx1"/>
          </a:solidFill>
          <a:latin typeface="Calibri" charset="0"/>
          <a:ea typeface="+mj-ea"/>
          <a:cs typeface="+mj-cs"/>
          <a:sym typeface="Times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50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9pPr>
    </p:titleStyle>
    <p:bodyStyle>
      <a:lvl1pPr marL="382588" indent="-3429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1pPr>
      <a:lvl2pPr marL="731838" indent="-28575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–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2pPr>
      <a:lvl3pPr marL="11318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•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3pPr>
      <a:lvl4pPr marL="15890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–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4pPr>
      <a:lvl5pPr marL="20462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 b="0" i="0">
          <a:solidFill>
            <a:schemeClr val="tx1"/>
          </a:solidFill>
          <a:latin typeface="Calibri" charset="0"/>
          <a:ea typeface="+mn-ea"/>
          <a:cs typeface="+mn-cs"/>
          <a:sym typeface="Times" charset="0"/>
        </a:defRPr>
      </a:lvl5pPr>
      <a:lvl6pPr marL="25034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9606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178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875088" indent="-228600" algn="l" rtl="0" fontAlgn="base">
        <a:spcBef>
          <a:spcPts val="800"/>
        </a:spcBef>
        <a:spcAft>
          <a:spcPct val="0"/>
        </a:spcAft>
        <a:buSzPct val="100000"/>
        <a:buFont typeface="Time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</a:t>
            </a:r>
            <a:r>
              <a:rPr lang="en-US" b="0" dirty="0"/>
              <a:t>volution of JLab DAQ towards  streaming readout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Graham Heyes</a:t>
            </a:r>
          </a:p>
          <a:p>
            <a:r>
              <a:rPr lang="en-US" dirty="0"/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11008577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anything different?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93800"/>
            <a:ext cx="11457432" cy="7924800"/>
          </a:xfrm>
        </p:spPr>
        <p:txBody>
          <a:bodyPr/>
          <a:lstStyle/>
          <a:p>
            <a:r>
              <a:rPr lang="en-US" dirty="0"/>
              <a:t>New experiments are being proposed at JLab</a:t>
            </a:r>
          </a:p>
          <a:p>
            <a:pPr lvl="1"/>
            <a:r>
              <a:rPr lang="en-US" dirty="0"/>
              <a:t>Detectors that do not play well together due to timing.</a:t>
            </a:r>
          </a:p>
          <a:p>
            <a:pPr lvl="2"/>
            <a:r>
              <a:rPr lang="en-US" dirty="0"/>
              <a:t>Traditional trigger and event builder systems not ideal.</a:t>
            </a:r>
          </a:p>
          <a:p>
            <a:pPr lvl="1"/>
            <a:r>
              <a:rPr lang="en-US" dirty="0"/>
              <a:t>Detectors with peculiar topologies.</a:t>
            </a:r>
          </a:p>
          <a:p>
            <a:pPr lvl="2"/>
            <a:r>
              <a:rPr lang="en-US" dirty="0"/>
              <a:t>Detectors split or segmented in a way that makes forming a trigger hard.</a:t>
            </a:r>
          </a:p>
          <a:p>
            <a:pPr lvl="1"/>
            <a:r>
              <a:rPr lang="en-US" dirty="0"/>
              <a:t>High event and/or data rates.</a:t>
            </a:r>
          </a:p>
          <a:p>
            <a:pPr lvl="2"/>
            <a:r>
              <a:rPr lang="en-US" dirty="0"/>
              <a:t>Particles from more than one event in a detector at the same time </a:t>
            </a:r>
            <a:r>
              <a:rPr lang="mr-IN" dirty="0"/>
              <a:t>–</a:t>
            </a:r>
            <a:r>
              <a:rPr lang="en-US" dirty="0"/>
              <a:t> need to disentangle.</a:t>
            </a:r>
          </a:p>
          <a:p>
            <a:r>
              <a:rPr lang="en-US" dirty="0"/>
              <a:t>The data acquisition from these experiments does not fit well with current techniques</a:t>
            </a:r>
          </a:p>
          <a:p>
            <a:r>
              <a:rPr lang="en-US" dirty="0"/>
              <a:t>Technology advances are making alternatives possible.</a:t>
            </a:r>
          </a:p>
          <a:p>
            <a:pPr lvl="1"/>
            <a:r>
              <a:rPr lang="en-US" sz="2000" dirty="0"/>
              <a:t>Continuously clocked a single 250 MHz </a:t>
            </a:r>
            <a:r>
              <a:rPr lang="en-US" sz="2000" dirty="0" err="1"/>
              <a:t>fADC</a:t>
            </a:r>
            <a:r>
              <a:rPr lang="en-US" sz="2000" dirty="0"/>
              <a:t> channel generates 16 </a:t>
            </a:r>
            <a:r>
              <a:rPr lang="en-US" sz="2000" dirty="0" err="1"/>
              <a:t>Gbytes</a:t>
            </a:r>
            <a:r>
              <a:rPr lang="en-US" sz="2000" dirty="0"/>
              <a:t>/s of data. </a:t>
            </a:r>
          </a:p>
          <a:p>
            <a:pPr lvl="1"/>
            <a:r>
              <a:rPr lang="en-US" sz="2000" dirty="0"/>
              <a:t>Data processing at this rate was difficult when technologies for CLAS12 and </a:t>
            </a:r>
            <a:r>
              <a:rPr lang="en-US" sz="2000" dirty="0" err="1"/>
              <a:t>GlueX</a:t>
            </a:r>
            <a:r>
              <a:rPr lang="en-US" sz="2000" dirty="0"/>
              <a:t> were chosen.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722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99" y="977899"/>
            <a:ext cx="11156043" cy="8620579"/>
          </a:xfrm>
        </p:spPr>
      </p:pic>
      <p:sp>
        <p:nvSpPr>
          <p:cNvPr id="5" name="Rectangle 4"/>
          <p:cNvSpPr/>
          <p:nvPr/>
        </p:nvSpPr>
        <p:spPr bwMode="auto">
          <a:xfrm>
            <a:off x="10769600" y="3468914"/>
            <a:ext cx="827314" cy="23222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9794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TDIS -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1193800"/>
            <a:ext cx="11740896" cy="7924800"/>
          </a:xfrm>
        </p:spPr>
        <p:txBody>
          <a:bodyPr/>
          <a:lstStyle/>
          <a:p>
            <a:r>
              <a:rPr lang="en-US" dirty="0"/>
              <a:t>It takes up to a microsecond for the proton track to trace itself out on the wall of the TPC.</a:t>
            </a:r>
          </a:p>
          <a:p>
            <a:r>
              <a:rPr lang="en-US" dirty="0"/>
              <a:t>It takes nanoseconds for the electron to hit the electron detector in the conventional spectrometer arm.</a:t>
            </a:r>
            <a:r>
              <a:rPr lang="mr-IN" dirty="0"/>
              <a:t> </a:t>
            </a:r>
            <a:endParaRPr lang="en-US" dirty="0"/>
          </a:p>
          <a:p>
            <a:pPr lvl="1"/>
            <a:r>
              <a:rPr lang="en-US" dirty="0"/>
              <a:t>Timing mismatch makes matching an electron to it’s proton hard.</a:t>
            </a:r>
          </a:p>
          <a:p>
            <a:r>
              <a:rPr lang="en-US" dirty="0"/>
              <a:t>Multiple protons in the TPC at the same time.</a:t>
            </a:r>
          </a:p>
          <a:p>
            <a:endParaRPr lang="en-US" dirty="0"/>
          </a:p>
          <a:p>
            <a:r>
              <a:rPr lang="en-US" dirty="0"/>
              <a:t>TPC has 25,000 pads, hit rate per pad ~800 kHz.</a:t>
            </a:r>
          </a:p>
          <a:p>
            <a:r>
              <a:rPr lang="en-US" dirty="0"/>
              <a:t>Data rate from TPC up to 4 Gbyte/s total</a:t>
            </a:r>
          </a:p>
          <a:p>
            <a:pPr lvl="1"/>
            <a:r>
              <a:rPr lang="en-US" dirty="0"/>
              <a:t>Conventional software based event building expensive at this rate.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707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TPC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93800"/>
            <a:ext cx="11517702" cy="7924800"/>
          </a:xfrm>
        </p:spPr>
        <p:txBody>
          <a:bodyPr>
            <a:normAutofit/>
          </a:bodyPr>
          <a:lstStyle/>
          <a:p>
            <a:r>
              <a:rPr lang="en-US" sz="3413" dirty="0"/>
              <a:t>Use the SAMPA ASIC developed for the ALICE TPC and Muon Chamber (MCH) upgrades</a:t>
            </a:r>
          </a:p>
          <a:p>
            <a:r>
              <a:rPr lang="en-US" sz="3413" dirty="0"/>
              <a:t>Chosen for TPC readout by </a:t>
            </a:r>
            <a:r>
              <a:rPr lang="en-US" sz="3413" dirty="0" err="1"/>
              <a:t>sPHENIX</a:t>
            </a:r>
            <a:r>
              <a:rPr lang="en-US" sz="3413" dirty="0"/>
              <a:t> and STAR upgrade at RHIC (Hi Martin).</a:t>
            </a:r>
          </a:p>
          <a:p>
            <a:r>
              <a:rPr lang="en-US" sz="3413" dirty="0"/>
              <a:t>Design effort led by University of São Paulo, Brazil.</a:t>
            </a:r>
          </a:p>
          <a:p>
            <a:pPr lvl="1"/>
            <a:r>
              <a:rPr lang="en-US" b="1" dirty="0"/>
              <a:t>“SAMPA” </a:t>
            </a:r>
            <a:r>
              <a:rPr lang="en-US" dirty="0"/>
              <a:t>- nickname for the city of São Paulo, Brazil</a:t>
            </a:r>
            <a:endParaRPr lang="en-US" sz="3413" dirty="0"/>
          </a:p>
          <a:p>
            <a:r>
              <a:rPr lang="en-US" sz="3413" dirty="0"/>
              <a:t>ALICE alone   &gt;  50,000 chips  (1.5 M channels)</a:t>
            </a:r>
          </a:p>
          <a:p>
            <a:pPr lvl="1"/>
            <a:r>
              <a:rPr lang="en-US" sz="3413" dirty="0"/>
              <a:t>JLab should be able to get hold of some.</a:t>
            </a:r>
          </a:p>
          <a:p>
            <a:r>
              <a:rPr lang="en-US" sz="3413" dirty="0"/>
              <a:t>All plan to use </a:t>
            </a:r>
            <a:r>
              <a:rPr lang="en-US" sz="3413" b="1" dirty="0"/>
              <a:t>a streaming readout mode</a:t>
            </a:r>
            <a:r>
              <a:rPr lang="en-US" sz="3413" dirty="0"/>
              <a:t> for their TPCs</a:t>
            </a:r>
          </a:p>
          <a:p>
            <a:pPr lvl="1"/>
            <a:r>
              <a:rPr lang="en-US" sz="3413" dirty="0"/>
              <a:t>JLab gets a running start.</a:t>
            </a:r>
          </a:p>
          <a:p>
            <a:pPr marL="0" indent="0">
              <a:buNone/>
            </a:pPr>
            <a:r>
              <a:rPr lang="en-US" sz="3413" dirty="0"/>
              <a:t> </a:t>
            </a:r>
          </a:p>
          <a:p>
            <a:endParaRPr lang="en-US" sz="3413" dirty="0"/>
          </a:p>
        </p:txBody>
      </p:sp>
    </p:spTree>
    <p:extLst>
      <p:ext uri="{BB962C8B-B14F-4D97-AF65-F5344CB8AC3E}">
        <p14:creationId xmlns:p14="http://schemas.microsoft.com/office/powerpoint/2010/main" val="2886471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14" y="2043853"/>
            <a:ext cx="10368852" cy="45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TDIS TPC test stand using SAMPA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Fast Track test stand</a:t>
            </a:r>
            <a:r>
              <a:rPr lang="en-US" dirty="0"/>
              <a:t>– start with components of the ALICE TPC readout/control chain as technology demo.</a:t>
            </a:r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endParaRPr lang="en-US" sz="3413" dirty="0"/>
          </a:p>
          <a:p>
            <a:pPr marL="0" indent="0">
              <a:buNone/>
            </a:pPr>
            <a:endParaRPr lang="en-US" sz="3413" dirty="0"/>
          </a:p>
          <a:p>
            <a:endParaRPr lang="en-US" sz="3413" dirty="0"/>
          </a:p>
        </p:txBody>
      </p:sp>
      <p:sp>
        <p:nvSpPr>
          <p:cNvPr id="7" name="Rectangle 6"/>
          <p:cNvSpPr/>
          <p:nvPr/>
        </p:nvSpPr>
        <p:spPr>
          <a:xfrm>
            <a:off x="1408854" y="4226560"/>
            <a:ext cx="7586133" cy="2709333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35"/>
          </a:p>
        </p:txBody>
      </p:sp>
      <p:sp>
        <p:nvSpPr>
          <p:cNvPr id="8" name="TextBox 7"/>
          <p:cNvSpPr txBox="1"/>
          <p:nvPr/>
        </p:nvSpPr>
        <p:spPr>
          <a:xfrm>
            <a:off x="1408854" y="7116799"/>
            <a:ext cx="10755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FEC – Front End Card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CRU – Common Readout Unit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DCS – Detector Control System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LTU – Local Trigger Unit</a:t>
            </a:r>
          </a:p>
        </p:txBody>
      </p:sp>
    </p:spTree>
    <p:extLst>
      <p:ext uri="{BB962C8B-B14F-4D97-AF65-F5344CB8AC3E}">
        <p14:creationId xmlns:p14="http://schemas.microsoft.com/office/powerpoint/2010/main" val="42068466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solid_PVDI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969" y="3975382"/>
            <a:ext cx="6626831" cy="49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977619" y="0"/>
            <a:ext cx="11047306" cy="977618"/>
          </a:xfrm>
        </p:spPr>
        <p:txBody>
          <a:bodyPr vert="horz" wrap="square" lIns="50799" tIns="50799" rIns="50799" bIns="50799" numCol="1" anchor="ctr" anchorCtr="0" compatLnSpc="1">
            <a:prstTxWarp prst="textNoShape">
              <a:avLst/>
            </a:prstTxWarp>
          </a:bodyPr>
          <a:lstStyle/>
          <a:p>
            <a:pPr defTabSz="1293687"/>
            <a:r>
              <a:rPr lang="en-US" altLang="en-US" sz="4835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SoLID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8330" y="1192107"/>
            <a:ext cx="9087452" cy="7771784"/>
          </a:xfrm>
        </p:spPr>
        <p:txBody>
          <a:bodyPr vert="horz" wrap="square" lIns="50799" tIns="50799" rIns="50799" bIns="50799" numCol="1" anchor="t" anchorCtr="0" compatLnSpc="1">
            <a:prstTxWarp prst="textNoShape">
              <a:avLst/>
            </a:prstTxWarp>
          </a:bodyPr>
          <a:lstStyle/>
          <a:p>
            <a:pPr marL="363497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SoLID is another experiment proposed for installation hall-A at JLab. </a:t>
            </a:r>
          </a:p>
          <a:p>
            <a:pPr marL="363497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In the PVDIS configuration electrons are scattered of a fixed target at high luminosity – single electron event. </a:t>
            </a:r>
          </a:p>
          <a:p>
            <a:pPr marL="363497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The detector is split into radially 30 sectors each would generate data at rates of up to 1 Gbyte/s for a 30 Gbyte/s detector total.</a:t>
            </a:r>
          </a:p>
          <a:p>
            <a:pPr marL="363497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Challenges :</a:t>
            </a:r>
          </a:p>
          <a:p>
            <a:pPr marL="712747" lvl="1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How to handle 30 Gbyte/s affordably? </a:t>
            </a:r>
          </a:p>
          <a:p>
            <a:pPr marL="712747" lvl="1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How to deal with hits at edges that span two sectors?</a:t>
            </a:r>
          </a:p>
          <a:p>
            <a:pPr marL="712747" lvl="1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How to integrate GEM with other detectors?</a:t>
            </a:r>
          </a:p>
          <a:p>
            <a:pPr marL="363497" indent="-309311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Good candidate for streaming SAMPA like</a:t>
            </a:r>
          </a:p>
          <a:p>
            <a:pPr marL="403436" lvl="1" indent="0" defTabSz="1230470">
              <a:buNone/>
            </a:pPr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GEM readout. </a:t>
            </a:r>
          </a:p>
          <a:p>
            <a:pPr marL="746336" lvl="1" indent="-342900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Each sector can stream separately.</a:t>
            </a:r>
          </a:p>
          <a:p>
            <a:pPr marL="746336" lvl="1" indent="-342900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Deal with edge effects offline.</a:t>
            </a:r>
          </a:p>
          <a:p>
            <a:pPr marL="397086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Use TDIS as technology stepping stone.</a:t>
            </a:r>
          </a:p>
          <a:p>
            <a:pPr marL="54186" indent="0" defTabSz="1230470">
              <a:buNone/>
            </a:pPr>
            <a:endParaRPr lang="en-US" altLang="en-US" sz="2400" dirty="0">
              <a:latin typeface="Calibri" panose="020F0502020204030204" pitchFamily="34" charset="0"/>
              <a:ea typeface="Times" charset="0"/>
              <a:cs typeface="Calibri" panose="020F0502020204030204" pitchFamily="34" charset="0"/>
            </a:endParaRPr>
          </a:p>
          <a:p>
            <a:pPr marL="397086" defTabSz="1230470"/>
            <a:r>
              <a:rPr lang="en-US" altLang="en-US" sz="2400" dirty="0">
                <a:latin typeface="Calibri" panose="020F0502020204030204" pitchFamily="34" charset="0"/>
                <a:ea typeface="Times" charset="0"/>
                <a:cs typeface="Calibri" panose="020F0502020204030204" pitchFamily="34" charset="0"/>
              </a:rPr>
              <a:t>See Alex’s talk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6D3E1-8F0E-0347-8C0E-C2034EA9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262" y="1807464"/>
            <a:ext cx="2603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77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stream based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127" y="1193800"/>
            <a:ext cx="7415684" cy="7924800"/>
          </a:xfrm>
        </p:spPr>
        <p:txBody>
          <a:bodyPr/>
          <a:lstStyle/>
          <a:p>
            <a:r>
              <a:rPr lang="en-US" sz="2400" dirty="0"/>
              <a:t>Rad hard detector interfaces convert detector signals into serial stream.</a:t>
            </a:r>
          </a:p>
          <a:p>
            <a:endParaRPr lang="en-US" sz="2400" dirty="0"/>
          </a:p>
          <a:p>
            <a:r>
              <a:rPr lang="en-US" sz="2400" dirty="0"/>
              <a:t>Stream processor – “smart” FPGA and maybe CPU equipped electronics processes the raw stream to reduce data rate.</a:t>
            </a:r>
          </a:p>
          <a:p>
            <a:pPr lvl="1"/>
            <a:r>
              <a:rPr lang="en-US" sz="2400" dirty="0"/>
              <a:t>See CRU in earlier slide</a:t>
            </a:r>
          </a:p>
          <a:p>
            <a:pPr lvl="1"/>
            <a:endParaRPr lang="en-US" sz="2400" dirty="0"/>
          </a:p>
          <a:p>
            <a:r>
              <a:rPr lang="en-US" sz="2400" dirty="0"/>
              <a:t>Stream aggregator - since there may be many stream processors an optional SA aggregates streams to reduce the number of cables</a:t>
            </a:r>
          </a:p>
          <a:p>
            <a:pPr lvl="1"/>
            <a:r>
              <a:rPr lang="en-US" sz="2400" dirty="0"/>
              <a:t>Note : this is NOT event building, this is pushing more than one stream down a single fiber.</a:t>
            </a:r>
          </a:p>
          <a:p>
            <a:pPr lvl="1"/>
            <a:r>
              <a:rPr lang="en-US" sz="2400" dirty="0"/>
              <a:t>SA’s can be cascaded in a large system.</a:t>
            </a:r>
          </a:p>
          <a:p>
            <a:pPr lvl="1"/>
            <a:r>
              <a:rPr lang="en-US" sz="2400" dirty="0"/>
              <a:t>If the fiber protocol is a network standard like Ethernet we connect directly to a switch.</a:t>
            </a:r>
          </a:p>
          <a:p>
            <a:pPr lvl="1"/>
            <a:r>
              <a:rPr lang="en-US" sz="2400" dirty="0"/>
              <a:t>If not then we will provide a PCI card to put in the storage node(s).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37E50-80AE-1943-AC59-F88471C6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699" y="1264138"/>
            <a:ext cx="4662280" cy="77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25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32CD98-13C1-D949-ABEC-89CDE34EF7B8}"/>
              </a:ext>
            </a:extLst>
          </p:cNvPr>
          <p:cNvSpPr/>
          <p:nvPr/>
        </p:nvSpPr>
        <p:spPr bwMode="auto">
          <a:xfrm>
            <a:off x="550898" y="6291072"/>
            <a:ext cx="12322951" cy="2706624"/>
          </a:xfrm>
          <a:prstGeom prst="rect">
            <a:avLst/>
          </a:prstGeom>
          <a:solidFill>
            <a:srgbClr val="BBE0E3">
              <a:alpha val="50196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Thoughts - electronics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50899" y="1192107"/>
            <a:ext cx="12322951" cy="7452021"/>
          </a:xfrm>
        </p:spPr>
        <p:txBody>
          <a:bodyPr/>
          <a:lstStyle/>
          <a:p>
            <a:r>
              <a:rPr lang="en-US" altLang="en-US" sz="2400" dirty="0"/>
              <a:t>Separating the detector interface (DI) from stream processing reduces the amount of electronics in a high radiation environment.  </a:t>
            </a:r>
          </a:p>
          <a:p>
            <a:r>
              <a:rPr lang="en-US" altLang="en-US" sz="2400" dirty="0"/>
              <a:t>Stream Processor (SP) can be used with different detector types.</a:t>
            </a:r>
          </a:p>
          <a:p>
            <a:pPr lvl="1"/>
            <a:r>
              <a:rPr lang="en-US" altLang="en-US" sz="2400" dirty="0"/>
              <a:t>Firmware tracking, pattern finding, zero suppression etc. </a:t>
            </a:r>
          </a:p>
          <a:p>
            <a:r>
              <a:rPr lang="en-US" altLang="en-US" sz="2400" dirty="0"/>
              <a:t>The Stream Aggregator (SA) reduces the number of long distance physical connections. </a:t>
            </a:r>
          </a:p>
          <a:p>
            <a:pPr lvl="1"/>
            <a:r>
              <a:rPr lang="en-US" altLang="en-US" sz="2400" dirty="0"/>
              <a:t>Firmware tracking, pattern finding</a:t>
            </a:r>
          </a:p>
          <a:p>
            <a:pPr lvl="1"/>
            <a:r>
              <a:rPr lang="en-US" altLang="en-US" sz="2400" dirty="0"/>
              <a:t>Small setups would not need an SA. For small setups it will reduce cost if a </a:t>
            </a:r>
            <a:r>
              <a:rPr lang="en-US" altLang="en-US" sz="2400" dirty="0" err="1"/>
              <a:t>CotS</a:t>
            </a:r>
            <a:r>
              <a:rPr lang="en-US" altLang="en-US" sz="2400" dirty="0"/>
              <a:t> standard like Ethernet is used as the SP-SA and SA-SA serial protocol. </a:t>
            </a:r>
          </a:p>
          <a:p>
            <a:pPr lvl="1"/>
            <a:r>
              <a:rPr lang="en-US" altLang="en-US" sz="2400" dirty="0"/>
              <a:t>Ethernet will have a performance impact. It may be better to use a lighter weight serial protocol with a low cost serial protocol transceiver (SPT) in a PCI format.</a:t>
            </a:r>
          </a:p>
          <a:p>
            <a:pPr lvl="1"/>
            <a:r>
              <a:rPr lang="en-US" altLang="en-US" sz="2400" dirty="0"/>
              <a:t>Some minimal Ethernet interface will be very useful for debugging, monitoring etc.</a:t>
            </a:r>
          </a:p>
          <a:p>
            <a:endParaRPr lang="en-US" altLang="en-US" sz="2400" dirty="0"/>
          </a:p>
          <a:p>
            <a:r>
              <a:rPr lang="en-US" altLang="en-US" sz="2400" dirty="0"/>
              <a:t>Although there will be several flavors of detector interface the rest of the system is composed of only three boards  SP, SA and SPT. </a:t>
            </a:r>
          </a:p>
          <a:p>
            <a:pPr lvl="1"/>
            <a:r>
              <a:rPr lang="en-US" altLang="en-US" sz="2400" dirty="0"/>
              <a:t>Important for JLab where detector configurations change between experiments.</a:t>
            </a:r>
          </a:p>
          <a:p>
            <a:pPr lvl="1"/>
            <a:r>
              <a:rPr lang="en-US" altLang="en-US" sz="2400" dirty="0"/>
              <a:t>A VME master carrier board for an SP could be developed that would allow readout of legacy VME based electronics.</a:t>
            </a:r>
          </a:p>
        </p:txBody>
      </p:sp>
    </p:spTree>
    <p:extLst>
      <p:ext uri="{BB962C8B-B14F-4D97-AF65-F5344CB8AC3E}">
        <p14:creationId xmlns:p14="http://schemas.microsoft.com/office/powerpoint/2010/main" val="40724304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DA8193-B68F-A045-AFBD-1CFCDB98C373}"/>
              </a:ext>
            </a:extLst>
          </p:cNvPr>
          <p:cNvSpPr/>
          <p:nvPr/>
        </p:nvSpPr>
        <p:spPr bwMode="auto">
          <a:xfrm>
            <a:off x="280416" y="7863840"/>
            <a:ext cx="6242304" cy="841248"/>
          </a:xfrm>
          <a:prstGeom prst="rect">
            <a:avLst/>
          </a:prstGeom>
          <a:solidFill>
            <a:srgbClr val="BBE0E3">
              <a:alpha val="50196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2D314-207E-8D4A-8D49-6352657B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08DD-06A5-6C44-9132-2E36C217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193800"/>
            <a:ext cx="6020157" cy="7924800"/>
          </a:xfrm>
          <a:ln w="3175">
            <a:noFill/>
          </a:ln>
        </p:spPr>
        <p:txBody>
          <a:bodyPr/>
          <a:lstStyle/>
          <a:p>
            <a:r>
              <a:rPr lang="en-US" sz="2000" dirty="0"/>
              <a:t>Raw data from the detector is continuously streamed from the DI to the SP.</a:t>
            </a:r>
          </a:p>
          <a:p>
            <a:r>
              <a:rPr lang="en-US" sz="2000" dirty="0"/>
              <a:t>An optional very basic trigger can be used by the SP to reject data from time periods likely to be unassociated with events.</a:t>
            </a:r>
          </a:p>
          <a:p>
            <a:r>
              <a:rPr lang="en-US" sz="2000" dirty="0"/>
              <a:t>The SP maintains a timestamp generator, set and synced </a:t>
            </a:r>
            <a:r>
              <a:rPr lang="en-US" sz="2000"/>
              <a:t>via the </a:t>
            </a:r>
            <a:r>
              <a:rPr lang="en-US" sz="2000" dirty="0"/>
              <a:t>serial interface and clocked via a system wide clock (if </a:t>
            </a:r>
            <a:r>
              <a:rPr lang="en-US" sz="2000"/>
              <a:t>required) (SBIR).</a:t>
            </a:r>
            <a:endParaRPr lang="en-US" sz="2000" dirty="0"/>
          </a:p>
          <a:p>
            <a:r>
              <a:rPr lang="en-US" sz="2000" dirty="0"/>
              <a:t>ASIC on SP performs noise and zero suppression etc. outputs data tagged with source and timestamp.</a:t>
            </a:r>
          </a:p>
          <a:p>
            <a:pPr lvl="1"/>
            <a:r>
              <a:rPr lang="en-US" sz="2000" dirty="0"/>
              <a:t>Raw stream may be Gbyte/s.</a:t>
            </a:r>
          </a:p>
          <a:p>
            <a:pPr lvl="1"/>
            <a:r>
              <a:rPr lang="en-US" sz="2000" dirty="0"/>
              <a:t>SP aggregates several raw streams and reduces rate using algorithms in the ASIC. </a:t>
            </a:r>
          </a:p>
          <a:p>
            <a:r>
              <a:rPr lang="en-US" sz="2000" dirty="0"/>
              <a:t>Data packets are packed into a “time frame” which represents a fixed period of real time.</a:t>
            </a:r>
          </a:p>
          <a:p>
            <a:pPr lvl="1"/>
            <a:r>
              <a:rPr lang="en-US" sz="2000" dirty="0"/>
              <a:t>Internal timestamps are relative to the frame start.</a:t>
            </a:r>
          </a:p>
          <a:p>
            <a:r>
              <a:rPr lang="en-US" sz="2000" dirty="0"/>
              <a:t>Frames stream to one or more servers where data is stored indexed by detector and time.</a:t>
            </a:r>
          </a:p>
          <a:p>
            <a:r>
              <a:rPr lang="en-US" sz="2000" dirty="0"/>
              <a:t>Concept is to have a common plug-and-play protocol on the green fibers.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7A41A1-5E01-4D40-B8C4-551B72DC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043" y="1608328"/>
            <a:ext cx="6404159" cy="634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49555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F12E96-83AA-1C48-BFB3-6256279C19EB}"/>
              </a:ext>
            </a:extLst>
          </p:cNvPr>
          <p:cNvSpPr/>
          <p:nvPr/>
        </p:nvSpPr>
        <p:spPr bwMode="auto">
          <a:xfrm>
            <a:off x="280416" y="1889760"/>
            <a:ext cx="5803392" cy="1024128"/>
          </a:xfrm>
          <a:prstGeom prst="rect">
            <a:avLst/>
          </a:prstGeom>
          <a:solidFill>
            <a:srgbClr val="BBE0E3">
              <a:alpha val="50196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8B46-0DFA-1F4E-9DF6-F2F5B134D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36" y="1193800"/>
            <a:ext cx="5805596" cy="79248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2000" dirty="0"/>
              <a:t>Packets containing data are stored indexed by time and channel.</a:t>
            </a:r>
          </a:p>
          <a:p>
            <a:r>
              <a:rPr lang="en-US" sz="2000" dirty="0"/>
              <a:t>How to store and process data in this form? We are used to 1D files of events, this is a 2D structure indexed by detector and time.</a:t>
            </a:r>
          </a:p>
          <a:p>
            <a:r>
              <a:rPr lang="en-US" sz="2000" dirty="0"/>
              <a:t>Reconstruction software requests data for a particular channel based on a time window where the data associated with an interaction is likely to be found.</a:t>
            </a:r>
          </a:p>
          <a:p>
            <a:r>
              <a:rPr lang="en-US" sz="2000" dirty="0"/>
              <a:t>In this example time windows 2 and 3  overlap.</a:t>
            </a:r>
          </a:p>
          <a:p>
            <a:pPr lvl="1"/>
            <a:r>
              <a:rPr lang="en-US" sz="2000" dirty="0"/>
              <a:t>The request for window 2 includes data from detector 4 belonging to interactions 2 and 3.</a:t>
            </a:r>
          </a:p>
          <a:p>
            <a:pPr lvl="1"/>
            <a:r>
              <a:rPr lang="en-US" sz="2000" dirty="0"/>
              <a:t>The request for window 3 includes data from detector 3 belonging to interactions 2 and 3.</a:t>
            </a:r>
          </a:p>
          <a:p>
            <a:pPr lvl="1"/>
            <a:r>
              <a:rPr lang="en-US" sz="2000" dirty="0"/>
              <a:t>Software needs be able to resolve these cases.</a:t>
            </a:r>
          </a:p>
          <a:p>
            <a:r>
              <a:rPr lang="en-US" sz="2000" dirty="0"/>
              <a:t>Note that this does not represent a layout in storage. Areas where there is no data would be compressed.</a:t>
            </a:r>
          </a:p>
          <a:p>
            <a:r>
              <a:rPr lang="en-US" sz="2000" dirty="0"/>
              <a:t>In a sparsely occupied detector there could be considerable time periods where there is no data from a detector.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06134-2412-F14F-9759-ED2522D2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165E6-6619-6C4F-8957-A3C01B12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808" y="2705608"/>
            <a:ext cx="6953940" cy="54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74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E2EA-A7C2-2740-9B0D-52EA8611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3434A-6859-304E-A253-CF927B86F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8" indent="0" algn="ctr">
              <a:lnSpc>
                <a:spcPct val="200000"/>
              </a:lnSpc>
              <a:buNone/>
            </a:pPr>
            <a:r>
              <a:rPr lang="en-US" dirty="0"/>
              <a:t>Current state of the art at JLab</a:t>
            </a:r>
          </a:p>
          <a:p>
            <a:pPr marL="39688" indent="0" algn="ctr">
              <a:lnSpc>
                <a:spcPct val="200000"/>
              </a:lnSpc>
              <a:buNone/>
            </a:pPr>
            <a:r>
              <a:rPr lang="en-US" dirty="0"/>
              <a:t>Why change?</a:t>
            </a:r>
          </a:p>
          <a:p>
            <a:pPr marL="39688" indent="0" algn="ctr">
              <a:lnSpc>
                <a:spcPct val="200000"/>
              </a:lnSpc>
              <a:buNone/>
            </a:pPr>
            <a:r>
              <a:rPr lang="en-US" dirty="0"/>
              <a:t>Example experiments</a:t>
            </a:r>
          </a:p>
          <a:p>
            <a:pPr marL="39688" indent="0" algn="ctr">
              <a:lnSpc>
                <a:spcPct val="200000"/>
              </a:lnSpc>
              <a:buNone/>
            </a:pPr>
            <a:r>
              <a:rPr lang="en-US" dirty="0"/>
              <a:t>Streaming ideas</a:t>
            </a:r>
          </a:p>
          <a:p>
            <a:pPr marL="39688" indent="0" algn="ctr">
              <a:lnSpc>
                <a:spcPct val="200000"/>
              </a:lnSpc>
              <a:buNone/>
            </a:pPr>
            <a:r>
              <a:rPr lang="en-US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297252341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8401-CD12-0147-8A5B-7232A7FD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0D4C-9311-C74E-A20B-80F2FFD29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JLab has several proposals, TDIS and SoLID are examples, that would benefit from streaming mode readout. </a:t>
            </a:r>
          </a:p>
          <a:p>
            <a:r>
              <a:rPr lang="en-US" sz="2800" dirty="0"/>
              <a:t>The technology, both hardware and software is available and affordable to allow us to move to this mode.</a:t>
            </a:r>
          </a:p>
          <a:p>
            <a:pPr lvl="1"/>
            <a:r>
              <a:rPr lang="en-US" sz="2800" dirty="0"/>
              <a:t>Proven by LHC readout and adopted at other labs.</a:t>
            </a:r>
          </a:p>
          <a:p>
            <a:pPr lvl="1"/>
            <a:r>
              <a:rPr lang="en-US" sz="2800" dirty="0"/>
              <a:t>Simpler and more robust than the current readout mode.</a:t>
            </a:r>
          </a:p>
          <a:p>
            <a:pPr lvl="1"/>
            <a:r>
              <a:rPr lang="en-US" sz="2800" dirty="0"/>
              <a:t>Other advantages over pipeline readout already mentioned.</a:t>
            </a:r>
          </a:p>
          <a:p>
            <a:r>
              <a:rPr lang="en-US" sz="2800" dirty="0"/>
              <a:t>We will develop a test stand to investigate techniques and technologies.</a:t>
            </a:r>
          </a:p>
          <a:p>
            <a:r>
              <a:rPr lang="en-US" sz="2800" dirty="0"/>
              <a:t>We will develop a way to integrate legacy hardware.</a:t>
            </a:r>
          </a:p>
          <a:p>
            <a:r>
              <a:rPr lang="en-US" sz="2800" dirty="0"/>
              <a:t>The goal is to use this mode for TDIS.</a:t>
            </a:r>
          </a:p>
          <a:p>
            <a:r>
              <a:rPr lang="en-US" sz="2800" dirty="0"/>
              <a:t>If pilot system is successful:</a:t>
            </a:r>
          </a:p>
          <a:p>
            <a:pPr lvl="1"/>
            <a:r>
              <a:rPr lang="en-US" sz="2800" dirty="0"/>
              <a:t>Investigate moving CLAS and </a:t>
            </a:r>
            <a:r>
              <a:rPr lang="en-US" sz="2800" dirty="0" err="1"/>
              <a:t>GlueX</a:t>
            </a:r>
            <a:r>
              <a:rPr lang="en-US" sz="2800" dirty="0"/>
              <a:t> to this mode.</a:t>
            </a:r>
          </a:p>
          <a:p>
            <a:pPr lvl="1"/>
            <a:r>
              <a:rPr lang="en-US" sz="2800" dirty="0"/>
              <a:t>Use for SoLID and future JLab experiments.</a:t>
            </a:r>
          </a:p>
          <a:p>
            <a:pPr lvl="2"/>
            <a:r>
              <a:rPr lang="en-US" sz="2800" dirty="0"/>
              <a:t>I hope we may see new or modified proposals based on this.</a:t>
            </a:r>
          </a:p>
          <a:p>
            <a:pPr lvl="1"/>
            <a:r>
              <a:rPr lang="en-US" sz="2800" dirty="0"/>
              <a:t>Use for EIC?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677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Current </a:t>
            </a:r>
            <a:r>
              <a:rPr lang="en-US" altLang="en-US" dirty="0" err="1"/>
              <a:t>SoA</a:t>
            </a:r>
            <a:r>
              <a:rPr lang="en-US" altLang="en-US" dirty="0"/>
              <a:t> - pipelined  readout</a:t>
            </a:r>
          </a:p>
        </p:txBody>
      </p:sp>
      <p:pic>
        <p:nvPicPr>
          <p:cNvPr id="22531" name="Picture 3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939" y="2873700"/>
            <a:ext cx="8972842" cy="584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AutoShape 4"/>
          <p:cNvSpPr>
            <a:spLocks/>
          </p:cNvSpPr>
          <p:nvPr/>
        </p:nvSpPr>
        <p:spPr bwMode="auto">
          <a:xfrm>
            <a:off x="9773921" y="5895059"/>
            <a:ext cx="2070382" cy="1277902"/>
          </a:xfrm>
          <a:custGeom>
            <a:avLst/>
            <a:gdLst>
              <a:gd name="T0" fmla="*/ 10800 w 21600"/>
              <a:gd name="T1" fmla="+- 0 10805 70"/>
              <a:gd name="T2" fmla="*/ 10805 h 21471"/>
              <a:gd name="T3" fmla="*/ 10800 w 21600"/>
              <a:gd name="T4" fmla="+- 0 10805 70"/>
              <a:gd name="T5" fmla="*/ 10805 h 21471"/>
              <a:gd name="T6" fmla="*/ 10800 w 21600"/>
              <a:gd name="T7" fmla="+- 0 10805 70"/>
              <a:gd name="T8" fmla="*/ 10805 h 21471"/>
              <a:gd name="T9" fmla="*/ 10800 w 21600"/>
              <a:gd name="T10" fmla="+- 0 10805 70"/>
              <a:gd name="T11" fmla="*/ 10805 h 21471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471">
                <a:moveTo>
                  <a:pt x="0" y="21398"/>
                </a:moveTo>
                <a:cubicBezTo>
                  <a:pt x="1867" y="21401"/>
                  <a:pt x="3698" y="21424"/>
                  <a:pt x="5504" y="21461"/>
                </a:cubicBezTo>
                <a:cubicBezTo>
                  <a:pt x="7156" y="21495"/>
                  <a:pt x="8934" y="21530"/>
                  <a:pt x="10334" y="19874"/>
                </a:cubicBezTo>
                <a:cubicBezTo>
                  <a:pt x="11406" y="18605"/>
                  <a:pt x="11980" y="16572"/>
                  <a:pt x="12189" y="14452"/>
                </a:cubicBezTo>
                <a:cubicBezTo>
                  <a:pt x="12590" y="10384"/>
                  <a:pt x="11805" y="5742"/>
                  <a:pt x="13580" y="2666"/>
                </a:cubicBezTo>
                <a:cubicBezTo>
                  <a:pt x="14530" y="1019"/>
                  <a:pt x="15944" y="454"/>
                  <a:pt x="17332" y="195"/>
                </a:cubicBezTo>
                <a:cubicBezTo>
                  <a:pt x="18750" y="-70"/>
                  <a:pt x="20183" y="-64"/>
                  <a:pt x="21600" y="211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altLang="en-US" sz="4835" dirty="0">
              <a:latin typeface="Calibri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06117" y="1237262"/>
            <a:ext cx="6127609" cy="7778045"/>
          </a:xfrm>
        </p:spPr>
        <p:txBody>
          <a:bodyPr/>
          <a:lstStyle/>
          <a:p>
            <a:r>
              <a:rPr lang="en-US" altLang="en-US" sz="2418" dirty="0"/>
              <a:t>Trigger data is sent to crate trigger processor via the backplane.</a:t>
            </a:r>
          </a:p>
          <a:p>
            <a:r>
              <a:rPr lang="en-US" altLang="en-US" sz="2418" dirty="0"/>
              <a:t>Raw data enters a pipeline memory.</a:t>
            </a:r>
          </a:p>
          <a:p>
            <a:r>
              <a:rPr lang="en-US" altLang="en-US" sz="2418" dirty="0"/>
              <a:t>Crate trigger processor sends data to global trigger for all crates over optical fiber.</a:t>
            </a:r>
          </a:p>
          <a:p>
            <a:r>
              <a:rPr lang="en-US" altLang="en-US" sz="2418" dirty="0"/>
              <a:t>Global trigger tells trigger supervisor (TS) which events are good.</a:t>
            </a:r>
          </a:p>
          <a:p>
            <a:r>
              <a:rPr lang="en-US" altLang="en-US" sz="2418" dirty="0"/>
              <a:t>TS tags trigger with an event type and timestamp.</a:t>
            </a:r>
          </a:p>
          <a:p>
            <a:r>
              <a:rPr lang="en-US" altLang="en-US" sz="2418" dirty="0"/>
              <a:t>TS forwards this to a Trigger Interface (TI) in each crate.</a:t>
            </a:r>
          </a:p>
          <a:p>
            <a:r>
              <a:rPr lang="en-US" altLang="en-US" sz="2418" dirty="0"/>
              <a:t>TI signals SBC to read out crate.</a:t>
            </a:r>
          </a:p>
        </p:txBody>
      </p:sp>
    </p:spTree>
    <p:extLst>
      <p:ext uri="{BB962C8B-B14F-4D97-AF65-F5344CB8AC3E}">
        <p14:creationId xmlns:p14="http://schemas.microsoft.com/office/powerpoint/2010/main" val="3453942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807CC5E3-64E5-4C47-A424-B2D391698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5" t="2510" r="10226" b="15313"/>
          <a:stretch/>
        </p:blipFill>
        <p:spPr>
          <a:xfrm>
            <a:off x="2835942" y="2294106"/>
            <a:ext cx="7695528" cy="5624386"/>
          </a:xfrm>
          <a:prstGeom prst="rect">
            <a:avLst/>
          </a:prstGeom>
        </p:spPr>
      </p:pic>
      <p:grpSp>
        <p:nvGrpSpPr>
          <p:cNvPr id="23553" name="Group 1"/>
          <p:cNvGrpSpPr>
            <a:grpSpLocks/>
          </p:cNvGrpSpPr>
          <p:nvPr/>
        </p:nvGrpSpPr>
        <p:grpSpPr bwMode="auto">
          <a:xfrm>
            <a:off x="457983" y="1226193"/>
            <a:ext cx="12475111" cy="6493225"/>
            <a:chOff x="-378113" y="0"/>
            <a:chExt cx="8771275" cy="4564290"/>
          </a:xfrm>
        </p:grpSpPr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4298521" y="2402050"/>
              <a:ext cx="2884564" cy="592274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 flipV="1">
              <a:off x="4561386" y="287677"/>
              <a:ext cx="732984" cy="1027209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 flipH="1" flipV="1">
              <a:off x="842877" y="603563"/>
              <a:ext cx="1500138" cy="1242669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 flipV="1">
              <a:off x="5557872" y="852849"/>
              <a:ext cx="1799893" cy="879040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62" name="Text Box 10"/>
            <p:cNvSpPr txBox="1">
              <a:spLocks/>
            </p:cNvSpPr>
            <p:nvPr/>
          </p:nvSpPr>
          <p:spPr bwMode="auto">
            <a:xfrm>
              <a:off x="6757271" y="2277989"/>
              <a:ext cx="1635891" cy="1153843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799" tIns="50799" rIns="50799" bIns="50799">
              <a:spAutoFit/>
            </a:bodyPr>
            <a:lstStyle/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Boards are connected to CPU via a VME backplane and trigger via </a:t>
              </a:r>
              <a:r>
                <a:rPr lang="en-US" altLang="en-US" sz="2000">
                  <a:latin typeface="Calibri" charset="0"/>
                  <a:ea typeface="Calibri" charset="0"/>
                  <a:cs typeface="Calibri" charset="0"/>
                </a:rPr>
                <a:t>VXS serial bus.</a:t>
              </a:r>
              <a:endParaRPr lang="en-US" altLang="en-US" sz="2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563" name="Text Box 11"/>
            <p:cNvSpPr txBox="1">
              <a:spLocks/>
            </p:cNvSpPr>
            <p:nvPr/>
          </p:nvSpPr>
          <p:spPr bwMode="auto">
            <a:xfrm>
              <a:off x="4452949" y="5576"/>
              <a:ext cx="1706299" cy="288460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50799" tIns="50799" rIns="50799" bIns="50799">
              <a:spAutoFit/>
            </a:bodyPr>
            <a:lstStyle/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16 channels per board</a:t>
              </a:r>
            </a:p>
          </p:txBody>
        </p:sp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>
              <a:off x="4335433" y="3352556"/>
              <a:ext cx="2668458" cy="1004478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66" name="Text Box 14"/>
            <p:cNvSpPr txBox="1">
              <a:spLocks/>
            </p:cNvSpPr>
            <p:nvPr/>
          </p:nvSpPr>
          <p:spPr bwMode="auto">
            <a:xfrm>
              <a:off x="6929764" y="4059485"/>
              <a:ext cx="1463398" cy="504805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799" tIns="50799" rIns="50799" bIns="50799">
              <a:spAutoFit/>
            </a:bodyPr>
            <a:lstStyle/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Crate trigger processor</a:t>
              </a:r>
            </a:p>
          </p:txBody>
        </p:sp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 flipV="1">
              <a:off x="6159248" y="1829049"/>
              <a:ext cx="844643" cy="246732"/>
            </a:xfrm>
            <a:prstGeom prst="line">
              <a:avLst/>
            </a:prstGeom>
            <a:noFill/>
            <a:ln w="25400" cap="flat" cmpd="sng">
              <a:solidFill>
                <a:srgbClr val="FF4013"/>
              </a:solidFill>
              <a:prstDash val="solid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1pPr>
              <a:lvl2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2pPr>
              <a:lvl3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3pPr>
              <a:lvl4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4pPr>
              <a:lvl5pPr defTabSz="457200"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5pPr>
              <a:lvl6pPr marL="5143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6pPr>
              <a:lvl7pPr marL="9715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7pPr>
              <a:lvl8pPr marL="14287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8pPr>
              <a:lvl9pPr marL="1885950" indent="1066800" defTabSz="45720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defRPr>
              </a:lvl9pPr>
            </a:lstStyle>
            <a:p>
              <a:endParaRPr lang="en-US" altLang="en-US" sz="1138"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68" name="Text Box 16"/>
            <p:cNvSpPr txBox="1">
              <a:spLocks/>
            </p:cNvSpPr>
            <p:nvPr/>
          </p:nvSpPr>
          <p:spPr bwMode="auto">
            <a:xfrm>
              <a:off x="6757271" y="1654271"/>
              <a:ext cx="1635891" cy="288460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799" tIns="50799" rIns="50799" bIns="50799">
              <a:spAutoFit/>
            </a:bodyPr>
            <a:lstStyle/>
            <a:p>
              <a:r>
                <a:rPr lang="en-US" altLang="en-US" sz="2000">
                  <a:latin typeface="Calibri" charset="0"/>
                  <a:ea typeface="Calibri" charset="0"/>
                  <a:cs typeface="Calibri" charset="0"/>
                </a:rPr>
                <a:t>Trigger interface</a:t>
              </a:r>
            </a:p>
          </p:txBody>
        </p:sp>
        <p:sp>
          <p:nvSpPr>
            <p:cNvPr id="23555" name="Text Box 3"/>
            <p:cNvSpPr txBox="1">
              <a:spLocks/>
            </p:cNvSpPr>
            <p:nvPr/>
          </p:nvSpPr>
          <p:spPr bwMode="auto">
            <a:xfrm>
              <a:off x="6757270" y="439712"/>
              <a:ext cx="1635891" cy="504805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799" tIns="50799" rIns="50799" bIns="50799">
              <a:spAutoFit/>
            </a:bodyPr>
            <a:lstStyle/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17 boards = 272 channels per crate </a:t>
              </a:r>
            </a:p>
          </p:txBody>
        </p:sp>
        <p:sp>
          <p:nvSpPr>
            <p:cNvPr id="23554" name="Text Box 2"/>
            <p:cNvSpPr txBox="1">
              <a:spLocks/>
            </p:cNvSpPr>
            <p:nvPr/>
          </p:nvSpPr>
          <p:spPr bwMode="auto">
            <a:xfrm>
              <a:off x="-378113" y="0"/>
              <a:ext cx="1724643" cy="721151"/>
            </a:xfrm>
            <a:prstGeom prst="rect">
              <a:avLst/>
            </a:prstGeom>
            <a:solidFill>
              <a:srgbClr val="FFFFFF"/>
            </a:solidFill>
            <a:ln w="3175" cap="flat" cmpd="sng">
              <a:solidFill>
                <a:srgbClr val="85888D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>
              <a:spAutoFit/>
            </a:bodyPr>
            <a:lstStyle/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Intel CPU Read Out Controller </a:t>
              </a:r>
            </a:p>
            <a:p>
              <a:r>
                <a:rPr lang="en-US" altLang="en-US" sz="2000" dirty="0">
                  <a:latin typeface="Calibri" charset="0"/>
                  <a:ea typeface="Calibri" charset="0"/>
                  <a:cs typeface="Calibri" charset="0"/>
                </a:rPr>
                <a:t>(ROC) running Linux</a:t>
              </a:r>
            </a:p>
          </p:txBody>
        </p:sp>
      </p:grpSp>
      <p:sp>
        <p:nvSpPr>
          <p:cNvPr id="2356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Front end VXS crate</a:t>
            </a:r>
          </a:p>
        </p:txBody>
      </p: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207716" y="6152445"/>
            <a:ext cx="3761458" cy="2878666"/>
            <a:chOff x="0" y="0"/>
            <a:chExt cx="2643368" cy="2023439"/>
          </a:xfrm>
        </p:grpSpPr>
        <p:grpSp>
          <p:nvGrpSpPr>
            <p:cNvPr id="23571" name="Group 19"/>
            <p:cNvGrpSpPr>
              <a:grpSpLocks/>
            </p:cNvGrpSpPr>
            <p:nvPr/>
          </p:nvGrpSpPr>
          <p:grpSpPr bwMode="auto">
            <a:xfrm>
              <a:off x="0" y="0"/>
              <a:ext cx="2643368" cy="2023439"/>
              <a:chOff x="0" y="0"/>
              <a:chExt cx="2643368" cy="2023439"/>
            </a:xfrm>
          </p:grpSpPr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2643368" cy="2023439"/>
              </a:xfrm>
              <a:prstGeom prst="rect">
                <a:avLst/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72249" tIns="72249" rIns="72249" bIns="72249" anchor="ctr"/>
              <a:lstStyle/>
              <a:p>
                <a:endParaRPr lang="en-US" altLang="en-US" sz="4835" dirty="0">
                  <a:latin typeface="Calibri" charset="0"/>
                </a:endParaRPr>
              </a:p>
            </p:txBody>
          </p:sp>
          <p:pic>
            <p:nvPicPr>
              <p:cNvPr id="23573" name="Picture 21" descr="pasted-image.pd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22" y="208576"/>
                <a:ext cx="2466850" cy="160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574" name="Rectangle 22"/>
            <p:cNvSpPr>
              <a:spLocks/>
            </p:cNvSpPr>
            <p:nvPr/>
          </p:nvSpPr>
          <p:spPr bwMode="auto">
            <a:xfrm>
              <a:off x="69885" y="1211852"/>
              <a:ext cx="1707218" cy="667182"/>
            </a:xfrm>
            <a:prstGeom prst="rect">
              <a:avLst/>
            </a:prstGeom>
            <a:noFill/>
            <a:ln w="254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4835" dirty="0">
                <a:latin typeface="Calibri" charset="0"/>
              </a:endParaRPr>
            </a:p>
          </p:txBody>
        </p:sp>
        <p:sp>
          <p:nvSpPr>
            <p:cNvPr id="23575" name="Rectangle 23"/>
            <p:cNvSpPr>
              <a:spLocks/>
            </p:cNvSpPr>
            <p:nvPr/>
          </p:nvSpPr>
          <p:spPr bwMode="auto">
            <a:xfrm>
              <a:off x="765821" y="652234"/>
              <a:ext cx="444545" cy="436334"/>
            </a:xfrm>
            <a:prstGeom prst="rect">
              <a:avLst/>
            </a:prstGeom>
            <a:noFill/>
            <a:ln w="254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4835" dirty="0">
                <a:latin typeface="Calibri" charset="0"/>
              </a:endParaRPr>
            </a:p>
          </p:txBody>
        </p:sp>
        <p:sp>
          <p:nvSpPr>
            <p:cNvPr id="23576" name="Rectangle 24"/>
            <p:cNvSpPr>
              <a:spLocks/>
            </p:cNvSpPr>
            <p:nvPr/>
          </p:nvSpPr>
          <p:spPr bwMode="auto">
            <a:xfrm>
              <a:off x="1784612" y="185886"/>
              <a:ext cx="385944" cy="383785"/>
            </a:xfrm>
            <a:prstGeom prst="rect">
              <a:avLst/>
            </a:prstGeom>
            <a:noFill/>
            <a:ln w="254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4835" dirty="0">
                <a:latin typeface="Calibri" charset="0"/>
              </a:endParaRPr>
            </a:p>
          </p:txBody>
        </p:sp>
        <p:sp>
          <p:nvSpPr>
            <p:cNvPr id="23577" name="Rectangle 25"/>
            <p:cNvSpPr>
              <a:spLocks/>
            </p:cNvSpPr>
            <p:nvPr/>
          </p:nvSpPr>
          <p:spPr bwMode="auto">
            <a:xfrm>
              <a:off x="1820486" y="638894"/>
              <a:ext cx="756275" cy="1175457"/>
            </a:xfrm>
            <a:prstGeom prst="rect">
              <a:avLst/>
            </a:prstGeom>
            <a:noFill/>
            <a:ln w="25400" cap="flat" cmpd="sng">
              <a:solidFill>
                <a:srgbClr val="C82506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4835" dirty="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0896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 trigger crate</a:t>
            </a:r>
          </a:p>
        </p:txBody>
      </p:sp>
      <p:pic>
        <p:nvPicPr>
          <p:cNvPr id="24578" name="Picture 2" descr="pasted-image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4071" y="1472072"/>
            <a:ext cx="9076267" cy="680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H="1" flipV="1">
            <a:off x="2598703" y="3786295"/>
            <a:ext cx="3980462" cy="727004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1138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4580" name="Text Box 4"/>
          <p:cNvSpPr txBox="1">
            <a:spLocks/>
          </p:cNvSpPr>
          <p:nvPr/>
        </p:nvSpPr>
        <p:spPr bwMode="auto">
          <a:xfrm>
            <a:off x="255130" y="3102187"/>
            <a:ext cx="2869635" cy="718143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Sub-system processor board (SSP)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8520853" y="2871893"/>
            <a:ext cx="1363698" cy="1363698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1138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4582" name="Text Box 6"/>
          <p:cNvSpPr txBox="1">
            <a:spLocks/>
          </p:cNvSpPr>
          <p:nvPr/>
        </p:nvSpPr>
        <p:spPr bwMode="auto">
          <a:xfrm>
            <a:off x="9412676" y="2169726"/>
            <a:ext cx="2501618" cy="718143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Global trigger processor (GTP)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9223023" y="4416214"/>
            <a:ext cx="1499164" cy="1036321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1138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4584" name="Text Box 8"/>
          <p:cNvSpPr txBox="1">
            <a:spLocks/>
          </p:cNvSpPr>
          <p:nvPr/>
        </p:nvSpPr>
        <p:spPr bwMode="auto">
          <a:xfrm>
            <a:off x="10288695" y="3808872"/>
            <a:ext cx="2088444" cy="718143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Outputs to trigger</a:t>
            </a:r>
          </a:p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supervisor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 flipV="1">
            <a:off x="2754490" y="4942276"/>
            <a:ext cx="3120249" cy="1198879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1138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4586" name="Text Box 10"/>
          <p:cNvSpPr txBox="1">
            <a:spLocks/>
          </p:cNvSpPr>
          <p:nvPr/>
        </p:nvSpPr>
        <p:spPr bwMode="auto">
          <a:xfrm>
            <a:off x="255130" y="4167858"/>
            <a:ext cx="2869635" cy="1025920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Eight boards with eight connectors each so up to  64 crates.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H="1" flipV="1">
            <a:off x="2619023" y="2101993"/>
            <a:ext cx="2987041" cy="1718168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1138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4588" name="Text Box 12"/>
          <p:cNvSpPr txBox="1">
            <a:spLocks/>
          </p:cNvSpPr>
          <p:nvPr/>
        </p:nvSpPr>
        <p:spPr bwMode="auto">
          <a:xfrm>
            <a:off x="203200" y="1318122"/>
            <a:ext cx="2628053" cy="410367"/>
          </a:xfrm>
          <a:prstGeom prst="rect">
            <a:avLst/>
          </a:prstGeom>
          <a:solidFill>
            <a:srgbClr val="FFFFFF"/>
          </a:solidFill>
          <a:ln w="3175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Intel CPU controller</a:t>
            </a:r>
          </a:p>
        </p:txBody>
      </p:sp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207716" y="5651219"/>
            <a:ext cx="4413956" cy="3379893"/>
            <a:chOff x="0" y="0"/>
            <a:chExt cx="3103070" cy="2375330"/>
          </a:xfrm>
        </p:grpSpPr>
        <p:sp>
          <p:nvSpPr>
            <p:cNvPr id="24590" name="Rectangle 14"/>
            <p:cNvSpPr>
              <a:spLocks/>
            </p:cNvSpPr>
            <p:nvPr/>
          </p:nvSpPr>
          <p:spPr bwMode="auto">
            <a:xfrm>
              <a:off x="0" y="0"/>
              <a:ext cx="3103070" cy="237533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4835" dirty="0">
                <a:latin typeface="Calibri" charset="0"/>
              </a:endParaRPr>
            </a:p>
          </p:txBody>
        </p:sp>
        <p:pic>
          <p:nvPicPr>
            <p:cNvPr id="24591" name="Picture 15" descr="pasted-imag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" y="244849"/>
              <a:ext cx="2895853" cy="188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4592" name="Rectangle 16"/>
          <p:cNvSpPr>
            <a:spLocks/>
          </p:cNvSpPr>
          <p:nvPr/>
        </p:nvSpPr>
        <p:spPr bwMode="auto">
          <a:xfrm>
            <a:off x="1517227" y="5881513"/>
            <a:ext cx="652498" cy="760870"/>
          </a:xfrm>
          <a:prstGeom prst="rect">
            <a:avLst/>
          </a:prstGeom>
          <a:noFill/>
          <a:ln w="25400" cap="flat" cmpd="sng">
            <a:solidFill>
              <a:srgbClr val="C82506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249" tIns="72249" rIns="72249" bIns="72249" anchor="ctr"/>
          <a:lstStyle/>
          <a:p>
            <a:endParaRPr lang="en-US" altLang="en-US" sz="4835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443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Trigger supervisor crate</a:t>
            </a:r>
          </a:p>
        </p:txBody>
      </p:sp>
      <p:pic>
        <p:nvPicPr>
          <p:cNvPr id="25602" name="Picture 2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410" y="2054578"/>
            <a:ext cx="7102969" cy="532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Line 3"/>
          <p:cNvSpPr>
            <a:spLocks noChangeShapeType="1"/>
          </p:cNvSpPr>
          <p:nvPr/>
        </p:nvSpPr>
        <p:spPr bwMode="auto">
          <a:xfrm flipH="1" flipV="1">
            <a:off x="5037424" y="2883184"/>
            <a:ext cx="1528194" cy="668301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H="1" flipV="1">
            <a:off x="5037424" y="1938712"/>
            <a:ext cx="1805901" cy="1091225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 flipV="1">
            <a:off x="8139290" y="1593991"/>
            <a:ext cx="1162755" cy="1905564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10963769" y="1634632"/>
            <a:ext cx="706685" cy="1819769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4775200" y="3912731"/>
            <a:ext cx="2178756" cy="38211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08" name="Text Box 8"/>
          <p:cNvSpPr txBox="1">
            <a:spLocks/>
          </p:cNvSpPr>
          <p:nvPr/>
        </p:nvSpPr>
        <p:spPr bwMode="auto">
          <a:xfrm>
            <a:off x="6186311" y="1273387"/>
            <a:ext cx="3266918" cy="410367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Signal Distribution board (SD)</a:t>
            </a:r>
          </a:p>
        </p:txBody>
      </p:sp>
      <p:sp>
        <p:nvSpPr>
          <p:cNvPr id="25609" name="Text Box 9"/>
          <p:cNvSpPr txBox="1">
            <a:spLocks/>
          </p:cNvSpPr>
          <p:nvPr/>
        </p:nvSpPr>
        <p:spPr bwMode="auto">
          <a:xfrm>
            <a:off x="1842669" y="2544517"/>
            <a:ext cx="3194755" cy="71814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Intel CPU for control and configuration.</a:t>
            </a:r>
          </a:p>
        </p:txBody>
      </p:sp>
      <p:sp>
        <p:nvSpPr>
          <p:cNvPr id="25610" name="Text Box 10"/>
          <p:cNvSpPr txBox="1">
            <a:spLocks/>
          </p:cNvSpPr>
          <p:nvPr/>
        </p:nvSpPr>
        <p:spPr bwMode="auto">
          <a:xfrm>
            <a:off x="1847185" y="1514971"/>
            <a:ext cx="3194755" cy="71814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Trigger Distribution</a:t>
            </a:r>
          </a:p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board (TD).</a:t>
            </a:r>
          </a:p>
        </p:txBody>
      </p:sp>
      <p:sp>
        <p:nvSpPr>
          <p:cNvPr id="25611" name="Text Box 11"/>
          <p:cNvSpPr txBox="1">
            <a:spLocks/>
          </p:cNvSpPr>
          <p:nvPr/>
        </p:nvSpPr>
        <p:spPr bwMode="auto">
          <a:xfrm>
            <a:off x="1842669" y="3517619"/>
            <a:ext cx="3194755" cy="71814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Optical trigger link back to crates.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 flipV="1">
            <a:off x="4968079" y="4822067"/>
            <a:ext cx="1496906" cy="223519"/>
          </a:xfrm>
          <a:prstGeom prst="line">
            <a:avLst/>
          </a:prstGeom>
          <a:noFill/>
          <a:ln w="25400" cap="flat" cmpd="sng">
            <a:solidFill>
              <a:srgbClr val="FF4013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 defTabSz="457200"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5143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715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4287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85950" indent="1066800" defTabSz="45720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endParaRPr lang="en-US" altLang="en-US" sz="2000">
              <a:sym typeface="Helvetica" charset="0"/>
            </a:endParaRPr>
          </a:p>
        </p:txBody>
      </p:sp>
      <p:sp>
        <p:nvSpPr>
          <p:cNvPr id="25613" name="Text Box 13"/>
          <p:cNvSpPr txBox="1">
            <a:spLocks/>
          </p:cNvSpPr>
          <p:nvPr/>
        </p:nvSpPr>
        <p:spPr bwMode="auto">
          <a:xfrm>
            <a:off x="1842669" y="4635219"/>
            <a:ext cx="3194755" cy="410367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VXS serial backplane</a:t>
            </a:r>
          </a:p>
        </p:txBody>
      </p:sp>
      <p:sp>
        <p:nvSpPr>
          <p:cNvPr id="25614" name="Text Box 14"/>
          <p:cNvSpPr txBox="1">
            <a:spLocks/>
          </p:cNvSpPr>
          <p:nvPr/>
        </p:nvSpPr>
        <p:spPr bwMode="auto">
          <a:xfrm>
            <a:off x="10087752" y="1235006"/>
            <a:ext cx="2138116" cy="71814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85888D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9" tIns="50799" rIns="50799" bIns="50799">
            <a:spAutoFit/>
          </a:bodyPr>
          <a:lstStyle/>
          <a:p>
            <a:r>
              <a:rPr lang="en-US" altLang="en-US" sz="2000">
                <a:latin typeface="Calibri" charset="0"/>
                <a:ea typeface="Calibri" charset="0"/>
                <a:cs typeface="Calibri" charset="0"/>
              </a:rPr>
              <a:t>Trigger Supervisor (TS)</a:t>
            </a:r>
          </a:p>
        </p:txBody>
      </p:sp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207716" y="5651219"/>
            <a:ext cx="4413956" cy="3379893"/>
            <a:chOff x="0" y="0"/>
            <a:chExt cx="3103070" cy="2375330"/>
          </a:xfrm>
        </p:grpSpPr>
        <p:sp>
          <p:nvSpPr>
            <p:cNvPr id="25616" name="Rectangle 16"/>
            <p:cNvSpPr>
              <a:spLocks/>
            </p:cNvSpPr>
            <p:nvPr/>
          </p:nvSpPr>
          <p:spPr bwMode="auto">
            <a:xfrm>
              <a:off x="0" y="0"/>
              <a:ext cx="3103070" cy="237533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2249" tIns="72249" rIns="72249" bIns="72249" anchor="ctr"/>
            <a:lstStyle/>
            <a:p>
              <a:endParaRPr lang="en-US" altLang="en-US" sz="200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5617" name="Picture 17" descr="pasted-imag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5" y="244849"/>
              <a:ext cx="2895853" cy="1885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618" name="Rectangle 18"/>
          <p:cNvSpPr>
            <a:spLocks/>
          </p:cNvSpPr>
          <p:nvPr/>
        </p:nvSpPr>
        <p:spPr bwMode="auto">
          <a:xfrm>
            <a:off x="2334542" y="5886027"/>
            <a:ext cx="704427" cy="713458"/>
          </a:xfrm>
          <a:prstGeom prst="rect">
            <a:avLst/>
          </a:prstGeom>
          <a:noFill/>
          <a:ln w="25400" cap="flat" cmpd="sng">
            <a:solidFill>
              <a:srgbClr val="C82506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249" tIns="72249" rIns="72249" bIns="72249" anchor="ctr"/>
          <a:lstStyle/>
          <a:p>
            <a:endParaRPr lang="en-US" altLang="en-US" sz="200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68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60D00D-4F0D-F74A-AAD1-A44541296135}"/>
              </a:ext>
            </a:extLst>
          </p:cNvPr>
          <p:cNvSpPr/>
          <p:nvPr/>
        </p:nvSpPr>
        <p:spPr bwMode="auto">
          <a:xfrm>
            <a:off x="88054" y="7972197"/>
            <a:ext cx="6385898" cy="1096840"/>
          </a:xfrm>
          <a:prstGeom prst="rect">
            <a:avLst/>
          </a:prstGeom>
          <a:solidFill>
            <a:srgbClr val="BBE0E3">
              <a:alpha val="50196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54" y="1207912"/>
            <a:ext cx="7361258" cy="7922542"/>
          </a:xfrm>
        </p:spPr>
        <p:txBody>
          <a:bodyPr/>
          <a:lstStyle/>
          <a:p>
            <a:pPr marL="498962" indent="-442518"/>
            <a:r>
              <a:rPr lang="en-US" altLang="en-US" sz="2400" dirty="0"/>
              <a:t>ROCS buffer multiple events and periodically send data via a network to software Event Builder. </a:t>
            </a:r>
          </a:p>
          <a:p>
            <a:pPr marL="848212" lvl="1" indent="-442518"/>
            <a:r>
              <a:rPr lang="en-US" altLang="en-US" sz="2400" dirty="0"/>
              <a:t>Decoupled from trigger.</a:t>
            </a:r>
          </a:p>
          <a:p>
            <a:pPr marL="498962" indent="-442518"/>
            <a:r>
              <a:rPr lang="en-US" altLang="en-US" sz="2400" dirty="0"/>
              <a:t>Software EB builds events.</a:t>
            </a:r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endParaRPr lang="en-US" altLang="en-US" sz="2400" dirty="0"/>
          </a:p>
          <a:p>
            <a:pPr marL="498962" indent="-442518"/>
            <a:r>
              <a:rPr lang="en-US" altLang="en-US" sz="2400" dirty="0"/>
              <a:t>The ET system allows us to filter or monitor the data stream.</a:t>
            </a:r>
          </a:p>
          <a:p>
            <a:pPr marL="498962" indent="-442518"/>
            <a:r>
              <a:rPr lang="en-US" altLang="en-US" sz="2400" dirty="0"/>
              <a:t>The Event recorder writes to disk.</a:t>
            </a:r>
          </a:p>
          <a:p>
            <a:pPr marL="498962" indent="-442518"/>
            <a:r>
              <a:rPr lang="en-US" altLang="en-US" sz="2400" dirty="0"/>
              <a:t>Event building  is a bottleneck – dealt with by distributed multi-stage EB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Network based data acquisition</a:t>
            </a:r>
          </a:p>
        </p:txBody>
      </p:sp>
      <p:pic>
        <p:nvPicPr>
          <p:cNvPr id="33796" name="Picture 4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92" y="3343792"/>
            <a:ext cx="5478667" cy="30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3" descr="pasted-image.pdf">
            <a:extLst>
              <a:ext uri="{FF2B5EF4-FFF2-40B4-BE49-F238E27FC236}">
                <a16:creationId xmlns:a16="http://schemas.microsoft.com/office/drawing/2014/main" id="{D3315127-CAA3-2F4D-B0E2-5C8557BD1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700" y="1914144"/>
            <a:ext cx="4949895" cy="61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8D91DA-0D97-FC47-9927-E851DAABF571}"/>
              </a:ext>
            </a:extLst>
          </p:cNvPr>
          <p:cNvCxnSpPr>
            <a:cxnSpLocks/>
          </p:cNvCxnSpPr>
          <p:nvPr/>
        </p:nvCxnSpPr>
        <p:spPr bwMode="auto">
          <a:xfrm flipV="1">
            <a:off x="6473952" y="6144768"/>
            <a:ext cx="2523744" cy="2011680"/>
          </a:xfrm>
          <a:prstGeom prst="straightConnector1">
            <a:avLst/>
          </a:prstGeom>
          <a:ln w="63500" cmpd="sng">
            <a:gradFill flip="none" rotWithShape="1">
              <a:gsLst>
                <a:gs pos="100000">
                  <a:srgbClr val="FF0000">
                    <a:lumMod val="67000"/>
                  </a:srgbClr>
                </a:gs>
                <a:gs pos="0">
                  <a:schemeClr val="accent2">
                    <a:lumMod val="0"/>
                    <a:lumOff val="100000"/>
                  </a:schemeClr>
                </a:gs>
                <a:gs pos="10000">
                  <a:schemeClr val="accent2">
                    <a:lumMod val="0"/>
                    <a:lumOff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none" w="lg" len="lg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5751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current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1" y="1193800"/>
            <a:ext cx="7117080" cy="7924800"/>
          </a:xfrm>
        </p:spPr>
        <p:txBody>
          <a:bodyPr/>
          <a:lstStyle/>
          <a:p>
            <a:r>
              <a:rPr lang="en-US" sz="2400" dirty="0"/>
              <a:t>Data is split into trigger and DAQ paths.</a:t>
            </a:r>
          </a:p>
          <a:p>
            <a:r>
              <a:rPr lang="en-US" sz="2400" dirty="0"/>
              <a:t>Trigger formed in electronics and fed back to control readout of the DAQ path.</a:t>
            </a:r>
          </a:p>
          <a:p>
            <a:r>
              <a:rPr lang="en-US" sz="2400" dirty="0"/>
              <a:t>Pros:</a:t>
            </a:r>
          </a:p>
          <a:p>
            <a:pPr lvl="1"/>
            <a:r>
              <a:rPr lang="en-US" sz="2400" dirty="0"/>
              <a:t>Data stream is a stream of events.</a:t>
            </a:r>
          </a:p>
          <a:p>
            <a:pPr lvl="2"/>
            <a:r>
              <a:rPr lang="en-US" sz="2400" dirty="0"/>
              <a:t>Events are self contained blocks containing data from detectors.</a:t>
            </a:r>
          </a:p>
          <a:p>
            <a:pPr lvl="1"/>
            <a:r>
              <a:rPr lang="en-US" sz="2400" dirty="0"/>
              <a:t>Trigger filters “unwanted data”.</a:t>
            </a:r>
          </a:p>
          <a:p>
            <a:pPr lvl="1"/>
            <a:r>
              <a:rPr lang="en-US" sz="2400" dirty="0"/>
              <a:t>Well understood way of doing things.</a:t>
            </a:r>
          </a:p>
          <a:p>
            <a:r>
              <a:rPr lang="en-US" sz="2400" dirty="0"/>
              <a:t>Cons:</a:t>
            </a:r>
          </a:p>
          <a:p>
            <a:pPr lvl="1"/>
            <a:r>
              <a:rPr lang="en-US" sz="2400" dirty="0"/>
              <a:t>Trigger rate is limited by slowest detector.</a:t>
            </a:r>
          </a:p>
          <a:p>
            <a:pPr lvl="1"/>
            <a:r>
              <a:rPr lang="en-US" sz="2400" dirty="0"/>
              <a:t>Relies on good understanding of trigger</a:t>
            </a:r>
          </a:p>
          <a:p>
            <a:pPr lvl="1"/>
            <a:r>
              <a:rPr lang="en-US" sz="2400" dirty="0"/>
              <a:t>Doesn’t work well when events overlap in time.</a:t>
            </a:r>
          </a:p>
          <a:p>
            <a:pPr lvl="1"/>
            <a:r>
              <a:rPr lang="en-US" sz="2400" dirty="0"/>
              <a:t>Major bottlenecks – worked around via parallel multi-stage event builder.</a:t>
            </a:r>
          </a:p>
          <a:p>
            <a:pPr lvl="1"/>
            <a:r>
              <a:rPr lang="en-US" sz="2400" dirty="0"/>
              <a:t>Network configuration and management.</a:t>
            </a:r>
          </a:p>
          <a:p>
            <a:pPr lvl="2"/>
            <a:r>
              <a:rPr lang="en-US" sz="2400" dirty="0"/>
              <a:t>There are other network users…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1D53-DB88-894B-8113-64217EE2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297" y="1193800"/>
            <a:ext cx="5277623" cy="76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459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- </a:t>
            </a:r>
            <a:r>
              <a:rPr lang="en-US" dirty="0" err="1"/>
              <a:t>GlueX</a:t>
            </a:r>
            <a:r>
              <a:rPr lang="en-US" dirty="0"/>
              <a:t> detector at JLab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A2F7C6-8E37-4349-AE5E-46F67DFE11F1}"/>
              </a:ext>
            </a:extLst>
          </p:cNvPr>
          <p:cNvGrpSpPr/>
          <p:nvPr/>
        </p:nvGrpSpPr>
        <p:grpSpPr>
          <a:xfrm>
            <a:off x="6337005" y="1128971"/>
            <a:ext cx="6641565" cy="7126901"/>
            <a:chOff x="6337005" y="1128971"/>
            <a:chExt cx="6641565" cy="7126901"/>
          </a:xfrm>
        </p:grpSpPr>
        <p:pic>
          <p:nvPicPr>
            <p:cNvPr id="4" name="Picture 2" descr="scintillator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4668" y="5053714"/>
              <a:ext cx="2353901" cy="3202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3" descr="imag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005" y="5040746"/>
              <a:ext cx="4287662" cy="32151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</p:pic>
        <p:pic>
          <p:nvPicPr>
            <p:cNvPr id="7" name="Picture 2" descr="pasted-image.tif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005" y="1128971"/>
              <a:ext cx="6641565" cy="3924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41" y="1273568"/>
            <a:ext cx="5701330" cy="7924800"/>
          </a:xfrm>
        </p:spPr>
        <p:txBody>
          <a:bodyPr/>
          <a:lstStyle/>
          <a:p>
            <a:r>
              <a:rPr lang="en-US" dirty="0"/>
              <a:t>Electron beam converted into photon beam.</a:t>
            </a:r>
          </a:p>
          <a:p>
            <a:r>
              <a:rPr lang="en-US" dirty="0"/>
              <a:t>Physics event size 17 </a:t>
            </a:r>
            <a:r>
              <a:rPr lang="en-US" dirty="0" err="1"/>
              <a:t>kBytes</a:t>
            </a:r>
            <a:r>
              <a:rPr lang="en-US" dirty="0"/>
              <a:t>, rate 90 kHz.</a:t>
            </a:r>
          </a:p>
          <a:p>
            <a:r>
              <a:rPr lang="en-US" dirty="0"/>
              <a:t>Rate to storage is ~1.5 Gbyte/s</a:t>
            </a:r>
          </a:p>
          <a:p>
            <a:r>
              <a:rPr lang="en-US" dirty="0"/>
              <a:t>Background reduced by a trigger implemented in custom electronics.</a:t>
            </a:r>
          </a:p>
          <a:p>
            <a:r>
              <a:rPr lang="en-US" dirty="0"/>
              <a:t>Data is spread over 50+ VXS systems.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265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ody">
  <a:themeElements>
    <a:clrScheme name="Bod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ody">
      <a:majorFont>
        <a:latin typeface="Times"/>
        <a:ea typeface="ヒラギノ明朝 ProN W6"/>
        <a:cs typeface="ヒラギノ明朝 ProN W6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Bod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7153</TotalTime>
  <Words>1747</Words>
  <Application>Microsoft Macintosh PowerPoint</Application>
  <PresentationFormat>Custom</PresentationFormat>
  <Paragraphs>197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ヒラギノ明朝 ProN W3</vt:lpstr>
      <vt:lpstr>ヒラギノ明朝 ProN W6</vt:lpstr>
      <vt:lpstr>Calibri</vt:lpstr>
      <vt:lpstr>Helvetica</vt:lpstr>
      <vt:lpstr>Times</vt:lpstr>
      <vt:lpstr>Body</vt:lpstr>
      <vt:lpstr>The evolution of JLab DAQ towards  streaming readout</vt:lpstr>
      <vt:lpstr>Outline</vt:lpstr>
      <vt:lpstr>Current SoA - pipelined  readout</vt:lpstr>
      <vt:lpstr>Front end VXS crate</vt:lpstr>
      <vt:lpstr>Global trigger crate</vt:lpstr>
      <vt:lpstr>Trigger supervisor crate</vt:lpstr>
      <vt:lpstr>Network based data acquisition</vt:lpstr>
      <vt:lpstr>Summary of current approach</vt:lpstr>
      <vt:lpstr>Example - GlueX detector at JLab</vt:lpstr>
      <vt:lpstr>Why do anything different?</vt:lpstr>
      <vt:lpstr>TDIS</vt:lpstr>
      <vt:lpstr>TDIS - Challenges</vt:lpstr>
      <vt:lpstr>Proposed TPC readout</vt:lpstr>
      <vt:lpstr> TDIS TPC test stand using SAMPA</vt:lpstr>
      <vt:lpstr>SoLID</vt:lpstr>
      <vt:lpstr>Generic stream based readout</vt:lpstr>
      <vt:lpstr>Thoughts - electronics</vt:lpstr>
      <vt:lpstr>Closer look at hardware</vt:lpstr>
      <vt:lpstr>Streaming data</vt:lpstr>
      <vt:lpstr>Moving forward 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Data Acquisition Techniques and Applications</dc:title>
  <dc:creator>Graham Heyes</dc:creator>
  <cp:lastModifiedBy>Graham Heyes</cp:lastModifiedBy>
  <cp:revision>60</cp:revision>
  <cp:lastPrinted>2018-01-26T15:04:46Z</cp:lastPrinted>
  <dcterms:created xsi:type="dcterms:W3CDTF">2017-12-18T13:26:21Z</dcterms:created>
  <dcterms:modified xsi:type="dcterms:W3CDTF">2018-02-05T14:34:38Z</dcterms:modified>
</cp:coreProperties>
</file>