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65" r:id="rId4"/>
    <p:sldId id="258" r:id="rId5"/>
    <p:sldId id="263" r:id="rId6"/>
    <p:sldId id="262" r:id="rId7"/>
    <p:sldId id="268" r:id="rId8"/>
    <p:sldId id="259" r:id="rId9"/>
    <p:sldId id="331" r:id="rId10"/>
    <p:sldId id="261" r:id="rId11"/>
    <p:sldId id="277" r:id="rId12"/>
    <p:sldId id="309" r:id="rId13"/>
    <p:sldId id="301" r:id="rId14"/>
    <p:sldId id="302" r:id="rId15"/>
    <p:sldId id="304" r:id="rId16"/>
    <p:sldId id="264" r:id="rId17"/>
    <p:sldId id="305" r:id="rId18"/>
    <p:sldId id="306" r:id="rId19"/>
    <p:sldId id="310" r:id="rId20"/>
    <p:sldId id="311" r:id="rId21"/>
    <p:sldId id="312" r:id="rId22"/>
    <p:sldId id="298" r:id="rId23"/>
    <p:sldId id="297" r:id="rId24"/>
    <p:sldId id="296" r:id="rId25"/>
    <p:sldId id="292" r:id="rId26"/>
    <p:sldId id="287" r:id="rId27"/>
    <p:sldId id="285" r:id="rId28"/>
    <p:sldId id="307" r:id="rId29"/>
    <p:sldId id="293" r:id="rId30"/>
    <p:sldId id="283" r:id="rId31"/>
    <p:sldId id="294" r:id="rId32"/>
    <p:sldId id="295" r:id="rId33"/>
    <p:sldId id="308" r:id="rId34"/>
    <p:sldId id="31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06" autoAdjust="0"/>
    <p:restoredTop sz="96409" autoAdjust="0"/>
  </p:normalViewPr>
  <p:slideViewPr>
    <p:cSldViewPr snapToGrid="0" snapToObjects="1">
      <p:cViewPr>
        <p:scale>
          <a:sx n="162" d="100"/>
          <a:sy n="162" d="100"/>
        </p:scale>
        <p:origin x="152" y="472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June 7, 2018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June 7, 2018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50">
                <a:latin typeface="Calibri" charset="0"/>
                <a:ea typeface="Calibri" charset="0"/>
                <a:cs typeface="Calibri" charset="0"/>
              </a:defRPr>
            </a:lvl1pPr>
            <a:lvl2pPr>
              <a:defRPr sz="2250">
                <a:latin typeface="Calibri" charset="0"/>
                <a:ea typeface="Calibri" charset="0"/>
                <a:cs typeface="Calibri" charset="0"/>
              </a:defRPr>
            </a:lvl2pPr>
            <a:lvl3pPr>
              <a:defRPr sz="2250">
                <a:latin typeface="Calibri" charset="0"/>
                <a:ea typeface="Calibri" charset="0"/>
                <a:cs typeface="Calibri" charset="0"/>
              </a:defRPr>
            </a:lvl3pPr>
            <a:lvl4pPr>
              <a:defRPr sz="2250">
                <a:latin typeface="Calibri" charset="0"/>
                <a:ea typeface="Calibri" charset="0"/>
                <a:cs typeface="Calibri" charset="0"/>
              </a:defRPr>
            </a:lvl4pPr>
            <a:lvl5pPr>
              <a:defRPr sz="225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846509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6052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June 7,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79" r:id="rId11"/>
    <p:sldLayoutId id="214748368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mailman.mit.edu/mailman/listinfo/eic_streaming_readout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399F6784-0865-5146-930F-8EB0323EAAC3}"/>
              </a:ext>
            </a:extLst>
          </p:cNvPr>
          <p:cNvGrpSpPr/>
          <p:nvPr/>
        </p:nvGrpSpPr>
        <p:grpSpPr>
          <a:xfrm>
            <a:off x="5755835" y="1358739"/>
            <a:ext cx="3187173" cy="1859852"/>
            <a:chOff x="1134748" y="2678926"/>
            <a:chExt cx="3187173" cy="1859852"/>
          </a:xfrm>
        </p:grpSpPr>
        <p:pic>
          <p:nvPicPr>
            <p:cNvPr id="27" name="Picture 64" descr="Complex.pdf">
              <a:extLst>
                <a:ext uri="{FF2B5EF4-FFF2-40B4-BE49-F238E27FC236}">
                  <a16:creationId xmlns:a16="http://schemas.microsoft.com/office/drawing/2014/main" id="{11E1F872-C106-524D-9C73-D4B969E39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48" y="3083908"/>
              <a:ext cx="3187173" cy="1454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D046E6-DB65-704A-B8EB-4C38583D6142}"/>
                </a:ext>
              </a:extLst>
            </p:cNvPr>
            <p:cNvSpPr txBox="1"/>
            <p:nvPr/>
          </p:nvSpPr>
          <p:spPr>
            <a:xfrm>
              <a:off x="1729566" y="2678926"/>
              <a:ext cx="1997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EIC at Jefferson Lab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Streaming readout for a 12 GeV CEBAF and a future EIC.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21403" y="5235513"/>
            <a:ext cx="4051834" cy="420862"/>
          </a:xfrm>
        </p:spPr>
        <p:txBody>
          <a:bodyPr/>
          <a:lstStyle/>
          <a:p>
            <a:r>
              <a:rPr lang="en-US" dirty="0"/>
              <a:t>Graham Heyes</a:t>
            </a:r>
          </a:p>
        </p:txBody>
      </p:sp>
      <p:pic>
        <p:nvPicPr>
          <p:cNvPr id="21" name="Picture 4" descr="pasted-image.pdf">
            <a:extLst>
              <a:ext uri="{FF2B5EF4-FFF2-40B4-BE49-F238E27FC236}">
                <a16:creationId xmlns:a16="http://schemas.microsoft.com/office/drawing/2014/main" id="{DD498FE6-509F-2242-A2EB-E406E0EA8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03" y="1751278"/>
            <a:ext cx="4468812" cy="298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1E041F0-AB36-764A-A1E7-88793099FEC1}"/>
              </a:ext>
            </a:extLst>
          </p:cNvPr>
          <p:cNvGrpSpPr/>
          <p:nvPr/>
        </p:nvGrpSpPr>
        <p:grpSpPr>
          <a:xfrm>
            <a:off x="6070605" y="3447921"/>
            <a:ext cx="2557630" cy="1998023"/>
            <a:chOff x="5425480" y="2772190"/>
            <a:chExt cx="2557630" cy="1998023"/>
          </a:xfrm>
        </p:grpSpPr>
        <p:pic>
          <p:nvPicPr>
            <p:cNvPr id="30" name="Picture 29" descr="EIC_Schematic_Rev1017_WithCEC.jpg">
              <a:extLst>
                <a:ext uri="{FF2B5EF4-FFF2-40B4-BE49-F238E27FC236}">
                  <a16:creationId xmlns:a16="http://schemas.microsoft.com/office/drawing/2014/main" id="{231E1394-2012-844A-81E2-95379DCC9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5480" y="3149964"/>
              <a:ext cx="2557630" cy="162024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68DC924-056A-F748-BF39-6CC094BF8459}"/>
                </a:ext>
              </a:extLst>
            </p:cNvPr>
            <p:cNvSpPr txBox="1"/>
            <p:nvPr/>
          </p:nvSpPr>
          <p:spPr>
            <a:xfrm>
              <a:off x="5569562" y="2772190"/>
              <a:ext cx="22694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EIC at Brookhaven Lab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3392722-BC30-D24A-AFB4-69C6A1C74768}"/>
              </a:ext>
            </a:extLst>
          </p:cNvPr>
          <p:cNvSpPr txBox="1"/>
          <p:nvPr/>
        </p:nvSpPr>
        <p:spPr>
          <a:xfrm>
            <a:off x="1458021" y="1358739"/>
            <a:ext cx="2301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CEBAF at Jefferson Lab</a:t>
            </a:r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TDIS -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 takes up to a microsecond for the proton track to trace itself out on the wall of the TPC.</a:t>
            </a:r>
          </a:p>
          <a:p>
            <a:r>
              <a:rPr lang="en-US" dirty="0"/>
              <a:t>Super </a:t>
            </a:r>
            <a:r>
              <a:rPr lang="en-US" dirty="0" err="1"/>
              <a:t>Bigbite</a:t>
            </a:r>
            <a:r>
              <a:rPr lang="en-US" dirty="0"/>
              <a:t> electron detectors are much faster </a:t>
            </a:r>
            <a:r>
              <a:rPr lang="mr-IN" dirty="0"/>
              <a:t>–</a:t>
            </a:r>
            <a:r>
              <a:rPr lang="en-US" dirty="0"/>
              <a:t> large timing mismatch.</a:t>
            </a:r>
          </a:p>
          <a:p>
            <a:r>
              <a:rPr lang="en-US" dirty="0"/>
              <a:t>Large flux of background electrons not associated with a proton.</a:t>
            </a:r>
          </a:p>
          <a:p>
            <a:r>
              <a:rPr lang="en-US" dirty="0"/>
              <a:t>Multiple protons in the TPC at the same time.</a:t>
            </a:r>
          </a:p>
          <a:p>
            <a:endParaRPr lang="en-US" dirty="0"/>
          </a:p>
          <a:p>
            <a:r>
              <a:rPr lang="en-US" dirty="0"/>
              <a:t>TPC has 25,000 pads, hit rate per pad ~800 kHz.</a:t>
            </a:r>
          </a:p>
          <a:p>
            <a:r>
              <a:rPr lang="en-US" dirty="0"/>
              <a:t>Data rate from TPC up to 4 Gbyte/s total.</a:t>
            </a:r>
          </a:p>
          <a:p>
            <a:endParaRPr lang="en-US" dirty="0"/>
          </a:p>
          <a:p>
            <a:r>
              <a:rPr lang="en-US" dirty="0"/>
              <a:t>How to read this out and match up the electrons with the protons?</a:t>
            </a:r>
          </a:p>
          <a:p>
            <a:pPr lvl="1"/>
            <a:r>
              <a:rPr lang="en-US" dirty="0"/>
              <a:t>Event building online at these rates is a bottleneck.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246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76D3E1-8F0E-0347-8C0E-C2034EA90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949" y="3729552"/>
            <a:ext cx="2354788" cy="21365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267F648-34DC-CA4B-ADE3-BCE1AAB542CA}"/>
              </a:ext>
            </a:extLst>
          </p:cNvPr>
          <p:cNvGrpSpPr/>
          <p:nvPr/>
        </p:nvGrpSpPr>
        <p:grpSpPr>
          <a:xfrm>
            <a:off x="4362328" y="2428819"/>
            <a:ext cx="4659491" cy="3915012"/>
            <a:chOff x="4338679" y="2100521"/>
            <a:chExt cx="4659491" cy="3915012"/>
          </a:xfrm>
        </p:grpSpPr>
        <p:pic>
          <p:nvPicPr>
            <p:cNvPr id="51203" name="Picture 3" descr="solid_PVDIS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679" y="2100521"/>
              <a:ext cx="4659491" cy="3492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D6FEC0-D65E-224A-B3C2-B998CE9DB38A}"/>
                </a:ext>
              </a:extLst>
            </p:cNvPr>
            <p:cNvSpPr txBox="1"/>
            <p:nvPr/>
          </p:nvSpPr>
          <p:spPr>
            <a:xfrm>
              <a:off x="4827410" y="5646201"/>
              <a:ext cx="3465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Baffles constrain momentum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7379712-3E76-9A43-9CBE-1494A287500E}"/>
                </a:ext>
              </a:extLst>
            </p:cNvPr>
            <p:cNvCxnSpPr/>
            <p:nvPr/>
          </p:nvCxnSpPr>
          <p:spPr>
            <a:xfrm flipV="1">
              <a:off x="6952593" y="4469524"/>
              <a:ext cx="0" cy="1237593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02" name="Rectangle 2"/>
          <p:cNvSpPr>
            <a:spLocks noGrp="1" noChangeArrowheads="1"/>
          </p:cNvSpPr>
          <p:nvPr>
            <p:ph idx="1"/>
          </p:nvPr>
        </p:nvSpPr>
        <p:spPr>
          <a:xfrm>
            <a:off x="308919" y="936699"/>
            <a:ext cx="8835081" cy="5381694"/>
          </a:xfrm>
        </p:spPr>
        <p:txBody>
          <a:bodyPr vert="horz" wrap="square" lIns="35718" tIns="35718" rIns="35718" bIns="35718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255575" indent="-217477" defTabSz="865143"/>
            <a:r>
              <a:rPr lang="en-US" altLang="en-US" sz="1687" dirty="0">
                <a:latin typeface="Times" charset="0"/>
                <a:ea typeface="Times" charset="0"/>
                <a:cs typeface="Times" charset="0"/>
              </a:rPr>
              <a:t>SoLID is another experiment proposed for installation hall-A at JLab. </a:t>
            </a:r>
          </a:p>
          <a:p>
            <a:pPr marL="255575" indent="-217477" defTabSz="865143"/>
            <a:r>
              <a:rPr lang="en-US" altLang="en-US" sz="1687" dirty="0">
                <a:latin typeface="Times" charset="0"/>
                <a:ea typeface="Times" charset="0"/>
                <a:cs typeface="Times" charset="0"/>
              </a:rPr>
              <a:t>In the PVDIS configuration electrons are scattered of a fixed target at high luminosity. </a:t>
            </a:r>
          </a:p>
          <a:p>
            <a:pPr marL="255575" indent="-217477" defTabSz="865143"/>
            <a:r>
              <a:rPr lang="en-US" altLang="en-US" sz="1687" dirty="0">
                <a:latin typeface="Times" charset="0"/>
                <a:ea typeface="Times" charset="0"/>
                <a:cs typeface="Times" charset="0"/>
              </a:rPr>
              <a:t>Spiral baffles cut background.</a:t>
            </a:r>
          </a:p>
          <a:p>
            <a:pPr marL="255575" indent="-217477" defTabSz="865143"/>
            <a:r>
              <a:rPr lang="en-US" altLang="en-US" sz="1687" dirty="0">
                <a:latin typeface="Times" charset="0"/>
                <a:ea typeface="Times" charset="0"/>
                <a:cs typeface="Times" charset="0"/>
              </a:rPr>
              <a:t>The detector is split into radially 30 sectors, the single track event topology allows 30 DAQ systems to be run in parallel at rates of up to 1 Gbyte/s each 30 Gbyte/s total</a:t>
            </a:r>
          </a:p>
          <a:p>
            <a:pPr marL="255575" indent="-217477" defTabSz="865143"/>
            <a:r>
              <a:rPr lang="en-US" altLang="en-US" sz="1687" dirty="0">
                <a:latin typeface="Times" charset="0"/>
                <a:ea typeface="Times" charset="0"/>
                <a:cs typeface="Times" charset="0"/>
              </a:rPr>
              <a:t>Challenges :</a:t>
            </a:r>
          </a:p>
          <a:p>
            <a:pPr marL="501132" lvl="1" indent="-217477" defTabSz="865143"/>
            <a:r>
              <a:rPr lang="en-US" altLang="en-US" sz="1687" dirty="0">
                <a:latin typeface="Times" charset="0"/>
                <a:ea typeface="Times" charset="0"/>
                <a:cs typeface="Times" charset="0"/>
              </a:rPr>
              <a:t>How to handle 30 Gbyte/s affordably? </a:t>
            </a:r>
          </a:p>
          <a:p>
            <a:pPr marL="501132" lvl="1" indent="-217477" defTabSz="865143"/>
            <a:r>
              <a:rPr lang="en-US" altLang="en-US" sz="1687" dirty="0">
                <a:latin typeface="Times" charset="0"/>
                <a:ea typeface="Times" charset="0"/>
                <a:cs typeface="Times" charset="0"/>
              </a:rPr>
              <a:t>Hits at sector edges span two sectors?</a:t>
            </a:r>
          </a:p>
          <a:p>
            <a:pPr marL="501132" lvl="1" indent="-217477" defTabSz="865143"/>
            <a:r>
              <a:rPr lang="en-US" altLang="en-US" sz="1687" dirty="0">
                <a:latin typeface="Times" charset="0"/>
                <a:ea typeface="Times" charset="0"/>
                <a:cs typeface="Times" charset="0"/>
              </a:rPr>
              <a:t>How to integrate GEM with other detectors?</a:t>
            </a:r>
          </a:p>
          <a:p>
            <a:pPr marL="501132" lvl="1" indent="-217477" defTabSz="865143"/>
            <a:endParaRPr lang="en-US" altLang="en-US" sz="1687" dirty="0">
              <a:latin typeface="Times" charset="0"/>
              <a:ea typeface="Times" charset="0"/>
              <a:cs typeface="Times" charset="0"/>
            </a:endParaRPr>
          </a:p>
          <a:p>
            <a:pPr marL="38098" indent="0" defTabSz="865143">
              <a:buNone/>
            </a:pPr>
            <a:endParaRPr lang="en-US" altLang="en-US" sz="1687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35718" tIns="35718" rIns="35718" bIns="35718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defTabSz="909591"/>
            <a:r>
              <a:rPr lang="en-US" altLang="en-US" sz="3399" dirty="0">
                <a:latin typeface="Times" charset="0"/>
                <a:ea typeface="Times" charset="0"/>
                <a:cs typeface="Times" charset="0"/>
              </a:rPr>
              <a:t>SoLID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DC4629-99B8-134B-8D2D-A5103A649470}"/>
              </a:ext>
            </a:extLst>
          </p:cNvPr>
          <p:cNvSpPr txBox="1"/>
          <p:nvPr/>
        </p:nvSpPr>
        <p:spPr>
          <a:xfrm>
            <a:off x="1006040" y="5459474"/>
            <a:ext cx="2354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GEM detectors are segmented into 30 sectors.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91F0992-E096-404C-BDA7-27AD0454EF5B}"/>
              </a:ext>
            </a:extLst>
          </p:cNvPr>
          <p:cNvCxnSpPr>
            <a:cxnSpLocks/>
          </p:cNvCxnSpPr>
          <p:nvPr/>
        </p:nvCxnSpPr>
        <p:spPr>
          <a:xfrm flipV="1">
            <a:off x="1911983" y="5291877"/>
            <a:ext cx="66589" cy="249411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57855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78"/>
          <a:stretch/>
        </p:blipFill>
        <p:spPr bwMode="auto">
          <a:xfrm>
            <a:off x="628935" y="1181210"/>
            <a:ext cx="5717076" cy="154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140" y="383085"/>
            <a:ext cx="1747786" cy="232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3318257" y="2601112"/>
            <a:ext cx="2175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Realization Proposals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935" y="736377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Electron-Ion Collider (EIC) parameters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DDA55E-DFDD-1F44-9E93-0429ABA76B25}"/>
              </a:ext>
            </a:extLst>
          </p:cNvPr>
          <p:cNvGrpSpPr/>
          <p:nvPr/>
        </p:nvGrpSpPr>
        <p:grpSpPr>
          <a:xfrm>
            <a:off x="1134748" y="2903959"/>
            <a:ext cx="3187173" cy="1634819"/>
            <a:chOff x="1134748" y="2903959"/>
            <a:chExt cx="3187173" cy="1634819"/>
          </a:xfrm>
        </p:grpSpPr>
        <p:pic>
          <p:nvPicPr>
            <p:cNvPr id="3" name="Picture 64" descr="Complex.pdf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748" y="3083908"/>
              <a:ext cx="3187173" cy="1454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031603" y="2903959"/>
              <a:ext cx="1417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Jefferson Lab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F4E5C0-94F4-9141-8053-9611CD3CEF7C}"/>
              </a:ext>
            </a:extLst>
          </p:cNvPr>
          <p:cNvGrpSpPr/>
          <p:nvPr/>
        </p:nvGrpSpPr>
        <p:grpSpPr>
          <a:xfrm>
            <a:off x="5217906" y="2869130"/>
            <a:ext cx="2557630" cy="1915493"/>
            <a:chOff x="5217906" y="2869130"/>
            <a:chExt cx="2557630" cy="1915493"/>
          </a:xfrm>
        </p:grpSpPr>
        <p:pic>
          <p:nvPicPr>
            <p:cNvPr id="2" name="Picture 1" descr="EIC_Schematic_Rev1017_WithCEC.jpg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7906" y="3164374"/>
              <a:ext cx="2557630" cy="162024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05529" y="2869130"/>
              <a:ext cx="1692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Brookhaven Lab</a:t>
              </a:r>
            </a:p>
          </p:txBody>
        </p:sp>
      </p:grpSp>
      <p:pic>
        <p:nvPicPr>
          <p:cNvPr id="10" name="Picture 9" descr="Screen Shot 2017-09-06 at 10.20.04 AM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35" y="4784623"/>
            <a:ext cx="3262462" cy="18219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0973" y="4791697"/>
            <a:ext cx="169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 Users Group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44755" y="5690327"/>
            <a:ext cx="1646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~800 members</a:t>
            </a:r>
          </a:p>
          <a:p>
            <a:r>
              <a:rPr lang="en-US" dirty="0"/>
              <a:t>168 Institutions</a:t>
            </a:r>
          </a:p>
          <a:p>
            <a:r>
              <a:rPr lang="en-US" dirty="0"/>
              <a:t>29 Countries</a:t>
            </a:r>
          </a:p>
        </p:txBody>
      </p:sp>
      <p:pic>
        <p:nvPicPr>
          <p:cNvPr id="15" name="Picture 14" descr="Screen Shot 2018-05-30 at 10.28.51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355" y="4946232"/>
            <a:ext cx="4181571" cy="6539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14355" y="5595592"/>
            <a:ext cx="3623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NAS report on EIC science imminent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4355" y="6008165"/>
            <a:ext cx="3360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Step: DOE CD0 (2018 or 19?)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8446" y="119083"/>
            <a:ext cx="6651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Electron-Ion Collider: The Next QCD Frontier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98777" y="525991"/>
            <a:ext cx="931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CFFCC"/>
                </a:solidFill>
              </a:rPr>
              <a:t>EIC Physics </a:t>
            </a:r>
          </a:p>
          <a:p>
            <a:r>
              <a:rPr lang="en-US" sz="1200" dirty="0">
                <a:solidFill>
                  <a:srgbClr val="CCFFCC"/>
                </a:solidFill>
              </a:rPr>
              <a:t>Whitepaper</a:t>
            </a:r>
          </a:p>
          <a:p>
            <a:r>
              <a:rPr lang="en-US" sz="1200" dirty="0">
                <a:solidFill>
                  <a:srgbClr val="CCFFCC"/>
                </a:solidFill>
              </a:rPr>
              <a:t>2013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4614355" y="931333"/>
            <a:ext cx="248442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390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226E0E-BF64-854D-A2FA-A0CC17C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9FCD8-CFF4-2D41-9111-99435B1EC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A83B0-8546-764E-949C-16E52325F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86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B80C3B-F755-7D4F-BC95-50D712A5E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C692A8-7C6E-E94E-AFDB-2FEE4B39A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891A6-EE5F-F344-8E12-4AFF435FB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55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8CBD5538-3998-B441-829F-A1B5C25CE9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Trends - computing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0A9C010C-CFF0-8444-BE9F-CE5F25324B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8919" y="966055"/>
            <a:ext cx="8464378" cy="1703254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Famous Moore’s law - transistor count doubles every two years.</a:t>
            </a:r>
          </a:p>
          <a:p>
            <a:r>
              <a:rPr lang="en-US" altLang="en-US" dirty="0"/>
              <a:t>In fact MIPS/clock speed plateaued in ~2005.</a:t>
            </a:r>
          </a:p>
          <a:p>
            <a:pPr lvl="1"/>
            <a:r>
              <a:rPr lang="en-US" altLang="en-US" dirty="0"/>
              <a:t>Matters because online we rely heavily on integer performance.</a:t>
            </a:r>
          </a:p>
          <a:p>
            <a:r>
              <a:rPr lang="en-US" altLang="en-US" dirty="0"/>
              <a:t>Remaining gains rely on a much slow growth in clock speed since ~2000.</a:t>
            </a:r>
          </a:p>
          <a:p>
            <a:r>
              <a:rPr lang="en-US" altLang="en-US" dirty="0"/>
              <a:t>Current advances by squeezing more cores per chip and improved architectures – vector processing units etc.</a:t>
            </a:r>
          </a:p>
        </p:txBody>
      </p:sp>
      <p:pic>
        <p:nvPicPr>
          <p:cNvPr id="6147" name="Picture 3" descr="pasted-image.png">
            <a:extLst>
              <a:ext uri="{FF2B5EF4-FFF2-40B4-BE49-F238E27FC236}">
                <a16:creationId xmlns:a16="http://schemas.microsoft.com/office/drawing/2014/main" id="{A5328B36-49FD-B943-ACC3-E5564D4CE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319" y="2669308"/>
            <a:ext cx="4687194" cy="382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B8BA04-AA44-8D4D-932A-ED8D4706D109}"/>
              </a:ext>
            </a:extLst>
          </p:cNvPr>
          <p:cNvGrpSpPr/>
          <p:nvPr/>
        </p:nvGrpSpPr>
        <p:grpSpPr>
          <a:xfrm>
            <a:off x="449317" y="2669309"/>
            <a:ext cx="3691002" cy="3826645"/>
            <a:chOff x="5546332" y="2864478"/>
            <a:chExt cx="3386704" cy="3588619"/>
          </a:xfrm>
        </p:grpSpPr>
        <p:pic>
          <p:nvPicPr>
            <p:cNvPr id="6148" name="Picture 4" descr="pasted-image.png">
              <a:extLst>
                <a:ext uri="{FF2B5EF4-FFF2-40B4-BE49-F238E27FC236}">
                  <a16:creationId xmlns:a16="http://schemas.microsoft.com/office/drawing/2014/main" id="{B8991CAE-D10C-2149-B00A-D875A9C84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6332" y="3066393"/>
              <a:ext cx="3386704" cy="3386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CB595C0-D9B7-C14A-99C0-0D28F46F618C}"/>
                </a:ext>
              </a:extLst>
            </p:cNvPr>
            <p:cNvSpPr txBox="1"/>
            <p:nvPr/>
          </p:nvSpPr>
          <p:spPr>
            <a:xfrm>
              <a:off x="6543820" y="2864478"/>
              <a:ext cx="1391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MIPS / clock speed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624436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39E904B6-FD2A-6942-BB54-162F49888F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Trends - electronics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4B4600C9-E0F5-7347-AB3B-B2ED25D145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8919" y="966055"/>
            <a:ext cx="8464378" cy="2560056"/>
          </a:xfrm>
        </p:spPr>
        <p:txBody>
          <a:bodyPr>
            <a:noAutofit/>
          </a:bodyPr>
          <a:lstStyle/>
          <a:p>
            <a:r>
              <a:rPr lang="en-US" altLang="en-US" sz="1600" dirty="0"/>
              <a:t>Already at JLab the number of channels per crate is limited by </a:t>
            </a:r>
            <a:r>
              <a:rPr lang="en-US" altLang="en-US" sz="1600" dirty="0" err="1"/>
              <a:t>VMEbus</a:t>
            </a:r>
            <a:r>
              <a:rPr lang="en-US" altLang="en-US" sz="1600" dirty="0"/>
              <a:t> bandwidth.</a:t>
            </a:r>
          </a:p>
          <a:p>
            <a:pPr lvl="1">
              <a:buFontTx/>
              <a:buChar char="–"/>
            </a:pPr>
            <a:r>
              <a:rPr lang="en-US" altLang="en-US" sz="1600" dirty="0"/>
              <a:t>Move to other industry standards like </a:t>
            </a:r>
            <a:r>
              <a:rPr lang="en-US" altLang="en-US" sz="1600" dirty="0" err="1"/>
              <a:t>MicroTCA</a:t>
            </a:r>
            <a:r>
              <a:rPr lang="en-US" altLang="en-US" sz="1600" dirty="0"/>
              <a:t>?</a:t>
            </a:r>
          </a:p>
          <a:p>
            <a:pPr lvl="1">
              <a:buFontTx/>
              <a:buChar char="–"/>
            </a:pPr>
            <a:r>
              <a:rPr lang="en-US" altLang="en-US" sz="1600" dirty="0" err="1"/>
              <a:t>Crateless</a:t>
            </a:r>
            <a:r>
              <a:rPr lang="en-US" altLang="en-US" sz="1600" dirty="0"/>
              <a:t> serial fiber networks.</a:t>
            </a:r>
          </a:p>
          <a:p>
            <a:r>
              <a:rPr lang="en-US" altLang="en-US" sz="1600" dirty="0"/>
              <a:t>Current trend is to push some functionality currently performed in software running on embedded processors into firmware on custom electronics. Drivers are :</a:t>
            </a:r>
          </a:p>
          <a:p>
            <a:pPr lvl="1"/>
            <a:r>
              <a:rPr lang="en-US" altLang="en-US" sz="1400" dirty="0"/>
              <a:t>Slow increase in single thread CPU performance. </a:t>
            </a:r>
          </a:p>
          <a:p>
            <a:pPr lvl="1"/>
            <a:r>
              <a:rPr lang="en-US" altLang="en-US" sz="1400" dirty="0"/>
              <a:t>Availability of “large”, easily programmable, affordable components.</a:t>
            </a:r>
          </a:p>
          <a:p>
            <a:r>
              <a:rPr lang="en-US" altLang="en-US" sz="1600" dirty="0"/>
              <a:t>Delay between when technology is developed and when it becomes affordable for use in custom electronics means that there is room for growth over the next ten years.</a:t>
            </a:r>
          </a:p>
        </p:txBody>
      </p:sp>
      <p:pic>
        <p:nvPicPr>
          <p:cNvPr id="11267" name="Picture 3" descr="pasted-image.png">
            <a:extLst>
              <a:ext uri="{FF2B5EF4-FFF2-40B4-BE49-F238E27FC236}">
                <a16:creationId xmlns:a16="http://schemas.microsoft.com/office/drawing/2014/main" id="{C0647420-E762-4F43-888F-5D826AD62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5244" y="3637921"/>
            <a:ext cx="3708053" cy="267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 descr="pasted-image.png">
            <a:extLst>
              <a:ext uri="{FF2B5EF4-FFF2-40B4-BE49-F238E27FC236}">
                <a16:creationId xmlns:a16="http://schemas.microsoft.com/office/drawing/2014/main" id="{CDE3A4F0-F7DB-B642-AA3D-1C35B8AFA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192" y="3465382"/>
            <a:ext cx="4433763" cy="2846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7409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737247E0-A629-164B-919C-811F450008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Trends - data transport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F162A3-0051-0641-A33B-C75103595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matters is not only what technology exists but also whether it marketable and affordable.</a:t>
            </a:r>
          </a:p>
        </p:txBody>
      </p:sp>
      <p:pic>
        <p:nvPicPr>
          <p:cNvPr id="7170" name="Picture 2" descr="pasted-image.tiff">
            <a:extLst>
              <a:ext uri="{FF2B5EF4-FFF2-40B4-BE49-F238E27FC236}">
                <a16:creationId xmlns:a16="http://schemas.microsoft.com/office/drawing/2014/main" id="{423AA8B9-1057-164D-9FE0-2BA10540A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8510" y="1987405"/>
            <a:ext cx="6262575" cy="436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44021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55A10EB9-D37A-B140-99F7-A5DE07D907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would we expect to be happening?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D84EAF7B-9C3A-BE43-B88D-69006A96B5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If we extrapolate current trends:</a:t>
            </a:r>
          </a:p>
          <a:p>
            <a:pPr lvl="1">
              <a:buFontTx/>
              <a:buChar char="–"/>
            </a:pPr>
            <a:r>
              <a:rPr lang="en-US" altLang="en-US" dirty="0"/>
              <a:t>CPUs are becoming more powerful but the performance that matters for online systems is achieved mainly through doing more in parallel rather than improvements in per-core performance.</a:t>
            </a:r>
          </a:p>
          <a:p>
            <a:pPr lvl="1">
              <a:buFontTx/>
              <a:buChar char="–"/>
            </a:pPr>
            <a:r>
              <a:rPr lang="en-US" altLang="en-US" dirty="0"/>
              <a:t>FPGA performance, affordability and usability are still improving.</a:t>
            </a:r>
          </a:p>
          <a:p>
            <a:pPr lvl="1">
              <a:buFontTx/>
              <a:buChar char="–"/>
            </a:pPr>
            <a:r>
              <a:rPr lang="en-US" altLang="en-US" dirty="0"/>
              <a:t>IO and serial network bandwidth still seem to be growing exponentially.</a:t>
            </a:r>
          </a:p>
          <a:p>
            <a:r>
              <a:rPr lang="en-US" altLang="en-US" dirty="0"/>
              <a:t>It is time to revisit the ideas that have dominated nuclear physics detector readout for the past twenty or thirty years.</a:t>
            </a:r>
          </a:p>
          <a:p>
            <a:pPr lvl="1"/>
            <a:r>
              <a:rPr lang="en-US" altLang="en-US" dirty="0"/>
              <a:t>Move things that we moved from hardware to software 25 years ago back into hardware (or at least firmware).</a:t>
            </a:r>
          </a:p>
          <a:p>
            <a:pPr lvl="1"/>
            <a:r>
              <a:rPr lang="en-US" altLang="en-US" dirty="0"/>
              <a:t>Reevaluate the use of busses – serial links may be more cost effective.</a:t>
            </a:r>
          </a:p>
          <a:p>
            <a:pPr lvl="1"/>
            <a:r>
              <a:rPr lang="en-US" altLang="en-US" dirty="0"/>
              <a:t>Reevaluate data flow.</a:t>
            </a:r>
          </a:p>
        </p:txBody>
      </p:sp>
    </p:spTree>
    <p:extLst>
      <p:ext uri="{BB962C8B-B14F-4D97-AF65-F5344CB8AC3E}">
        <p14:creationId xmlns:p14="http://schemas.microsoft.com/office/powerpoint/2010/main" val="166838257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61314-8752-E54A-864D-169217854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A21C3-A407-A647-867E-B41BF06CD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966055"/>
            <a:ext cx="4983517" cy="2187048"/>
          </a:xfrm>
        </p:spPr>
        <p:txBody>
          <a:bodyPr>
            <a:normAutofit/>
          </a:bodyPr>
          <a:lstStyle/>
          <a:p>
            <a:r>
              <a:rPr lang="en-US" sz="1600" dirty="0"/>
              <a:t>In traditional triggered readout:</a:t>
            </a:r>
          </a:p>
          <a:p>
            <a:pPr lvl="1"/>
            <a:r>
              <a:rPr lang="en-US" sz="1400" dirty="0"/>
              <a:t>Data is digitized into buffers and a trigger, per event, starts readout. </a:t>
            </a:r>
          </a:p>
          <a:p>
            <a:pPr lvl="1"/>
            <a:r>
              <a:rPr lang="en-US" sz="1400" dirty="0"/>
              <a:t>Parts of events are transported through the DAQ to an event builder where they are assembled into events.</a:t>
            </a:r>
          </a:p>
          <a:p>
            <a:pPr lvl="1"/>
            <a:r>
              <a:rPr lang="en-US" sz="1400" dirty="0"/>
              <a:t>At each stage the flow of data is controlled by “back pressure”.</a:t>
            </a:r>
          </a:p>
          <a:p>
            <a:pPr lvl="1"/>
            <a:r>
              <a:rPr lang="en-US" sz="1400" dirty="0"/>
              <a:t>Data is organized sequentially by event.</a:t>
            </a:r>
          </a:p>
          <a:p>
            <a:pPr lvl="1"/>
            <a:endParaRPr lang="en-U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387DB-7289-1F4E-92BB-2B5BB92AE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2641FA-A2F3-744D-A46F-26D17E344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053" y="804720"/>
            <a:ext cx="3349243" cy="150415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4F61CD0-637E-954D-A430-BB7D736A103A}"/>
              </a:ext>
            </a:extLst>
          </p:cNvPr>
          <p:cNvGrpSpPr/>
          <p:nvPr/>
        </p:nvGrpSpPr>
        <p:grpSpPr>
          <a:xfrm>
            <a:off x="308918" y="3818018"/>
            <a:ext cx="8464377" cy="2499797"/>
            <a:chOff x="308918" y="3818018"/>
            <a:chExt cx="8464377" cy="249979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FC8539-5738-704B-969C-8D7024E6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4052" y="3818018"/>
              <a:ext cx="3349243" cy="249979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97B1DE-48F0-0544-821F-3A5955EB84D5}"/>
                </a:ext>
              </a:extLst>
            </p:cNvPr>
            <p:cNvSpPr/>
            <p:nvPr/>
          </p:nvSpPr>
          <p:spPr>
            <a:xfrm>
              <a:off x="308918" y="4073280"/>
              <a:ext cx="4983517" cy="21857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1600" dirty="0"/>
                <a:t>In a Streaming readout:</a:t>
              </a:r>
              <a:endParaRPr lang="en-US" sz="16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endParaRPr>
            </a:p>
            <a:p>
              <a:pPr marL="685800" lvl="1" indent="-228600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</a:pPr>
              <a:r>
                <a:rPr lang="en-US" sz="1400" dirty="0">
                  <a:solidFill>
                    <a:srgbClr val="000000"/>
                  </a:solidFill>
                  <a:cs typeface="Arial" panose="020B0604020202020204" pitchFamily="34" charset="0"/>
                </a:rPr>
                <a:t>Data</a:t>
              </a:r>
              <a:r>
                <a:rPr lang="en-US" sz="1400" dirty="0">
                  <a:solidFill>
                    <a:srgbClr val="000000"/>
                  </a:solidFill>
                  <a:latin typeface="Arial" charset="0"/>
                  <a:cs typeface="Arial" panose="020B0604020202020204" pitchFamily="34" charset="0"/>
                </a:rPr>
                <a:t> </a:t>
              </a:r>
              <a:r>
                <a:rPr lang="en-US" sz="1400" dirty="0"/>
                <a:t>is read continuously from all channels.</a:t>
              </a:r>
            </a:p>
            <a:p>
              <a:pPr marL="685800" lvl="1" indent="-228600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</a:pPr>
              <a:r>
                <a:rPr lang="en-US" sz="1400" dirty="0"/>
                <a:t>Validation checks at source reject noise and suppress empty channels.</a:t>
              </a:r>
            </a:p>
            <a:p>
              <a:pPr marL="685800" lvl="1" indent="-228600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</a:pPr>
              <a:r>
                <a:rPr lang="en-US" sz="1400" dirty="0"/>
                <a:t>The data then flows unimpeded in parallel channels to storage or a local compute resource.</a:t>
              </a:r>
            </a:p>
            <a:p>
              <a:pPr marL="685800" lvl="1" indent="-228600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</a:pPr>
              <a:r>
                <a:rPr lang="en-US" sz="1400" dirty="0"/>
                <a:t>Data flow is controlled at source.</a:t>
              </a:r>
            </a:p>
            <a:p>
              <a:pPr marL="685800" lvl="1" indent="-228600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</a:pPr>
              <a:r>
                <a:rPr lang="en-US" sz="1400" dirty="0"/>
                <a:t>Data is organized in multiple dimensions by channel and time.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21FA4B-8EB4-7F4F-A993-93015A9A1A4B}"/>
              </a:ext>
            </a:extLst>
          </p:cNvPr>
          <p:cNvGrpSpPr/>
          <p:nvPr/>
        </p:nvGrpSpPr>
        <p:grpSpPr>
          <a:xfrm>
            <a:off x="308917" y="2385562"/>
            <a:ext cx="8464379" cy="1446150"/>
            <a:chOff x="308917" y="2385562"/>
            <a:chExt cx="8464379" cy="14461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EB4B67E-E977-9846-A61A-0ADCE0D99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4053" y="2385562"/>
              <a:ext cx="3349243" cy="135576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474D06-1ACE-8943-B42D-468A792DC530}"/>
                </a:ext>
              </a:extLst>
            </p:cNvPr>
            <p:cNvSpPr/>
            <p:nvPr/>
          </p:nvSpPr>
          <p:spPr>
            <a:xfrm>
              <a:off x="308917" y="3351581"/>
              <a:ext cx="4983517" cy="48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lvl="1" indent="-228600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</a:pPr>
              <a:r>
                <a:rPr lang="en-US" sz="1400" dirty="0"/>
                <a:t>A variation increases bandwidth by moving blocks of events.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584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About Jefferson Lab.</a:t>
            </a:r>
          </a:p>
          <a:p>
            <a:r>
              <a:rPr lang="en-US" dirty="0"/>
              <a:t>Current State Of The Art</a:t>
            </a:r>
          </a:p>
          <a:p>
            <a:r>
              <a:rPr lang="en-US" dirty="0"/>
              <a:t>Looking forward:</a:t>
            </a:r>
          </a:p>
          <a:p>
            <a:pPr lvl="1"/>
            <a:r>
              <a:rPr lang="en-US" dirty="0"/>
              <a:t>JLab 12 GeV experiments.</a:t>
            </a:r>
          </a:p>
          <a:p>
            <a:pPr lvl="1"/>
            <a:r>
              <a:rPr lang="en-US" dirty="0"/>
              <a:t>An Electron Ion Collider.</a:t>
            </a:r>
          </a:p>
          <a:p>
            <a:r>
              <a:rPr lang="en-US" dirty="0"/>
              <a:t>Trends in computing and electronics.</a:t>
            </a:r>
          </a:p>
          <a:p>
            <a:r>
              <a:rPr lang="en-US" dirty="0"/>
              <a:t>What is Streaming Readout?</a:t>
            </a:r>
          </a:p>
          <a:p>
            <a:r>
              <a:rPr lang="en-US" dirty="0"/>
              <a:t>Contemporary examples</a:t>
            </a:r>
          </a:p>
          <a:p>
            <a:r>
              <a:rPr lang="en-US" dirty="0"/>
              <a:t>Ideas for the future</a:t>
            </a:r>
          </a:p>
          <a:p>
            <a:r>
              <a:rPr lang="en-US" dirty="0"/>
              <a:t>Where do we go from here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336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E69F6-504E-8E40-96FC-0F15324AF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advantages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61405F-E066-9642-9FFB-5A09A1127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966055"/>
            <a:ext cx="5910578" cy="538169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lack of a trigger means that: </a:t>
            </a:r>
          </a:p>
          <a:p>
            <a:pPr lvl="1"/>
            <a:r>
              <a:rPr lang="en-US" dirty="0"/>
              <a:t>Potentially useful physics is not discarded.</a:t>
            </a:r>
          </a:p>
          <a:p>
            <a:pPr lvl="1"/>
            <a:r>
              <a:rPr lang="en-US" dirty="0"/>
              <a:t>Run groups of experiments in parallel.</a:t>
            </a:r>
          </a:p>
          <a:p>
            <a:pPr lvl="1"/>
            <a:r>
              <a:rPr lang="en-US" dirty="0"/>
              <a:t>The system is simplified.</a:t>
            </a:r>
          </a:p>
          <a:p>
            <a:pPr lvl="1"/>
            <a:r>
              <a:rPr lang="en-US" dirty="0"/>
              <a:t>Readout speed is independent of detector response time.</a:t>
            </a:r>
          </a:p>
          <a:p>
            <a:pPr lvl="1"/>
            <a:r>
              <a:rPr lang="en-US" dirty="0"/>
              <a:t>Flow control at data source not via backpressure.</a:t>
            </a:r>
          </a:p>
          <a:p>
            <a:r>
              <a:rPr lang="en-US" dirty="0"/>
              <a:t>Parallel timestamped streams mean:</a:t>
            </a:r>
          </a:p>
          <a:p>
            <a:pPr lvl="1"/>
            <a:r>
              <a:rPr lang="en-US" dirty="0"/>
              <a:t>System is robust against minor hardware or firmware glitches.</a:t>
            </a:r>
          </a:p>
          <a:p>
            <a:pPr lvl="1"/>
            <a:r>
              <a:rPr lang="en-US" dirty="0"/>
              <a:t>Can use different analysis techniques such as looking for hit patterns rather than reconstructing events.</a:t>
            </a:r>
          </a:p>
          <a:p>
            <a:r>
              <a:rPr lang="en-US" dirty="0"/>
              <a:t>Requires robust and accurate time stamp generation and distribution.</a:t>
            </a:r>
          </a:p>
          <a:p>
            <a:pPr lvl="1"/>
            <a:r>
              <a:rPr lang="en-US" dirty="0"/>
              <a:t>Is still a simpler task than an online trigger.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0220C2-716D-B84D-98AE-1C24695E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6E59FE5C-BE7F-CE45-9D67-152BDC514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035" y="966055"/>
            <a:ext cx="2677391" cy="35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53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3EA6-31B7-BB49-B008-603453FBF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streaming readout solve?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A627E-A217-5D4D-8550-C77993268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TDIS</a:t>
            </a:r>
          </a:p>
          <a:p>
            <a:pPr lvl="1"/>
            <a:r>
              <a:rPr lang="en-US" dirty="0"/>
              <a:t>High data rate from TPC handled as parallel streams – no one stream handles the full rate.</a:t>
            </a:r>
          </a:p>
          <a:p>
            <a:pPr lvl="1"/>
            <a:r>
              <a:rPr lang="en-US" dirty="0"/>
              <a:t>Electron data is it’s own stream and is matched up with proton candidates offline – removes high rate event building issue.</a:t>
            </a:r>
          </a:p>
          <a:p>
            <a:r>
              <a:rPr lang="en-US" dirty="0"/>
              <a:t>SoLID</a:t>
            </a:r>
          </a:p>
          <a:p>
            <a:pPr lvl="1"/>
            <a:r>
              <a:rPr lang="en-US" dirty="0"/>
              <a:t>High rates from GEMs handled in parallel – no event building.</a:t>
            </a:r>
          </a:p>
          <a:p>
            <a:pPr lvl="1"/>
            <a:r>
              <a:rPr lang="en-US" dirty="0"/>
              <a:t>Sector edge effects and correlation with other detectors is handled in software offline.</a:t>
            </a:r>
          </a:p>
          <a:p>
            <a:r>
              <a:rPr lang="en-US" dirty="0"/>
              <a:t>EIC</a:t>
            </a:r>
          </a:p>
          <a:p>
            <a:pPr lvl="1"/>
            <a:r>
              <a:rPr lang="en-US" dirty="0"/>
              <a:t>All of the above.</a:t>
            </a:r>
          </a:p>
          <a:p>
            <a:pPr lvl="1"/>
            <a:r>
              <a:rPr lang="en-US" dirty="0"/>
              <a:t>New data analysis modes – for example looking statistically at hit distributions instead of event-by-event analysis.</a:t>
            </a:r>
          </a:p>
          <a:p>
            <a:pPr lvl="2"/>
            <a:r>
              <a:rPr lang="en-US" dirty="0"/>
              <a:t>Analogy – crystallography looks at diffraction patterns rather than ray tracing every x-ray through a crystal.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C9F12-13EB-D74F-A00F-B13A42124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718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0A508-4B05-B648-91B2-5D7547ADA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75" y="826678"/>
            <a:ext cx="7308667" cy="54815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E5F6961-8ED1-B048-91F7-0EF4DD347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/>
          <a:lstStyle/>
          <a:p>
            <a:r>
              <a:rPr lang="en-US" dirty="0"/>
              <a:t>State of the art – </a:t>
            </a:r>
            <a:r>
              <a:rPr lang="en-US" dirty="0" err="1"/>
              <a:t>sPHENIX</a:t>
            </a:r>
            <a:r>
              <a:rPr lang="en-US" dirty="0"/>
              <a:t> (Hi Martin)</a:t>
            </a:r>
          </a:p>
        </p:txBody>
      </p:sp>
    </p:spTree>
    <p:extLst>
      <p:ext uri="{BB962C8B-B14F-4D97-AF65-F5344CB8AC3E}">
        <p14:creationId xmlns:p14="http://schemas.microsoft.com/office/powerpoint/2010/main" val="1032148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4AF197-3E67-3E47-8D28-9773F4402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75" y="871044"/>
            <a:ext cx="7463481" cy="55976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B5E08F-CD8C-2E49-B3F5-FAB835C9C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art – </a:t>
            </a:r>
            <a:r>
              <a:rPr lang="en-US" dirty="0" err="1"/>
              <a:t>sPHENIX</a:t>
            </a:r>
            <a:r>
              <a:rPr lang="en-US" dirty="0"/>
              <a:t> (Hi Martin)</a:t>
            </a:r>
          </a:p>
        </p:txBody>
      </p:sp>
    </p:spTree>
    <p:extLst>
      <p:ext uri="{BB962C8B-B14F-4D97-AF65-F5344CB8AC3E}">
        <p14:creationId xmlns:p14="http://schemas.microsoft.com/office/powerpoint/2010/main" val="3217053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31F0EB-99C1-0441-94F7-07DEA20E5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art - </a:t>
            </a:r>
            <a:r>
              <a:rPr lang="en-US" dirty="0" err="1"/>
              <a:t>LHCb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37097D-6414-7A48-A17E-232304ACA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358" y="1014085"/>
            <a:ext cx="7175500" cy="5381625"/>
          </a:xfrm>
        </p:spPr>
      </p:pic>
    </p:spTree>
    <p:extLst>
      <p:ext uri="{BB962C8B-B14F-4D97-AF65-F5344CB8AC3E}">
        <p14:creationId xmlns:p14="http://schemas.microsoft.com/office/powerpoint/2010/main" val="1033713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stream based readout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5469150" cy="5381694"/>
          </a:xfrm>
        </p:spPr>
        <p:txBody>
          <a:bodyPr/>
          <a:lstStyle/>
          <a:p>
            <a:r>
              <a:rPr lang="en-US" sz="1687" dirty="0"/>
              <a:t>Rad hard detector interfaces convert detector signals into serial stream.</a:t>
            </a:r>
          </a:p>
          <a:p>
            <a:r>
              <a:rPr lang="en-US" sz="1687" dirty="0"/>
              <a:t>Stream processor – “smart” FPGA and maybe CPU equipped electronics processes the raw stream to reduce data rate.</a:t>
            </a:r>
          </a:p>
          <a:p>
            <a:r>
              <a:rPr lang="en-US" sz="1687" dirty="0"/>
              <a:t>Stream aggregator - since there will be many streams need to reduce the number of cables</a:t>
            </a:r>
          </a:p>
          <a:p>
            <a:pPr lvl="1"/>
            <a:r>
              <a:rPr lang="en-US" sz="1687" dirty="0"/>
              <a:t>Note : this is NOT event building, this is pushing more than one stream down a single fiber.</a:t>
            </a:r>
          </a:p>
          <a:p>
            <a:r>
              <a:rPr lang="en-US" sz="1887" dirty="0"/>
              <a:t>Modularity allows growth from small to large systems.</a:t>
            </a:r>
          </a:p>
          <a:p>
            <a:pPr lvl="1"/>
            <a:r>
              <a:rPr lang="en-US" sz="1687" dirty="0"/>
              <a:t>If the fiber protocol is a network standard like Ethernet we connect directly to a switch.</a:t>
            </a:r>
          </a:p>
          <a:p>
            <a:pPr lvl="1"/>
            <a:r>
              <a:rPr lang="en-US" sz="1687" dirty="0"/>
              <a:t>If not then we will provide a PCI card to put in the storage node(s).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A37E50-80AE-1943-AC59-F88471C60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069" y="888848"/>
            <a:ext cx="3278166" cy="547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47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2D314-207E-8D4A-8D49-6352657B8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Concept-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408DD-06A5-6C44-9132-2E36C217F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966055"/>
            <a:ext cx="4743929" cy="5381694"/>
          </a:xfrm>
        </p:spPr>
        <p:txBody>
          <a:bodyPr>
            <a:normAutofit/>
          </a:bodyPr>
          <a:lstStyle/>
          <a:p>
            <a:r>
              <a:rPr lang="en-US" sz="1406" dirty="0"/>
              <a:t>Raw data from the detector is continuously streamed</a:t>
            </a:r>
          </a:p>
          <a:p>
            <a:r>
              <a:rPr lang="en-US" sz="1406" dirty="0"/>
              <a:t>A very basic trigger is be used to reject time periods unassociated with events.</a:t>
            </a:r>
          </a:p>
          <a:p>
            <a:r>
              <a:rPr lang="en-US" sz="1406" dirty="0"/>
              <a:t>The SP can reject noise and “zero suppress”.</a:t>
            </a:r>
          </a:p>
          <a:p>
            <a:r>
              <a:rPr lang="en-US" sz="1406" dirty="0"/>
              <a:t>Data packets are packed into an efficient standard format and sent over a standard hardware interface.</a:t>
            </a:r>
          </a:p>
          <a:p>
            <a:pPr lvl="1"/>
            <a:r>
              <a:rPr lang="en-US" sz="1206" dirty="0"/>
              <a:t>If all components use the same hardware interface and format we have a “plug and play” system!!</a:t>
            </a:r>
          </a:p>
          <a:p>
            <a:r>
              <a:rPr lang="en-US" sz="1406" dirty="0"/>
              <a:t>Individual components should be cheap!</a:t>
            </a:r>
          </a:p>
          <a:p>
            <a:pPr lvl="1"/>
            <a:r>
              <a:rPr lang="en-US" sz="1206" dirty="0"/>
              <a:t>One of out VXS crates with support boards such as CPU and trigger cards costs ~$90k!</a:t>
            </a:r>
          </a:p>
          <a:p>
            <a:r>
              <a:rPr lang="en-US" sz="1406" dirty="0"/>
              <a:t>Stream via a </a:t>
            </a:r>
            <a:r>
              <a:rPr lang="en-US" sz="1406" dirty="0" err="1"/>
              <a:t>CoTS</a:t>
            </a:r>
            <a:r>
              <a:rPr lang="en-US" sz="1406" dirty="0"/>
              <a:t> standard like Ethernet?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ED9D79-69F8-634D-A1EB-D4A3680A5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207" y="868241"/>
            <a:ext cx="3868120" cy="382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04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6134-2412-F14F-9759-ED2522D2E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-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38B46-0DFA-1F4E-9DF6-F2F5B134D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966055"/>
            <a:ext cx="3745659" cy="5381694"/>
          </a:xfrm>
        </p:spPr>
        <p:txBody>
          <a:bodyPr>
            <a:normAutofit/>
          </a:bodyPr>
          <a:lstStyle/>
          <a:p>
            <a:r>
              <a:rPr lang="en-US" sz="1406" dirty="0"/>
              <a:t>Packets containing data are stored indexed by time and channel.</a:t>
            </a:r>
          </a:p>
          <a:p>
            <a:r>
              <a:rPr lang="en-US" sz="1406" dirty="0"/>
              <a:t>How to store and process data in this form? We are used to 1D files of events, this is a 2D structure indexed by detector and time. </a:t>
            </a:r>
          </a:p>
          <a:p>
            <a:r>
              <a:rPr lang="en-US" sz="1406" dirty="0"/>
              <a:t>Reconstruction software requests data for a particular channel based on a time window where the data associated with an interaction is likely to be found.</a:t>
            </a:r>
          </a:p>
          <a:p>
            <a:r>
              <a:rPr lang="en-US" sz="1406" dirty="0"/>
              <a:t>In this example triggers 2 and 3  close together.</a:t>
            </a:r>
          </a:p>
          <a:p>
            <a:pPr lvl="1"/>
            <a:r>
              <a:rPr lang="en-US" sz="1406" dirty="0"/>
              <a:t>The request for trigger 3 gets part of trigger 2 data from detector 3.</a:t>
            </a:r>
          </a:p>
          <a:p>
            <a:pPr lvl="1"/>
            <a:r>
              <a:rPr lang="en-US" sz="1406" dirty="0"/>
              <a:t>In this case it is resolved because that data appears too early in the region of interest to be from the trigger 3 event.</a:t>
            </a:r>
          </a:p>
          <a:p>
            <a:r>
              <a:rPr lang="en-US" sz="1406" dirty="0"/>
              <a:t>Note that this does not represent a layout in storage. Areas where there is no data would be compressed.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E919E-5C40-0C48-8B71-76E484804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178" y="1034741"/>
            <a:ext cx="4803095" cy="3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14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EC67-21AA-F247-9CD7-3F0982AC1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readout and detector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9D01D-6870-E448-97FA-577B4419C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3084451"/>
          </a:xfrm>
        </p:spPr>
        <p:txBody>
          <a:bodyPr>
            <a:normAutofit/>
          </a:bodyPr>
          <a:lstStyle/>
          <a:p>
            <a:r>
              <a:rPr lang="en-US" dirty="0"/>
              <a:t>In many experiments someone builds a detector and someone else has to figure out how to read it out and integrate it into the DAQ. </a:t>
            </a:r>
          </a:p>
          <a:p>
            <a:r>
              <a:rPr lang="en-US" dirty="0"/>
              <a:t>With a streaming system this is, in principle, simpler because each detector generates one, or more independent data streams in a standard format – plug and play.</a:t>
            </a:r>
          </a:p>
          <a:p>
            <a:r>
              <a:rPr lang="en-US" dirty="0"/>
              <a:t>It is still easy to fall into the trap of adding bottlenecks by having many parallel streams but the bulk of the data generated in only a few very high bandwidth streams.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6C04C-D277-EF44-9F87-2573C241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41E3AA-85A7-8542-92D2-1682E11E6570}"/>
              </a:ext>
            </a:extLst>
          </p:cNvPr>
          <p:cNvSpPr txBox="1">
            <a:spLocks/>
          </p:cNvSpPr>
          <p:nvPr/>
        </p:nvSpPr>
        <p:spPr>
          <a:xfrm>
            <a:off x="308919" y="4020245"/>
            <a:ext cx="5234631" cy="2439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Avoid generating data that is costly to process:</a:t>
            </a:r>
          </a:p>
          <a:p>
            <a:pPr lvl="1"/>
            <a:r>
              <a:rPr lang="en-US" dirty="0"/>
              <a:t>Tracking in weird magnetic fields.</a:t>
            </a:r>
          </a:p>
          <a:p>
            <a:pPr lvl="1"/>
            <a:r>
              <a:rPr lang="en-US" dirty="0"/>
              <a:t>Data packed in a convoluted way.</a:t>
            </a:r>
          </a:p>
          <a:p>
            <a:pPr lvl="1"/>
            <a:r>
              <a:rPr lang="en-US" dirty="0"/>
              <a:t>Segmented detectors that have a lot of overlap between sectors.</a:t>
            </a:r>
          </a:p>
          <a:p>
            <a:pPr lvl="1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04FE80-514E-0E42-BA35-2E2C30510591}"/>
              </a:ext>
            </a:extLst>
          </p:cNvPr>
          <p:cNvGrpSpPr/>
          <p:nvPr/>
        </p:nvGrpSpPr>
        <p:grpSpPr>
          <a:xfrm>
            <a:off x="5614988" y="3806356"/>
            <a:ext cx="3300412" cy="2476393"/>
            <a:chOff x="5614988" y="3806356"/>
            <a:chExt cx="3300412" cy="24763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55C7C9-7B9A-5D46-9596-7C2670935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4988" y="3806356"/>
              <a:ext cx="3300412" cy="190651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439F3B-B8CC-D140-9E3D-5E04076A1D02}"/>
                </a:ext>
              </a:extLst>
            </p:cNvPr>
            <p:cNvSpPr txBox="1"/>
            <p:nvPr/>
          </p:nvSpPr>
          <p:spPr>
            <a:xfrm>
              <a:off x="5614988" y="5636418"/>
              <a:ext cx="33004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Here tracking is done outside the field to reduce processing cost.</a:t>
              </a:r>
            </a:p>
          </p:txBody>
        </p:sp>
        <p:sp>
          <p:nvSpPr>
            <p:cNvPr id="10" name="Frame 9">
              <a:extLst>
                <a:ext uri="{FF2B5EF4-FFF2-40B4-BE49-F238E27FC236}">
                  <a16:creationId xmlns:a16="http://schemas.microsoft.com/office/drawing/2014/main" id="{2D9CD843-26F8-334E-ADF8-94C583B9E6C7}"/>
                </a:ext>
              </a:extLst>
            </p:cNvPr>
            <p:cNvSpPr/>
            <p:nvPr/>
          </p:nvSpPr>
          <p:spPr>
            <a:xfrm>
              <a:off x="5614988" y="3806356"/>
              <a:ext cx="3300412" cy="2476393"/>
            </a:xfrm>
            <a:prstGeom prst="frame">
              <a:avLst>
                <a:gd name="adj1" fmla="val 122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174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E8401-CD12-0147-8A5B-7232A7FD7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go from here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F0D4C-9311-C74E-A20B-80F2FFD29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969" dirty="0"/>
              <a:t>JLab has several proposals, TDIS and SoLID are examples, that would benefit from streaming mode readout. </a:t>
            </a:r>
          </a:p>
          <a:p>
            <a:r>
              <a:rPr lang="en-US" sz="1969" dirty="0"/>
              <a:t>The technology, both hardware and software is available and affordable to allow us to move to this mode.</a:t>
            </a:r>
          </a:p>
          <a:p>
            <a:pPr lvl="1"/>
            <a:r>
              <a:rPr lang="en-US" sz="1969" dirty="0"/>
              <a:t>Proven by LHC readout and adopted at other labs.</a:t>
            </a:r>
          </a:p>
          <a:p>
            <a:pPr lvl="1"/>
            <a:r>
              <a:rPr lang="en-US" sz="1969" dirty="0"/>
              <a:t>Simpler and more robust than the current readout mode.</a:t>
            </a:r>
          </a:p>
          <a:p>
            <a:pPr lvl="1"/>
            <a:r>
              <a:rPr lang="en-US" sz="1969" dirty="0"/>
              <a:t>Other advantages over pipeline readout already mentioned.</a:t>
            </a:r>
          </a:p>
          <a:p>
            <a:r>
              <a:rPr lang="en-US" sz="1969" dirty="0"/>
              <a:t>We will develop a test stand to investigate techniques and technologies.</a:t>
            </a:r>
          </a:p>
          <a:p>
            <a:r>
              <a:rPr lang="en-US" sz="1969" dirty="0"/>
              <a:t>We will develop a way to integrate legacy hardware – CLAS12?</a:t>
            </a:r>
          </a:p>
          <a:p>
            <a:r>
              <a:rPr lang="en-US" sz="1969" dirty="0"/>
              <a:t>The goal is to use this mode for TDIS.</a:t>
            </a:r>
          </a:p>
          <a:p>
            <a:r>
              <a:rPr lang="en-US" sz="1969" dirty="0"/>
              <a:t>If pilot system is successful:</a:t>
            </a:r>
          </a:p>
          <a:p>
            <a:pPr lvl="1"/>
            <a:r>
              <a:rPr lang="en-US" sz="1969" dirty="0"/>
              <a:t>Investigate moving CLAS12 and GlueX to this mode.</a:t>
            </a:r>
          </a:p>
          <a:p>
            <a:pPr lvl="1"/>
            <a:r>
              <a:rPr lang="en-US" sz="1969" dirty="0"/>
              <a:t>Use for SoLID and future JLab experiments.</a:t>
            </a:r>
          </a:p>
          <a:p>
            <a:pPr lvl="2"/>
            <a:r>
              <a:rPr lang="en-US" sz="1969" dirty="0"/>
              <a:t>I hope we may see new or modified proposals based on this.</a:t>
            </a:r>
          </a:p>
          <a:p>
            <a:pPr lvl="1"/>
            <a:r>
              <a:rPr lang="en-US" sz="1969" dirty="0"/>
              <a:t>Use for EIC?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964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Jefferson Lab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>
          <a:xfrm>
            <a:off x="308919" y="966055"/>
            <a:ext cx="4197924" cy="5381694"/>
          </a:xfrm>
        </p:spPr>
        <p:txBody>
          <a:bodyPr/>
          <a:lstStyle/>
          <a:p>
            <a:pPr marL="400029" indent="-360344"/>
            <a:r>
              <a:rPr lang="en-US" altLang="en-US" sz="1900" dirty="0"/>
              <a:t>The principle goal of Jefferson lab is nuclear physics research using the CEBAF electron accelerator.</a:t>
            </a:r>
          </a:p>
          <a:p>
            <a:pPr marL="798472" lvl="1" indent="-301610">
              <a:buFontTx/>
              <a:buChar char="–"/>
            </a:pPr>
            <a:r>
              <a:rPr lang="en-US" altLang="en-US" sz="1900" dirty="0"/>
              <a:t>Two superconducting LINACs with recirculating arcs.</a:t>
            </a:r>
          </a:p>
          <a:p>
            <a:pPr marL="798472" lvl="1" indent="-301610">
              <a:buFontTx/>
              <a:buChar char="–"/>
            </a:pPr>
            <a:r>
              <a:rPr lang="en-US" altLang="en-US" sz="1900" dirty="0"/>
              <a:t>Simultaneous beam to multiple halls.</a:t>
            </a:r>
          </a:p>
          <a:p>
            <a:pPr marL="400029" indent="-360344"/>
            <a:r>
              <a:rPr lang="en-US" altLang="en-US" sz="1900" dirty="0"/>
              <a:t>Each hall has equipment designed to study different, but complementary, aspects of matter in the nucleus.</a:t>
            </a:r>
          </a:p>
          <a:p>
            <a:pPr marL="400029" indent="-360344"/>
            <a:r>
              <a:rPr lang="en-US" altLang="en-US" sz="1900" dirty="0"/>
              <a:t>Recently we completed an upgrade of the accelerator from 6 GeV to 12 GeV, complemented by upgraded detectors and a new experiment, GLUEX, in a fourth hall. </a:t>
            </a:r>
          </a:p>
        </p:txBody>
      </p:sp>
      <p:pic>
        <p:nvPicPr>
          <p:cNvPr id="5124" name="Picture 4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2788" y="879476"/>
            <a:ext cx="4468812" cy="298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5" name="Text Box 5"/>
          <p:cNvSpPr txBox="1">
            <a:spLocks/>
          </p:cNvSpPr>
          <p:nvPr/>
        </p:nvSpPr>
        <p:spPr bwMode="auto">
          <a:xfrm>
            <a:off x="7693217" y="999127"/>
            <a:ext cx="417056" cy="62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3399" dirty="0">
                <a:solidFill>
                  <a:srgbClr val="FFFC79"/>
                </a:solidFill>
                <a:latin typeface="Calibri" charset="0"/>
              </a:rPr>
              <a:t>D</a:t>
            </a:r>
          </a:p>
        </p:txBody>
      </p:sp>
      <p:sp>
        <p:nvSpPr>
          <p:cNvPr id="5126" name="Text Box 6"/>
          <p:cNvSpPr txBox="1">
            <a:spLocks/>
          </p:cNvSpPr>
          <p:nvPr/>
        </p:nvSpPr>
        <p:spPr bwMode="auto">
          <a:xfrm>
            <a:off x="6433006" y="2743097"/>
            <a:ext cx="354264" cy="62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399" dirty="0">
                <a:solidFill>
                  <a:srgbClr val="FFFC79"/>
                </a:solidFill>
                <a:latin typeface="Calibri" charset="0"/>
              </a:rPr>
              <a:t>A</a:t>
            </a:r>
          </a:p>
        </p:txBody>
      </p:sp>
      <p:sp>
        <p:nvSpPr>
          <p:cNvPr id="5127" name="Text Box 7"/>
          <p:cNvSpPr txBox="1">
            <a:spLocks/>
          </p:cNvSpPr>
          <p:nvPr/>
        </p:nvSpPr>
        <p:spPr bwMode="auto">
          <a:xfrm>
            <a:off x="6779576" y="2934986"/>
            <a:ext cx="339837" cy="62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399" dirty="0">
                <a:solidFill>
                  <a:srgbClr val="FFFC79"/>
                </a:solidFill>
                <a:latin typeface="Calibri" charset="0"/>
              </a:rPr>
              <a:t>B</a:t>
            </a:r>
          </a:p>
        </p:txBody>
      </p:sp>
      <p:sp>
        <p:nvSpPr>
          <p:cNvPr id="5128" name="Text Box 8"/>
          <p:cNvSpPr txBox="1">
            <a:spLocks/>
          </p:cNvSpPr>
          <p:nvPr/>
        </p:nvSpPr>
        <p:spPr bwMode="auto">
          <a:xfrm>
            <a:off x="7135358" y="2999736"/>
            <a:ext cx="335028" cy="62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399" dirty="0">
                <a:solidFill>
                  <a:srgbClr val="FFFC79"/>
                </a:solidFill>
                <a:latin typeface="Calibri" charset="0"/>
              </a:rPr>
              <a:t>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41941C-6E62-3844-94AF-00E39F4F76F3}"/>
              </a:ext>
            </a:extLst>
          </p:cNvPr>
          <p:cNvGrpSpPr/>
          <p:nvPr/>
        </p:nvGrpSpPr>
        <p:grpSpPr>
          <a:xfrm>
            <a:off x="6963653" y="1795596"/>
            <a:ext cx="729564" cy="561349"/>
            <a:chOff x="6963653" y="1795596"/>
            <a:chExt cx="729564" cy="561349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F1EDE04-E108-484C-91FD-27F7E02CCE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5069" y="1876098"/>
              <a:ext cx="638148" cy="480847"/>
            </a:xfrm>
            <a:prstGeom prst="line">
              <a:avLst/>
            </a:prstGeom>
            <a:ln w="412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682609-B848-8145-B8E3-6298DB3EAEAA}"/>
                </a:ext>
              </a:extLst>
            </p:cNvPr>
            <p:cNvSpPr txBox="1"/>
            <p:nvPr/>
          </p:nvSpPr>
          <p:spPr>
            <a:xfrm>
              <a:off x="6963653" y="1795596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NL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D6A817-BBE1-704F-BE4A-0FC85E37828B}"/>
              </a:ext>
            </a:extLst>
          </p:cNvPr>
          <p:cNvGrpSpPr/>
          <p:nvPr/>
        </p:nvGrpSpPr>
        <p:grpSpPr>
          <a:xfrm>
            <a:off x="7598979" y="1962808"/>
            <a:ext cx="703558" cy="627111"/>
            <a:chOff x="7598979" y="1962808"/>
            <a:chExt cx="703558" cy="62711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4870A7A-D11D-FA4C-8BCC-FE309774EE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98979" y="1962808"/>
              <a:ext cx="630621" cy="627111"/>
            </a:xfrm>
            <a:prstGeom prst="line">
              <a:avLst/>
            </a:prstGeom>
            <a:ln w="412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F4920ED-0C58-F24F-8A90-47B2D0CFBF09}"/>
                </a:ext>
              </a:extLst>
            </p:cNvPr>
            <p:cNvSpPr txBox="1"/>
            <p:nvPr/>
          </p:nvSpPr>
          <p:spPr>
            <a:xfrm>
              <a:off x="7914289" y="2155936"/>
              <a:ext cx="388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SL</a:t>
              </a:r>
            </a:p>
          </p:txBody>
        </p:sp>
      </p:grpSp>
      <p:pic>
        <p:nvPicPr>
          <p:cNvPr id="5123" name="Picture 3" descr="pasted-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1524" y="808531"/>
            <a:ext cx="4591492" cy="313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8990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5126" grpId="0"/>
      <p:bldP spid="5127" grpId="0"/>
      <p:bldP spid="51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604" y="1994750"/>
            <a:ext cx="6675500" cy="290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1749435"/>
          </a:xfrm>
        </p:spPr>
        <p:txBody>
          <a:bodyPr>
            <a:normAutofit lnSpcReduction="10000"/>
          </a:bodyPr>
          <a:lstStyle/>
          <a:p>
            <a:r>
              <a:rPr lang="en-US" sz="1800" b="1" dirty="0"/>
              <a:t>Fast Track test stand</a:t>
            </a:r>
            <a:r>
              <a:rPr lang="en-US" sz="1800" dirty="0"/>
              <a:t>– use as many components of the ALICE TPC readout/control chain as possible</a:t>
            </a:r>
          </a:p>
          <a:p>
            <a:r>
              <a:rPr lang="en-US" sz="1800" dirty="0"/>
              <a:t>Target test stand operational July 1</a:t>
            </a:r>
            <a:r>
              <a:rPr lang="en-US" sz="1800" baseline="30000" dirty="0"/>
              <a:t>st</a:t>
            </a:r>
            <a:r>
              <a:rPr lang="en-US" sz="1800" dirty="0"/>
              <a:t> 2018</a:t>
            </a:r>
          </a:p>
          <a:p>
            <a:pPr lvl="1"/>
            <a:r>
              <a:rPr lang="en-US" sz="1600" dirty="0"/>
              <a:t>Validate use of SAMPA for TDIS</a:t>
            </a:r>
          </a:p>
          <a:p>
            <a:pPr lvl="1"/>
            <a:r>
              <a:rPr lang="en-US" sz="1600" dirty="0"/>
              <a:t>Experience reading a detector in streaming mode</a:t>
            </a:r>
          </a:p>
          <a:p>
            <a:pPr lvl="1"/>
            <a:r>
              <a:rPr lang="en-US" sz="1600" dirty="0"/>
              <a:t>Guide future R&amp;D effort in this area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JLab TDIS TPC test stand using SAMPA</a:t>
            </a:r>
          </a:p>
        </p:txBody>
      </p:sp>
      <p:sp>
        <p:nvSpPr>
          <p:cNvPr id="7" name="Rectangle 6"/>
          <p:cNvSpPr/>
          <p:nvPr/>
        </p:nvSpPr>
        <p:spPr>
          <a:xfrm>
            <a:off x="2295080" y="3010600"/>
            <a:ext cx="3412038" cy="2160489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99"/>
          </a:p>
        </p:txBody>
      </p:sp>
      <p:sp>
        <p:nvSpPr>
          <p:cNvPr id="8" name="TextBox 7"/>
          <p:cNvSpPr txBox="1"/>
          <p:nvPr/>
        </p:nvSpPr>
        <p:spPr>
          <a:xfrm>
            <a:off x="444451" y="5295562"/>
            <a:ext cx="2877124" cy="113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7" u="sng" dirty="0"/>
              <a:t>FEC – Front End Card</a:t>
            </a:r>
          </a:p>
          <a:p>
            <a:r>
              <a:rPr lang="en-US" sz="1687" u="sng" dirty="0"/>
              <a:t>CRU – Common Readout Unit</a:t>
            </a:r>
          </a:p>
          <a:p>
            <a:r>
              <a:rPr lang="en-US" sz="1687" dirty="0"/>
              <a:t>DCS – Detector Control System</a:t>
            </a:r>
          </a:p>
          <a:p>
            <a:r>
              <a:rPr lang="en-US" sz="1687" dirty="0"/>
              <a:t>LTU – Local Trigger Unit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E478D2-E2E2-ED43-BE0A-A4DE4624D0B0}"/>
              </a:ext>
            </a:extLst>
          </p:cNvPr>
          <p:cNvSpPr txBox="1"/>
          <p:nvPr/>
        </p:nvSpPr>
        <p:spPr>
          <a:xfrm>
            <a:off x="3476296" y="4838084"/>
            <a:ext cx="1558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Rad. hardened</a:t>
            </a:r>
          </a:p>
        </p:txBody>
      </p:sp>
    </p:spTree>
    <p:extLst>
      <p:ext uri="{BB962C8B-B14F-4D97-AF65-F5344CB8AC3E}">
        <p14:creationId xmlns:p14="http://schemas.microsoft.com/office/powerpoint/2010/main" val="36745196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JLab – DAQ and Electronics R&amp;D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CF2652-0009-4F4B-81AC-01ED34B55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966055"/>
            <a:ext cx="5214426" cy="5381694"/>
          </a:xfrm>
        </p:spPr>
        <p:txBody>
          <a:bodyPr>
            <a:normAutofit/>
          </a:bodyPr>
          <a:lstStyle/>
          <a:p>
            <a:r>
              <a:rPr lang="en-US" sz="1800" dirty="0"/>
              <a:t>The VTP board is able to read 250 MHz </a:t>
            </a:r>
            <a:r>
              <a:rPr lang="en-US" sz="1800" dirty="0" err="1"/>
              <a:t>fADC</a:t>
            </a:r>
            <a:r>
              <a:rPr lang="en-US" sz="1800" dirty="0"/>
              <a:t> via the VXS serial lines and stream the data out over the front panel transceivers.</a:t>
            </a:r>
          </a:p>
          <a:p>
            <a:pPr marL="389544" indent="-361639">
              <a:buFont typeface="+mj-lt"/>
              <a:buAutoNum type="alphaLcParenR"/>
            </a:pPr>
            <a:r>
              <a:rPr lang="en-US" sz="1800" dirty="0"/>
              <a:t>Read a crate in this mode.</a:t>
            </a:r>
          </a:p>
          <a:p>
            <a:pPr lvl="1"/>
            <a:r>
              <a:rPr lang="en-US" sz="1800" dirty="0"/>
              <a:t>Zero suppression logic</a:t>
            </a:r>
          </a:p>
          <a:p>
            <a:pPr lvl="1"/>
            <a:r>
              <a:rPr lang="en-US" sz="1800" dirty="0"/>
              <a:t>Flow control</a:t>
            </a:r>
          </a:p>
          <a:p>
            <a:pPr lvl="1"/>
            <a:r>
              <a:rPr lang="en-US" sz="1800" dirty="0"/>
              <a:t>What comes out on the front panel fiber?</a:t>
            </a:r>
          </a:p>
          <a:p>
            <a:pPr lvl="1"/>
            <a:r>
              <a:rPr lang="en-US" sz="1800" dirty="0"/>
              <a:t>How to interface with DAQ?</a:t>
            </a:r>
          </a:p>
          <a:p>
            <a:pPr marL="389544" indent="-361639">
              <a:buFont typeface="+mj-lt"/>
              <a:buAutoNum type="alphaLcParenR"/>
            </a:pPr>
            <a:r>
              <a:rPr lang="en-US" sz="1800" dirty="0"/>
              <a:t>Read out some detectors in streaming mode!</a:t>
            </a:r>
          </a:p>
          <a:p>
            <a:pPr marL="389544" indent="-361639">
              <a:buFont typeface="+mj-lt"/>
              <a:buAutoNum type="alphaLcParenR"/>
            </a:pPr>
            <a:r>
              <a:rPr lang="en-US" sz="1800" dirty="0"/>
              <a:t>Integrate with TDIS test-stand.</a:t>
            </a:r>
          </a:p>
          <a:p>
            <a:pPr lvl="1"/>
            <a:r>
              <a:rPr lang="en-US" sz="1800" dirty="0"/>
              <a:t>Can we replace the CRU </a:t>
            </a:r>
            <a:r>
              <a:rPr lang="en-US" sz="1800" dirty="0" err="1"/>
              <a:t>etc</a:t>
            </a:r>
            <a:r>
              <a:rPr lang="en-US" sz="1800" dirty="0"/>
              <a:t>?</a:t>
            </a:r>
          </a:p>
          <a:p>
            <a:pPr marL="389544" indent="-361639">
              <a:buFont typeface="+mj-lt"/>
              <a:buAutoNum type="alphaLcParenR"/>
            </a:pPr>
            <a:r>
              <a:rPr lang="en-US" sz="1800" dirty="0"/>
              <a:t>Can we repackage to remove need for expensive VXS crates etc.</a:t>
            </a:r>
          </a:p>
          <a:p>
            <a:pPr marL="846744" lvl="1" indent="-361639"/>
            <a:r>
              <a:rPr lang="en-US" sz="1600" dirty="0"/>
              <a:t>Cheap system for university groups!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96263DBA-8248-2045-9D52-AA2E3B2B7F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98535" y="839391"/>
            <a:ext cx="3545465" cy="26590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3" descr="pasted-image.tiff">
            <a:extLst>
              <a:ext uri="{FF2B5EF4-FFF2-40B4-BE49-F238E27FC236}">
                <a16:creationId xmlns:a16="http://schemas.microsoft.com/office/drawing/2014/main" id="{1BD21839-13D2-B843-B822-BAFC24C20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8535" y="3770200"/>
            <a:ext cx="3550097" cy="264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85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E45CD-C934-6646-B26E-3AF552602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focus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EBFBC-5D4D-D845-8DA4-7B60E266F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streaming readout workshops, last one January 2018 </a:t>
            </a:r>
          </a:p>
          <a:p>
            <a:r>
              <a:rPr lang="en-US" dirty="0"/>
              <a:t>Virtual meetings regularly and also discuss via a mailing list :</a:t>
            </a:r>
          </a:p>
          <a:p>
            <a:pPr marL="594920" lvl="2" indent="0">
              <a:buNone/>
            </a:pPr>
            <a:r>
              <a:rPr lang="en-US" sz="1687" dirty="0">
                <a:hlinkClick r:id="rId2"/>
              </a:rPr>
              <a:t>https://mailman.mit.edu/mailman/listinfo/eic_streaming_readout</a:t>
            </a:r>
            <a:endParaRPr lang="en-US" sz="1687" dirty="0"/>
          </a:p>
          <a:p>
            <a:r>
              <a:rPr lang="en-US" dirty="0"/>
              <a:t>Subgroups looking at :</a:t>
            </a:r>
          </a:p>
          <a:p>
            <a:pPr lvl="1"/>
            <a:r>
              <a:rPr lang="en-US" dirty="0"/>
              <a:t>Pilot projects</a:t>
            </a:r>
          </a:p>
          <a:p>
            <a:pPr lvl="1"/>
            <a:r>
              <a:rPr lang="en-US" dirty="0"/>
              <a:t>Electronics</a:t>
            </a:r>
          </a:p>
          <a:p>
            <a:pPr lvl="1"/>
            <a:r>
              <a:rPr lang="en-US" dirty="0"/>
              <a:t>Software</a:t>
            </a:r>
          </a:p>
          <a:p>
            <a:pPr lvl="1"/>
            <a:r>
              <a:rPr lang="en-US" dirty="0"/>
              <a:t>Protocols</a:t>
            </a:r>
          </a:p>
          <a:p>
            <a:pPr lvl="1"/>
            <a:r>
              <a:rPr lang="en-US" dirty="0"/>
              <a:t>Detectors</a:t>
            </a:r>
          </a:p>
        </p:txBody>
      </p:sp>
    </p:spTree>
    <p:extLst>
      <p:ext uri="{BB962C8B-B14F-4D97-AF65-F5344CB8AC3E}">
        <p14:creationId xmlns:p14="http://schemas.microsoft.com/office/powerpoint/2010/main" val="2217952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D74-5BCE-0F4E-B6F2-F81B25876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Streaming Readout Consortium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B9A7-2276-9443-8472-74F94C867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500" i="1" dirty="0"/>
              <a:t>Catholic University of America  - S. Ali, V. </a:t>
            </a:r>
            <a:r>
              <a:rPr lang="en-US" sz="1500" i="1" dirty="0" err="1"/>
              <a:t>Berdnikov</a:t>
            </a:r>
            <a:r>
              <a:rPr lang="en-US" sz="1500" i="1" dirty="0"/>
              <a:t>, T. Horn, I. </a:t>
            </a:r>
            <a:r>
              <a:rPr lang="en-US" sz="1500" i="1" dirty="0" err="1"/>
              <a:t>Pegg</a:t>
            </a:r>
            <a:r>
              <a:rPr lang="en-US" sz="1500" i="1" dirty="0"/>
              <a:t>, R. Trotta</a:t>
            </a:r>
          </a:p>
          <a:p>
            <a:r>
              <a:rPr lang="en-US" sz="1500" i="1" dirty="0"/>
              <a:t>INFN - M. </a:t>
            </a:r>
            <a:r>
              <a:rPr lang="en-US" sz="1500" i="1" dirty="0" err="1"/>
              <a:t>Battaglieri</a:t>
            </a:r>
            <a:r>
              <a:rPr lang="en-US" sz="1500" i="1" dirty="0"/>
              <a:t> (Co-PI), A. Celentano</a:t>
            </a:r>
          </a:p>
          <a:p>
            <a:r>
              <a:rPr lang="en-US" sz="1500" i="1" dirty="0"/>
              <a:t>MIT - J.C. </a:t>
            </a:r>
            <a:r>
              <a:rPr lang="en-US" sz="1500" i="1" dirty="0" err="1"/>
              <a:t>Bernauer</a:t>
            </a:r>
            <a:r>
              <a:rPr lang="en-US" sz="1500" i="1" dirty="0"/>
              <a:t>* (Co-PI), D.K. </a:t>
            </a:r>
            <a:r>
              <a:rPr lang="en-US" sz="1500" i="1" dirty="0" err="1"/>
              <a:t>Hasell</a:t>
            </a:r>
            <a:r>
              <a:rPr lang="en-US" sz="1500" i="1" dirty="0"/>
              <a:t>, R. Milner</a:t>
            </a:r>
          </a:p>
          <a:p>
            <a:pPr marL="914400" lvl="2" indent="0">
              <a:buNone/>
            </a:pPr>
            <a:r>
              <a:rPr lang="en-US" sz="1500" i="1" dirty="0"/>
              <a:t>* Also Stony Brook University, Stony Brook, NY 	</a:t>
            </a:r>
          </a:p>
          <a:p>
            <a:r>
              <a:rPr lang="en-US" sz="1500" i="1" dirty="0"/>
              <a:t>Jefferson Lab - C. Cuevas, M. </a:t>
            </a:r>
            <a:r>
              <a:rPr lang="en-US" sz="1500" i="1" dirty="0" err="1"/>
              <a:t>Diefenthaler</a:t>
            </a:r>
            <a:r>
              <a:rPr lang="en-US" sz="1500" i="1" dirty="0"/>
              <a:t>, R. Ent, G. Heyes, B. </a:t>
            </a:r>
            <a:r>
              <a:rPr lang="en-US" sz="1500" i="1" dirty="0" err="1"/>
              <a:t>Raydo</a:t>
            </a:r>
            <a:r>
              <a:rPr lang="en-US" sz="1500" i="1" dirty="0"/>
              <a:t>, R. Yoshida </a:t>
            </a:r>
          </a:p>
          <a:p>
            <a:r>
              <a:rPr lang="en-US" sz="1700" dirty="0"/>
              <a:t>Proposal for streaming readout R&amp;D targeted at EIC</a:t>
            </a:r>
          </a:p>
          <a:p>
            <a:pPr lvl="1"/>
            <a:r>
              <a:rPr lang="en-US" sz="1600" dirty="0"/>
              <a:t>Deliverable is a document/publication containing: </a:t>
            </a:r>
          </a:p>
          <a:p>
            <a:pPr lvl="2"/>
            <a:r>
              <a:rPr lang="en-US" sz="1500" dirty="0"/>
              <a:t>Reports on the relevant aspects of the performance of the prototypes studied. </a:t>
            </a:r>
          </a:p>
          <a:p>
            <a:pPr lvl="2"/>
            <a:r>
              <a:rPr lang="en-US" sz="1500" dirty="0"/>
              <a:t>A list and definition of streaming-readout parameters relevant to the EIC. </a:t>
            </a:r>
          </a:p>
          <a:p>
            <a:pPr lvl="2"/>
            <a:r>
              <a:rPr lang="en-US" sz="1500" dirty="0"/>
              <a:t>Initial estimates of some of the parameters with current technology as well as extrapolations to the time period of EIC detector construction phase. </a:t>
            </a:r>
          </a:p>
          <a:p>
            <a:pPr lvl="2"/>
            <a:r>
              <a:rPr lang="en-US" sz="1500" dirty="0"/>
              <a:t>A list and definitions of relevant parameters for detector technologies (e.g. TPC, Crystal Calorimeter..</a:t>
            </a:r>
            <a:r>
              <a:rPr lang="en-US" sz="1500" dirty="0" err="1"/>
              <a:t>etc</a:t>
            </a:r>
            <a:r>
              <a:rPr lang="en-US" sz="1500" dirty="0"/>
              <a:t>.) when considering streaming readout. </a:t>
            </a:r>
          </a:p>
          <a:p>
            <a:pPr lvl="2"/>
            <a:r>
              <a:rPr lang="en-US" sz="1500" dirty="0"/>
              <a:t>Initial estimates of some of these parameters. </a:t>
            </a:r>
          </a:p>
          <a:p>
            <a:pPr lvl="1"/>
            <a:r>
              <a:rPr lang="en-US" sz="1600" dirty="0"/>
              <a:t>Projects</a:t>
            </a:r>
          </a:p>
          <a:p>
            <a:pPr lvl="2"/>
            <a:r>
              <a:rPr lang="en-US" sz="1500" dirty="0"/>
              <a:t>TPC in streaming-readout at JLab </a:t>
            </a:r>
          </a:p>
          <a:p>
            <a:pPr lvl="2"/>
            <a:r>
              <a:rPr lang="en-US" sz="1500" dirty="0" err="1"/>
              <a:t>Crateless</a:t>
            </a:r>
            <a:r>
              <a:rPr lang="en-US" sz="1500" dirty="0"/>
              <a:t>-Streaming at JLab </a:t>
            </a:r>
          </a:p>
          <a:p>
            <a:pPr lvl="2"/>
            <a:r>
              <a:rPr lang="en-US" sz="1500" dirty="0"/>
              <a:t>FEE and Circuit Designs for Streaming Readout at MIT </a:t>
            </a:r>
          </a:p>
          <a:p>
            <a:pPr lvl="2"/>
            <a:r>
              <a:rPr lang="en-US" sz="1500" dirty="0"/>
              <a:t>Streaming readout for an EIC Calorimeter at INFN Genoa and CUA </a:t>
            </a:r>
          </a:p>
          <a:p>
            <a:pPr lvl="2"/>
            <a:r>
              <a:rPr lang="en-US" sz="1500" dirty="0"/>
              <a:t>Multilayered Architecture for Streaming Readout at Stony Brook </a:t>
            </a:r>
          </a:p>
          <a:p>
            <a:pPr lvl="2"/>
            <a:r>
              <a:rPr lang="en-US" sz="1500" dirty="0"/>
              <a:t>Growing list…</a:t>
            </a:r>
          </a:p>
          <a:p>
            <a:pPr lvl="2"/>
            <a:endParaRPr lang="en-US" sz="1400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5D650C-55E5-8849-AF24-DF4A8EDBE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641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0A54F-BB69-6740-98D3-CF561A38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39BB9-F733-334B-9DBA-09FB0D4FE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clear advantages to be gained by transitioning to a streaming mode of readout for 12 GeV CEBAF era detectors at Jefferson Lab.</a:t>
            </a:r>
          </a:p>
          <a:p>
            <a:r>
              <a:rPr lang="en-US" dirty="0"/>
              <a:t>Our plan is to begin with hardware already installed for detectors such as CLAS12 and gain experience.</a:t>
            </a:r>
          </a:p>
          <a:p>
            <a:r>
              <a:rPr lang="en-US" dirty="0"/>
              <a:t>In parallel we are looking forward to:</a:t>
            </a:r>
          </a:p>
          <a:p>
            <a:pPr lvl="1"/>
            <a:r>
              <a:rPr lang="en-US" dirty="0"/>
              <a:t>Proposals such as TDIS and SoLID that we can instrument for streaming mode readout from the start.</a:t>
            </a:r>
          </a:p>
          <a:p>
            <a:pPr lvl="1"/>
            <a:r>
              <a:rPr lang="en-US" dirty="0"/>
              <a:t>EIC focused R&amp;D and collaborations to generate standards for such systems and provide input for EIC detector design.</a:t>
            </a:r>
          </a:p>
          <a:p>
            <a:r>
              <a:rPr lang="en-US" dirty="0"/>
              <a:t>We hope that by forward looking design we can influence new physics proposals by expanding the view of what is possible and enabling different techniques for data analysis.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FF076-173E-134D-AE04-163E374C1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99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E7B1E-7E15-C143-8FED-51620BA63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Hall-B CLAS12 – Large Acceptance Spectrometer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312A9-98BF-4442-AB29-E9352E2E2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966055"/>
            <a:ext cx="4165977" cy="5381694"/>
          </a:xfrm>
        </p:spPr>
        <p:txBody>
          <a:bodyPr/>
          <a:lstStyle/>
          <a:p>
            <a:r>
              <a:rPr lang="en-US" dirty="0"/>
              <a:t>Large number of individual detectors. </a:t>
            </a:r>
          </a:p>
          <a:p>
            <a:r>
              <a:rPr lang="en-US" dirty="0"/>
              <a:t>“Run Groups” of experiments with shared beam and target requirements share data.</a:t>
            </a:r>
          </a:p>
          <a:p>
            <a:r>
              <a:rPr lang="en-US" dirty="0"/>
              <a:t>Event rate 12 kHz.</a:t>
            </a:r>
          </a:p>
          <a:p>
            <a:r>
              <a:rPr lang="en-US" dirty="0"/>
              <a:t>Event size 50 kB.</a:t>
            </a:r>
          </a:p>
          <a:p>
            <a:pPr lvl="1"/>
            <a:r>
              <a:rPr lang="en-US" dirty="0"/>
              <a:t>Working to lower this.</a:t>
            </a:r>
          </a:p>
          <a:p>
            <a:r>
              <a:rPr lang="en-US" dirty="0"/>
              <a:t>Over 100 embedded processors.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15C43-59C4-FF4B-9725-DAB97BB97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E03DB9-725B-CD42-90E1-BA67B02830B5}"/>
              </a:ext>
            </a:extLst>
          </p:cNvPr>
          <p:cNvGrpSpPr/>
          <p:nvPr/>
        </p:nvGrpSpPr>
        <p:grpSpPr>
          <a:xfrm>
            <a:off x="4654554" y="966055"/>
            <a:ext cx="4390280" cy="3131206"/>
            <a:chOff x="4296520" y="274320"/>
            <a:chExt cx="4390280" cy="37574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25EDC0-2F39-984A-964C-696D00958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6520" y="274320"/>
              <a:ext cx="4390280" cy="375744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DB62FE-843E-E142-8141-254C83CA8983}"/>
                </a:ext>
              </a:extLst>
            </p:cNvPr>
            <p:cNvSpPr/>
            <p:nvPr/>
          </p:nvSpPr>
          <p:spPr>
            <a:xfrm>
              <a:off x="7425860" y="3792275"/>
              <a:ext cx="698583" cy="239492"/>
            </a:xfrm>
            <a:prstGeom prst="rect">
              <a:avLst/>
            </a:prstGeom>
            <a:solidFill>
              <a:srgbClr val="E6B9B8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chemeClr val="tx1"/>
                  </a:solidFill>
                </a:rPr>
                <a:t>LTCC</a:t>
              </a:r>
              <a:endParaRPr lang="en-US" sz="1600" b="0" i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C563198-1C99-8A49-9852-B1EF04F808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554" y="4149775"/>
            <a:ext cx="4390280" cy="22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71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Hall-D GLUEX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3292037" cy="5381694"/>
          </a:xfrm>
        </p:spPr>
        <p:txBody>
          <a:bodyPr/>
          <a:lstStyle/>
          <a:p>
            <a:r>
              <a:rPr lang="en-US" dirty="0"/>
              <a:t>Electron beam converted into photon beam.</a:t>
            </a:r>
          </a:p>
          <a:p>
            <a:r>
              <a:rPr lang="en-US" dirty="0"/>
              <a:t>Event size 17 kB.</a:t>
            </a:r>
          </a:p>
          <a:p>
            <a:r>
              <a:rPr lang="en-US" dirty="0"/>
              <a:t>Event rate 90 kHz.</a:t>
            </a:r>
          </a:p>
          <a:p>
            <a:r>
              <a:rPr lang="en-US" dirty="0"/>
              <a:t>Data rate ~1.5 GB/s</a:t>
            </a:r>
          </a:p>
          <a:p>
            <a:r>
              <a:rPr lang="en-US" dirty="0"/>
              <a:t>Data is spread over 50+ VME systems. </a:t>
            </a:r>
          </a:p>
          <a:p>
            <a:r>
              <a:rPr lang="en-US" dirty="0"/>
              <a:t>“Pipeline mode” readout.</a:t>
            </a:r>
          </a:p>
          <a:p>
            <a:endParaRPr lang="en-US" dirty="0"/>
          </a:p>
        </p:txBody>
      </p:sp>
      <p:pic>
        <p:nvPicPr>
          <p:cNvPr id="4" name="Picture 2" descr="scintillators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2120" y="3553393"/>
            <a:ext cx="1993437" cy="265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3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3001" y="3553393"/>
            <a:ext cx="3609120" cy="27063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</p:pic>
      <p:pic>
        <p:nvPicPr>
          <p:cNvPr id="7" name="Picture 2" descr="pasted-image.tiff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5707" y="793808"/>
            <a:ext cx="4669850" cy="275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459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</a:t>
            </a:r>
            <a:r>
              <a:rPr lang="en-US" dirty="0" err="1"/>
              <a:t>SoA</a:t>
            </a:r>
            <a:r>
              <a:rPr lang="en-US" dirty="0"/>
              <a:t> at JLab – pipeline mode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964647" cy="5631814"/>
          </a:xfrm>
        </p:spPr>
        <p:txBody>
          <a:bodyPr>
            <a:noAutofit/>
          </a:bodyPr>
          <a:lstStyle/>
          <a:p>
            <a:r>
              <a:rPr lang="en-US" sz="1400" dirty="0"/>
              <a:t>Data is split into trigger and DAQ paths.</a:t>
            </a:r>
          </a:p>
          <a:p>
            <a:r>
              <a:rPr lang="en-US" sz="1400" dirty="0"/>
              <a:t>Trigger data read over VXS serial backplane by Crate Trigger Processor and passed to global trigger.</a:t>
            </a:r>
          </a:p>
          <a:p>
            <a:r>
              <a:rPr lang="en-US" sz="1400" dirty="0"/>
              <a:t>Trigger formed in electronics </a:t>
            </a:r>
          </a:p>
          <a:p>
            <a:r>
              <a:rPr lang="en-US" sz="1400" dirty="0"/>
              <a:t>Blocks of data queued in “pipeline” while trigger is made.</a:t>
            </a:r>
          </a:p>
          <a:p>
            <a:r>
              <a:rPr lang="en-US" sz="1400" dirty="0"/>
              <a:t>Readout of the DAQ data by embedded CPU over VME.</a:t>
            </a:r>
          </a:p>
          <a:p>
            <a:r>
              <a:rPr lang="en-US" sz="1400" dirty="0"/>
              <a:t>Data sent over network to Event Builder</a:t>
            </a:r>
          </a:p>
          <a:p>
            <a:r>
              <a:rPr lang="en-US" sz="1400" dirty="0"/>
              <a:t>Pros:</a:t>
            </a:r>
          </a:p>
          <a:p>
            <a:pPr lvl="1"/>
            <a:r>
              <a:rPr lang="en-US" sz="1400" dirty="0"/>
              <a:t>Data stream is a stream of events containing data from detectors.</a:t>
            </a:r>
          </a:p>
          <a:p>
            <a:pPr lvl="1"/>
            <a:r>
              <a:rPr lang="en-US" sz="1400" dirty="0"/>
              <a:t>Trigger filters “unwanted data”.</a:t>
            </a:r>
          </a:p>
          <a:p>
            <a:pPr lvl="1"/>
            <a:r>
              <a:rPr lang="en-US" sz="1400" dirty="0"/>
              <a:t>Well understood way of doing things.</a:t>
            </a:r>
          </a:p>
          <a:p>
            <a:r>
              <a:rPr lang="en-US" sz="1400" dirty="0"/>
              <a:t>Cons:</a:t>
            </a:r>
          </a:p>
          <a:p>
            <a:pPr lvl="1"/>
            <a:r>
              <a:rPr lang="en-US" sz="1400" dirty="0"/>
              <a:t>Have to delay prompt data until slowest data appears.</a:t>
            </a:r>
          </a:p>
          <a:p>
            <a:pPr lvl="1"/>
            <a:r>
              <a:rPr lang="en-US" sz="1400" dirty="0"/>
              <a:t>Relies on good understanding of trigger.</a:t>
            </a:r>
          </a:p>
          <a:p>
            <a:pPr lvl="1"/>
            <a:r>
              <a:rPr lang="en-US" sz="1400" dirty="0"/>
              <a:t>All parts of DAQ have to work.</a:t>
            </a:r>
          </a:p>
          <a:p>
            <a:pPr lvl="2"/>
            <a:r>
              <a:rPr lang="en-US" sz="1400" dirty="0"/>
              <a:t>One failure stops the pipeline.</a:t>
            </a:r>
          </a:p>
          <a:p>
            <a:pPr lvl="1"/>
            <a:r>
              <a:rPr lang="en-US" sz="1400" dirty="0"/>
              <a:t>Doesn’t work well when events overlap in time.</a:t>
            </a:r>
          </a:p>
          <a:p>
            <a:pPr lvl="1"/>
            <a:r>
              <a:rPr lang="en-US" sz="1400" dirty="0"/>
              <a:t>Major bottlenecks – worked around via parallel multi-stage event builder.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F1D53-DB88-894B-8113-64217EE28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565" y="818649"/>
            <a:ext cx="3710829" cy="5390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B4B4C9-7380-4644-BCF8-030ED0230E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4635500" y="875435"/>
            <a:ext cx="4445000" cy="512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2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2134" y="1376282"/>
            <a:ext cx="5260189" cy="39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" name="P1010373_q.jpg">
            <a:extLst>
              <a:ext uri="{FF2B5EF4-FFF2-40B4-BE49-F238E27FC236}">
                <a16:creationId xmlns:a16="http://schemas.microsoft.com/office/drawing/2014/main" id="{A6D238E1-369B-1E47-869E-5C357BF6D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6719" y="958577"/>
            <a:ext cx="6375345" cy="478150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555" name="Text Box 3"/>
          <p:cNvSpPr txBox="1">
            <a:spLocks/>
          </p:cNvSpPr>
          <p:nvPr/>
        </p:nvSpPr>
        <p:spPr bwMode="auto">
          <a:xfrm>
            <a:off x="7457636" y="1302000"/>
            <a:ext cx="1635945" cy="504816"/>
          </a:xfrm>
          <a:prstGeom prst="rect">
            <a:avLst/>
          </a:prstGeom>
          <a:solidFill>
            <a:srgbClr val="FFFFFF"/>
          </a:solidFill>
          <a:ln w="3175" cap="flat" cmpd="sng">
            <a:solidFill>
              <a:srgbClr val="85888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5718" tIns="35718" rIns="35718" bIns="35718">
            <a:spAutoFit/>
          </a:bodyPr>
          <a:lstStyle/>
          <a:p>
            <a:r>
              <a:rPr lang="en-US" altLang="en-US" sz="1406" dirty="0">
                <a:latin typeface="Calibri" charset="0"/>
                <a:ea typeface="Calibri" charset="0"/>
                <a:cs typeface="Calibri" charset="0"/>
              </a:rPr>
              <a:t>17 boards = 272 channels per crate </a:t>
            </a: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5153239" y="3253815"/>
            <a:ext cx="2730225" cy="603502"/>
          </a:xfrm>
          <a:prstGeom prst="line">
            <a:avLst/>
          </a:prstGeom>
          <a:noFill/>
          <a:ln w="25400" cap="flat" cmpd="sng">
            <a:solidFill>
              <a:srgbClr val="FF4013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5143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715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4287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859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endParaRPr lang="en-US" altLang="en-US" sz="800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 flipV="1">
            <a:off x="5629058" y="1149923"/>
            <a:ext cx="365629" cy="931125"/>
          </a:xfrm>
          <a:prstGeom prst="line">
            <a:avLst/>
          </a:prstGeom>
          <a:noFill/>
          <a:ln w="25400" cap="flat" cmpd="sng">
            <a:solidFill>
              <a:srgbClr val="FF4013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5143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715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4287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859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endParaRPr lang="en-US" altLang="en-US" sz="8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 flipH="1" flipV="1">
            <a:off x="3495439" y="1153354"/>
            <a:ext cx="267496" cy="1040194"/>
          </a:xfrm>
          <a:prstGeom prst="line">
            <a:avLst/>
          </a:prstGeom>
          <a:noFill/>
          <a:ln w="25400" cap="flat" cmpd="sng">
            <a:solidFill>
              <a:srgbClr val="FF4013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5143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715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4287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859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endParaRPr lang="en-US" altLang="en-US" sz="8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 flipH="1" flipV="1">
            <a:off x="1585531" y="1680434"/>
            <a:ext cx="1328221" cy="1328544"/>
          </a:xfrm>
          <a:prstGeom prst="line">
            <a:avLst/>
          </a:prstGeom>
          <a:noFill/>
          <a:ln w="25400" cap="flat" cmpd="sng">
            <a:solidFill>
              <a:srgbClr val="FF4013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5143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715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4287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859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endParaRPr lang="en-US" altLang="en-US" sz="8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 flipV="1">
            <a:off x="5629059" y="1687877"/>
            <a:ext cx="1760398" cy="529294"/>
          </a:xfrm>
          <a:prstGeom prst="line">
            <a:avLst/>
          </a:prstGeom>
          <a:noFill/>
          <a:ln w="25400" cap="flat" cmpd="sng">
            <a:solidFill>
              <a:srgbClr val="FF4013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5143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715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4287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859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endParaRPr lang="en-US" altLang="en-US" sz="8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3562" name="Text Box 10"/>
          <p:cNvSpPr txBox="1">
            <a:spLocks/>
          </p:cNvSpPr>
          <p:nvPr/>
        </p:nvSpPr>
        <p:spPr bwMode="auto">
          <a:xfrm>
            <a:off x="7457637" y="3140784"/>
            <a:ext cx="1635945" cy="1153840"/>
          </a:xfrm>
          <a:prstGeom prst="rect">
            <a:avLst/>
          </a:prstGeom>
          <a:solidFill>
            <a:srgbClr val="FFFFFF"/>
          </a:solidFill>
          <a:ln w="3175" cap="flat" cmpd="sng">
            <a:solidFill>
              <a:srgbClr val="85888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5718" tIns="35718" rIns="35718" bIns="35718">
            <a:spAutoFit/>
          </a:bodyPr>
          <a:lstStyle/>
          <a:p>
            <a:r>
              <a:rPr lang="en-US" altLang="en-US" sz="1406" dirty="0">
                <a:latin typeface="Calibri" charset="0"/>
                <a:ea typeface="Calibri" charset="0"/>
                <a:cs typeface="Calibri" charset="0"/>
              </a:rPr>
              <a:t>Boards are connected to CPU via a VME backplane and trigger via </a:t>
            </a:r>
            <a:r>
              <a:rPr lang="en-US" altLang="en-US" sz="1406">
                <a:latin typeface="Calibri" charset="0"/>
                <a:ea typeface="Calibri" charset="0"/>
                <a:cs typeface="Calibri" charset="0"/>
              </a:rPr>
              <a:t>VXS serial bus.</a:t>
            </a:r>
            <a:endParaRPr lang="en-US" altLang="en-US" sz="1406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563" name="Text Box 11"/>
          <p:cNvSpPr txBox="1">
            <a:spLocks/>
          </p:cNvSpPr>
          <p:nvPr/>
        </p:nvSpPr>
        <p:spPr bwMode="auto">
          <a:xfrm>
            <a:off x="5153240" y="867745"/>
            <a:ext cx="1701554" cy="288475"/>
          </a:xfrm>
          <a:prstGeom prst="rect">
            <a:avLst/>
          </a:prstGeom>
          <a:solidFill>
            <a:srgbClr val="FFFFFF"/>
          </a:solidFill>
          <a:ln w="3175" cap="flat" cmpd="sng">
            <a:solidFill>
              <a:srgbClr val="85888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8" tIns="35718" rIns="35718" bIns="35718">
            <a:spAutoFit/>
          </a:bodyPr>
          <a:lstStyle/>
          <a:p>
            <a:r>
              <a:rPr lang="en-US" altLang="en-US" sz="1406" dirty="0">
                <a:latin typeface="Calibri" charset="0"/>
                <a:ea typeface="Calibri" charset="0"/>
                <a:cs typeface="Calibri" charset="0"/>
              </a:rPr>
              <a:t>16 channels per board</a:t>
            </a:r>
          </a:p>
        </p:txBody>
      </p:sp>
      <p:sp>
        <p:nvSpPr>
          <p:cNvPr id="23564" name="Text Box 12"/>
          <p:cNvSpPr txBox="1">
            <a:spLocks/>
          </p:cNvSpPr>
          <p:nvPr/>
        </p:nvSpPr>
        <p:spPr bwMode="auto">
          <a:xfrm>
            <a:off x="2315689" y="862167"/>
            <a:ext cx="1758493" cy="288475"/>
          </a:xfrm>
          <a:prstGeom prst="rect">
            <a:avLst/>
          </a:prstGeom>
          <a:solidFill>
            <a:srgbClr val="FFFFFF"/>
          </a:solidFill>
          <a:ln w="3175" cap="flat" cmpd="sng">
            <a:solidFill>
              <a:srgbClr val="85888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8" tIns="35718" rIns="35718" bIns="35718">
            <a:spAutoFit/>
          </a:bodyPr>
          <a:lstStyle/>
          <a:p>
            <a:r>
              <a:rPr lang="en-US" altLang="en-US" sz="1406" dirty="0">
                <a:latin typeface="Calibri" charset="0"/>
                <a:ea typeface="Calibri" charset="0"/>
                <a:cs typeface="Calibri" charset="0"/>
              </a:rPr>
              <a:t>Individual ADC channel</a:t>
            </a:r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>
            <a:off x="4998807" y="4077377"/>
            <a:ext cx="2738191" cy="1094611"/>
          </a:xfrm>
          <a:prstGeom prst="line">
            <a:avLst/>
          </a:prstGeom>
          <a:noFill/>
          <a:ln w="25400" cap="flat" cmpd="sng">
            <a:solidFill>
              <a:srgbClr val="FF4013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5143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715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4287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859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endParaRPr lang="en-US" altLang="en-US" sz="8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3566" name="Text Box 14"/>
          <p:cNvSpPr txBox="1">
            <a:spLocks/>
          </p:cNvSpPr>
          <p:nvPr/>
        </p:nvSpPr>
        <p:spPr bwMode="auto">
          <a:xfrm>
            <a:off x="7457637" y="4922771"/>
            <a:ext cx="1635945" cy="504816"/>
          </a:xfrm>
          <a:prstGeom prst="rect">
            <a:avLst/>
          </a:prstGeom>
          <a:solidFill>
            <a:srgbClr val="FFFFFF"/>
          </a:solidFill>
          <a:ln w="3175" cap="flat" cmpd="sng">
            <a:solidFill>
              <a:srgbClr val="85888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5718" tIns="35718" rIns="35718" bIns="35718">
            <a:spAutoFit/>
          </a:bodyPr>
          <a:lstStyle/>
          <a:p>
            <a:r>
              <a:rPr lang="en-US" altLang="en-US" sz="1406" dirty="0">
                <a:latin typeface="Calibri" charset="0"/>
                <a:ea typeface="Calibri" charset="0"/>
                <a:cs typeface="Calibri" charset="0"/>
              </a:rPr>
              <a:t>Crate trigger processor</a:t>
            </a:r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 flipV="1">
            <a:off x="7031421" y="2497561"/>
            <a:ext cx="655139" cy="307807"/>
          </a:xfrm>
          <a:prstGeom prst="line">
            <a:avLst/>
          </a:prstGeom>
          <a:noFill/>
          <a:ln w="25400" cap="flat" cmpd="sng">
            <a:solidFill>
              <a:srgbClr val="FF4013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5143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715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4287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859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endParaRPr lang="en-US" altLang="en-US" sz="8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3568" name="Text Box 16"/>
          <p:cNvSpPr txBox="1">
            <a:spLocks/>
          </p:cNvSpPr>
          <p:nvPr/>
        </p:nvSpPr>
        <p:spPr bwMode="auto">
          <a:xfrm>
            <a:off x="7457637" y="2516894"/>
            <a:ext cx="1635945" cy="288475"/>
          </a:xfrm>
          <a:prstGeom prst="rect">
            <a:avLst/>
          </a:prstGeom>
          <a:solidFill>
            <a:srgbClr val="FFFFFF"/>
          </a:solidFill>
          <a:ln w="3175" cap="flat" cmpd="sng">
            <a:solidFill>
              <a:srgbClr val="85888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5718" tIns="35718" rIns="35718" bIns="35718">
            <a:spAutoFit/>
          </a:bodyPr>
          <a:lstStyle/>
          <a:p>
            <a:r>
              <a:rPr lang="en-US" altLang="en-US" sz="1406">
                <a:latin typeface="Calibri" charset="0"/>
                <a:ea typeface="Calibri" charset="0"/>
                <a:cs typeface="Calibri" charset="0"/>
              </a:rPr>
              <a:t>Trigger interface</a:t>
            </a:r>
          </a:p>
        </p:txBody>
      </p:sp>
      <p:sp>
        <p:nvSpPr>
          <p:cNvPr id="23569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Real world example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DF9CD4-1A7D-4E47-9AEC-4F0AC9594C2C}"/>
              </a:ext>
            </a:extLst>
          </p:cNvPr>
          <p:cNvSpPr txBox="1"/>
          <p:nvPr/>
        </p:nvSpPr>
        <p:spPr>
          <a:xfrm>
            <a:off x="97869" y="2355600"/>
            <a:ext cx="20311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cheap.</a:t>
            </a:r>
          </a:p>
          <a:p>
            <a:r>
              <a:rPr lang="en-US" dirty="0"/>
              <a:t>VXS crate +</a:t>
            </a:r>
          </a:p>
          <a:p>
            <a:r>
              <a:rPr lang="en-US" dirty="0"/>
              <a:t>ADCs +</a:t>
            </a:r>
          </a:p>
          <a:p>
            <a:r>
              <a:rPr lang="en-US" dirty="0"/>
              <a:t>CPU +</a:t>
            </a:r>
          </a:p>
          <a:p>
            <a:r>
              <a:rPr lang="en-US" dirty="0"/>
              <a:t>Trigger interface + </a:t>
            </a:r>
          </a:p>
          <a:p>
            <a:r>
              <a:rPr lang="en-US" dirty="0"/>
              <a:t>Crate trigger processor + </a:t>
            </a:r>
          </a:p>
          <a:p>
            <a:r>
              <a:rPr lang="en-US" dirty="0"/>
              <a:t>Trigger Signal </a:t>
            </a:r>
            <a:r>
              <a:rPr lang="en-US" u="sng" dirty="0"/>
              <a:t>Distribution </a:t>
            </a:r>
          </a:p>
          <a:p>
            <a:r>
              <a:rPr lang="en-US" dirty="0"/>
              <a:t>~$90k</a:t>
            </a:r>
          </a:p>
        </p:txBody>
      </p:sp>
      <p:sp>
        <p:nvSpPr>
          <p:cNvPr id="23554" name="Text Box 2"/>
          <p:cNvSpPr txBox="1">
            <a:spLocks/>
          </p:cNvSpPr>
          <p:nvPr/>
        </p:nvSpPr>
        <p:spPr bwMode="auto">
          <a:xfrm>
            <a:off x="141494" y="1015703"/>
            <a:ext cx="1724699" cy="721157"/>
          </a:xfrm>
          <a:prstGeom prst="rect">
            <a:avLst/>
          </a:prstGeom>
          <a:solidFill>
            <a:schemeClr val="bg1"/>
          </a:solidFill>
          <a:ln w="3175" cap="flat" cmpd="sng">
            <a:solidFill>
              <a:srgbClr val="85888D"/>
            </a:solidFill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lIns="35718" tIns="35718" rIns="35718" bIns="35718">
            <a:spAutoFit/>
          </a:bodyPr>
          <a:lstStyle/>
          <a:p>
            <a:r>
              <a:rPr lang="en-US" altLang="en-US" sz="1406" dirty="0">
                <a:latin typeface="Calibri" charset="0"/>
                <a:ea typeface="Calibri" charset="0"/>
                <a:cs typeface="Calibri" charset="0"/>
              </a:rPr>
              <a:t>Intel CPU Read Out Controller </a:t>
            </a:r>
          </a:p>
          <a:p>
            <a:r>
              <a:rPr lang="en-US" altLang="en-US" sz="1406" dirty="0">
                <a:latin typeface="Calibri" charset="0"/>
                <a:ea typeface="Calibri" charset="0"/>
                <a:cs typeface="Calibri" charset="0"/>
              </a:rPr>
              <a:t>(ROC) running Linux</a:t>
            </a:r>
          </a:p>
        </p:txBody>
      </p:sp>
    </p:spTree>
    <p:extLst>
      <p:ext uri="{BB962C8B-B14F-4D97-AF65-F5344CB8AC3E}">
        <p14:creationId xmlns:p14="http://schemas.microsoft.com/office/powerpoint/2010/main" val="27985556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experiments are being proposed </a:t>
            </a:r>
          </a:p>
          <a:p>
            <a:pPr lvl="1"/>
            <a:r>
              <a:rPr lang="en-US" dirty="0"/>
              <a:t>Detectors that do not play well together due to timing.</a:t>
            </a:r>
          </a:p>
          <a:p>
            <a:pPr lvl="2"/>
            <a:r>
              <a:rPr lang="en-US" dirty="0"/>
              <a:t>Traditional trigger and event builder strategies are not ideal.</a:t>
            </a:r>
          </a:p>
          <a:p>
            <a:pPr lvl="1"/>
            <a:r>
              <a:rPr lang="en-US" dirty="0"/>
              <a:t>Detectors with peculiar topologies.</a:t>
            </a:r>
          </a:p>
          <a:p>
            <a:pPr lvl="2"/>
            <a:r>
              <a:rPr lang="en-US" dirty="0"/>
              <a:t>Detectors split or segmented in a way that makes forming a trigger hard.</a:t>
            </a:r>
          </a:p>
          <a:p>
            <a:pPr lvl="1"/>
            <a:r>
              <a:rPr lang="en-US" dirty="0"/>
              <a:t>High event and/or data rates.</a:t>
            </a:r>
          </a:p>
          <a:p>
            <a:pPr lvl="2"/>
            <a:r>
              <a:rPr lang="en-US" dirty="0"/>
              <a:t>Particles from more than one event in a detector at the same time </a:t>
            </a:r>
            <a:r>
              <a:rPr lang="mr-IN" dirty="0"/>
              <a:t>–</a:t>
            </a:r>
            <a:r>
              <a:rPr lang="en-US" dirty="0"/>
              <a:t> need to disentangle.</a:t>
            </a:r>
          </a:p>
          <a:p>
            <a:r>
              <a:rPr lang="en-US" dirty="0"/>
              <a:t>The data acquisition from these experiments does not fit well with current techniques.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005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30787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Tagged Deep Inelastic Scattering (TDIS):</a:t>
            </a:r>
            <a:br>
              <a:rPr lang="en-US" dirty="0"/>
            </a:br>
            <a:r>
              <a:rPr lang="en-US" i="1" dirty="0"/>
              <a:t>Probing the </a:t>
            </a:r>
            <a:r>
              <a:rPr lang="en-US" i="1" dirty="0" err="1"/>
              <a:t>Mesonic</a:t>
            </a:r>
            <a:r>
              <a:rPr lang="en-US" i="1" dirty="0"/>
              <a:t> Structure in the Nucleon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14289" y="1804960"/>
            <a:ext cx="2641709" cy="1923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975" y="4397433"/>
            <a:ext cx="2751115" cy="1941452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ubtitle 5">
            <a:extLst>
              <a:ext uri="{FF2B5EF4-FFF2-40B4-BE49-F238E27FC236}">
                <a16:creationId xmlns:a16="http://schemas.microsoft.com/office/drawing/2014/main" id="{7DEBEE75-8BCA-164B-AA8A-898B20DACB88}"/>
              </a:ext>
            </a:extLst>
          </p:cNvPr>
          <p:cNvSpPr txBox="1">
            <a:spLocks/>
          </p:cNvSpPr>
          <p:nvPr/>
        </p:nvSpPr>
        <p:spPr>
          <a:xfrm>
            <a:off x="6457105" y="1820534"/>
            <a:ext cx="2686895" cy="1938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</a:rPr>
              <a:t>Scattered electrons detected in planned Hall-A Super </a:t>
            </a:r>
            <a:r>
              <a:rPr lang="en-US" sz="1400" dirty="0" err="1">
                <a:solidFill>
                  <a:schemeClr val="tx1"/>
                </a:solidFill>
              </a:rPr>
              <a:t>Bigbite</a:t>
            </a:r>
            <a:r>
              <a:rPr lang="en-US" sz="1400" dirty="0">
                <a:solidFill>
                  <a:schemeClr val="tx1"/>
                </a:solidFill>
              </a:rPr>
              <a:t> Spectrometer.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357CAD-6FF2-D348-ABDC-B35FE9D49B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298" y="844352"/>
            <a:ext cx="2037067" cy="2716090"/>
          </a:xfrm>
          <a:prstGeom prst="rect">
            <a:avLst/>
          </a:prstGeom>
        </p:spPr>
      </p:pic>
      <p:pic>
        <p:nvPicPr>
          <p:cNvPr id="14" name="Picture 24" descr="cloud">
            <a:extLst>
              <a:ext uri="{FF2B5EF4-FFF2-40B4-BE49-F238E27FC236}">
                <a16:creationId xmlns:a16="http://schemas.microsoft.com/office/drawing/2014/main" id="{02FB012A-F84B-DC4B-BC38-5BB8757B6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744" y="4211518"/>
            <a:ext cx="2041933" cy="162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7922CC-E638-D441-B881-973C13F688E2}"/>
              </a:ext>
            </a:extLst>
          </p:cNvPr>
          <p:cNvSpPr txBox="1"/>
          <p:nvPr/>
        </p:nvSpPr>
        <p:spPr>
          <a:xfrm>
            <a:off x="2429679" y="934705"/>
            <a:ext cx="6422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7030A0"/>
                </a:solidFill>
              </a:rPr>
              <a:t>TDIS Scientific Goal:</a:t>
            </a:r>
            <a:r>
              <a:rPr lang="en-US" b="1" dirty="0">
                <a:solidFill>
                  <a:srgbClr val="7030A0"/>
                </a:solidFill>
              </a:rPr>
              <a:t> Access Elusive Partonic Structure of Mesons by  Using Mesons in Nucleons as “Target” </a:t>
            </a:r>
          </a:p>
          <a:p>
            <a:endParaRPr lang="en-US" b="1" dirty="0">
              <a:solidFill>
                <a:srgbClr val="7030A0"/>
              </a:solidFill>
            </a:endParaRPr>
          </a:p>
          <a:p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FD11AF-7525-3548-BC03-02654BAE2163}"/>
              </a:ext>
            </a:extLst>
          </p:cNvPr>
          <p:cNvCxnSpPr>
            <a:cxnSpLocks/>
          </p:cNvCxnSpPr>
          <p:nvPr/>
        </p:nvCxnSpPr>
        <p:spPr>
          <a:xfrm flipV="1">
            <a:off x="2196928" y="5368159"/>
            <a:ext cx="1445047" cy="42567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5">
            <a:extLst>
              <a:ext uri="{FF2B5EF4-FFF2-40B4-BE49-F238E27FC236}">
                <a16:creationId xmlns:a16="http://schemas.microsoft.com/office/drawing/2014/main" id="{3592D364-39EC-E141-8963-BD3295CD0CF1}"/>
              </a:ext>
            </a:extLst>
          </p:cNvPr>
          <p:cNvSpPr txBox="1">
            <a:spLocks/>
          </p:cNvSpPr>
          <p:nvPr/>
        </p:nvSpPr>
        <p:spPr>
          <a:xfrm>
            <a:off x="6465403" y="4460729"/>
            <a:ext cx="2577489" cy="1333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</a:rPr>
              <a:t>“Spectator” protons detected by radial Time Projection Chamber (</a:t>
            </a:r>
            <a:r>
              <a:rPr lang="en-US" sz="1400" dirty="0" err="1">
                <a:solidFill>
                  <a:schemeClr val="tx1"/>
                </a:solidFill>
              </a:rPr>
              <a:t>rTPC</a:t>
            </a:r>
            <a:r>
              <a:rPr lang="en-US" sz="1400" dirty="0">
                <a:solidFill>
                  <a:schemeClr val="tx1"/>
                </a:solidFill>
              </a:rPr>
              <a:t>).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12C06DE-945C-3844-B209-73F6774577BE}"/>
              </a:ext>
            </a:extLst>
          </p:cNvPr>
          <p:cNvCxnSpPr>
            <a:cxnSpLocks/>
          </p:cNvCxnSpPr>
          <p:nvPr/>
        </p:nvCxnSpPr>
        <p:spPr>
          <a:xfrm flipV="1">
            <a:off x="2196928" y="2824444"/>
            <a:ext cx="1445047" cy="124156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4F4961B-E167-9B43-8A01-2E374C0DC78E}"/>
              </a:ext>
            </a:extLst>
          </p:cNvPr>
          <p:cNvCxnSpPr>
            <a:cxnSpLocks/>
          </p:cNvCxnSpPr>
          <p:nvPr/>
        </p:nvCxnSpPr>
        <p:spPr>
          <a:xfrm flipH="1">
            <a:off x="3641976" y="2914064"/>
            <a:ext cx="584850" cy="14758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F52488E-09A1-B64B-9845-C4DBAE4EFCD4}"/>
              </a:ext>
            </a:extLst>
          </p:cNvPr>
          <p:cNvCxnSpPr>
            <a:cxnSpLocks/>
          </p:cNvCxnSpPr>
          <p:nvPr/>
        </p:nvCxnSpPr>
        <p:spPr>
          <a:xfrm>
            <a:off x="4226826" y="2914064"/>
            <a:ext cx="2166264" cy="14758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494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rnTemplate" id="{7F2907FB-59A8-B84C-B051-2491E01416FE}" vid="{DE324EEA-F211-F547-96CF-B3DA5A1D7E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3372</TotalTime>
  <Words>2627</Words>
  <Application>Microsoft Macintosh PowerPoint</Application>
  <PresentationFormat>On-screen Show (4:3)</PresentationFormat>
  <Paragraphs>316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PingFangSC-Regular</vt:lpstr>
      <vt:lpstr>.PingFangSC-Regular</vt:lpstr>
      <vt:lpstr>Arial</vt:lpstr>
      <vt:lpstr>Calibri</vt:lpstr>
      <vt:lpstr>Helvetica</vt:lpstr>
      <vt:lpstr>Times</vt:lpstr>
      <vt:lpstr>Office Theme</vt:lpstr>
      <vt:lpstr>Streaming readout for a 12 GeV CEBAF and a future EIC.</vt:lpstr>
      <vt:lpstr>Introduction</vt:lpstr>
      <vt:lpstr>Jefferson Lab</vt:lpstr>
      <vt:lpstr>Hall-B CLAS12 – Large Acceptance Spectrometer</vt:lpstr>
      <vt:lpstr>Hall-D GLUEX detector</vt:lpstr>
      <vt:lpstr>Summary of SoA at JLab – pipeline mode</vt:lpstr>
      <vt:lpstr>Real world example</vt:lpstr>
      <vt:lpstr>Looking forward</vt:lpstr>
      <vt:lpstr>Tagged Deep Inelastic Scattering (TDIS): Probing the Mesonic Structure in the Nucleon</vt:lpstr>
      <vt:lpstr>TDIS - Challenges</vt:lpstr>
      <vt:lpstr>SoLID</vt:lpstr>
      <vt:lpstr>PowerPoint Presentation</vt:lpstr>
      <vt:lpstr>PowerPoint Presentation</vt:lpstr>
      <vt:lpstr>PowerPoint Presentation</vt:lpstr>
      <vt:lpstr>Trends - computing</vt:lpstr>
      <vt:lpstr>Trends - electronics</vt:lpstr>
      <vt:lpstr>Trends - data transport</vt:lpstr>
      <vt:lpstr>What would we expect to be happening?</vt:lpstr>
      <vt:lpstr>Streaming mode</vt:lpstr>
      <vt:lpstr>Streaming advantages</vt:lpstr>
      <vt:lpstr>What does streaming readout solve?</vt:lpstr>
      <vt:lpstr>State of the art – sPHENIX (Hi Martin)</vt:lpstr>
      <vt:lpstr>State of the art – sPHENIX (Hi Martin)</vt:lpstr>
      <vt:lpstr>State of the art - LHCb</vt:lpstr>
      <vt:lpstr>Generic stream based readout</vt:lpstr>
      <vt:lpstr>Concept- hardware</vt:lpstr>
      <vt:lpstr>Concept - software</vt:lpstr>
      <vt:lpstr>Integrated readout and detector design</vt:lpstr>
      <vt:lpstr>Where do we go from here </vt:lpstr>
      <vt:lpstr> JLab TDIS TPC test stand using SAMPA</vt:lpstr>
      <vt:lpstr>JLab – DAQ and Electronics R&amp;D</vt:lpstr>
      <vt:lpstr>EIC focus group</vt:lpstr>
      <vt:lpstr>EIC Streaming Readout Consortium</vt:lpstr>
      <vt:lpstr>Summary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Graham Heyes</dc:creator>
  <cp:lastModifiedBy>Graham Heyes</cp:lastModifiedBy>
  <cp:revision>36</cp:revision>
  <dcterms:created xsi:type="dcterms:W3CDTF">2018-05-08T18:34:19Z</dcterms:created>
  <dcterms:modified xsi:type="dcterms:W3CDTF">2018-06-08T18:49:15Z</dcterms:modified>
</cp:coreProperties>
</file>